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274606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978779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65117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0948133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40153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4636845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3464155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02224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1312477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1A9B96B-D2D4-42FA-90D3-FA28EFF372CC}" type="datetimeFigureOut">
              <a:rPr lang="es-ES" smtClean="0"/>
              <a:t>09/09/2019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327524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1A9B96B-D2D4-42FA-90D3-FA28EFF372CC}" type="datetimeFigureOut">
              <a:rPr lang="es-ES" smtClean="0"/>
              <a:t>09/09/2019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763333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1A9B96B-D2D4-42FA-90D3-FA28EFF372CC}" type="datetimeFigureOut">
              <a:rPr lang="es-ES" smtClean="0"/>
              <a:t>09/09/2019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348894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1A9B96B-D2D4-42FA-90D3-FA28EFF372CC}" type="datetimeFigureOut">
              <a:rPr lang="es-ES" smtClean="0"/>
              <a:t>09/09/2019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047785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A9B96B-D2D4-42FA-90D3-FA28EFF372CC}" type="datetimeFigureOut">
              <a:rPr lang="es-ES" smtClean="0"/>
              <a:t>09/09/2019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344070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1A9B96B-D2D4-42FA-90D3-FA28EFF372CC}" type="datetimeFigureOut">
              <a:rPr lang="es-ES" smtClean="0"/>
              <a:t>09/09/2019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2591347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1A9B96B-D2D4-42FA-90D3-FA28EFF372CC}" type="datetimeFigureOut">
              <a:rPr lang="es-ES" smtClean="0"/>
              <a:t>09/09/2019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119CA38-7BB0-4596-B21C-5DF47DC30526}" type="slidenum">
              <a:rPr lang="es-ES" smtClean="0"/>
              <a:t>‹Nº›</a:t>
            </a:fld>
            <a:endParaRPr lang="es-ES"/>
          </a:p>
        </p:txBody>
      </p:sp>
    </p:spTree>
    <p:extLst>
      <p:ext uri="{BB962C8B-B14F-4D97-AF65-F5344CB8AC3E}">
        <p14:creationId xmlns:p14="http://schemas.microsoft.com/office/powerpoint/2010/main" val="1506601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A9B96B-D2D4-42FA-90D3-FA28EFF372CC}" type="datetimeFigureOut">
              <a:rPr lang="es-ES" smtClean="0"/>
              <a:t>09/09/2019</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5119CA38-7BB0-4596-B21C-5DF47DC30526}" type="slidenum">
              <a:rPr lang="es-ES" smtClean="0"/>
              <a:t>‹Nº›</a:t>
            </a:fld>
            <a:endParaRPr lang="es-ES"/>
          </a:p>
        </p:txBody>
      </p:sp>
    </p:spTree>
    <p:extLst>
      <p:ext uri="{BB962C8B-B14F-4D97-AF65-F5344CB8AC3E}">
        <p14:creationId xmlns:p14="http://schemas.microsoft.com/office/powerpoint/2010/main" val="85377173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87371" y="2353019"/>
            <a:ext cx="7766936" cy="1646302"/>
          </a:xfrm>
        </p:spPr>
        <p:txBody>
          <a:bodyPr/>
          <a:lstStyle/>
          <a:p>
            <a:r>
              <a:rPr lang="es-419" dirty="0" smtClean="0"/>
              <a:t>EL SUJETO Y SU FORMACIÓN PERSONAL</a:t>
            </a:r>
            <a:endParaRPr lang="es-ES" dirty="0"/>
          </a:p>
        </p:txBody>
      </p:sp>
      <p:sp>
        <p:nvSpPr>
          <p:cNvPr id="4" name="CuadroTexto 3"/>
          <p:cNvSpPr txBox="1"/>
          <p:nvPr/>
        </p:nvSpPr>
        <p:spPr>
          <a:xfrm>
            <a:off x="283335" y="6272011"/>
            <a:ext cx="4365938" cy="369332"/>
          </a:xfrm>
          <a:prstGeom prst="rect">
            <a:avLst/>
          </a:prstGeom>
          <a:noFill/>
        </p:spPr>
        <p:txBody>
          <a:bodyPr wrap="square" rtlCol="0">
            <a:spAutoFit/>
          </a:bodyPr>
          <a:lstStyle/>
          <a:p>
            <a:r>
              <a:rPr lang="es-419" dirty="0" smtClean="0"/>
              <a:t>ELIZABETH GUADALUPE RAMOS SUAREZ</a:t>
            </a:r>
            <a:endParaRPr lang="es-ES" dirty="0"/>
          </a:p>
        </p:txBody>
      </p:sp>
    </p:spTree>
    <p:extLst>
      <p:ext uri="{BB962C8B-B14F-4D97-AF65-F5344CB8AC3E}">
        <p14:creationId xmlns:p14="http://schemas.microsoft.com/office/powerpoint/2010/main" val="3388901891"/>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419" sz="5400" dirty="0" smtClean="0">
                <a:latin typeface="Bauhaus 93" panose="04030905020B02020C02" pitchFamily="82" charset="0"/>
              </a:rPr>
              <a:t>CONSULTA DE CONCEPTOS</a:t>
            </a:r>
            <a:endParaRPr lang="es-ES" sz="5400" dirty="0">
              <a:latin typeface="Bauhaus 93" panose="04030905020B02020C02" pitchFamily="82" charset="0"/>
            </a:endParaRPr>
          </a:p>
        </p:txBody>
      </p:sp>
      <p:sp>
        <p:nvSpPr>
          <p:cNvPr id="3" name="Marcador de contenido 2"/>
          <p:cNvSpPr>
            <a:spLocks noGrp="1"/>
          </p:cNvSpPr>
          <p:nvPr>
            <p:ph idx="1"/>
          </p:nvPr>
        </p:nvSpPr>
        <p:spPr>
          <a:xfrm>
            <a:off x="677334" y="1761344"/>
            <a:ext cx="8596668" cy="3880773"/>
          </a:xfrm>
        </p:spPr>
        <p:txBody>
          <a:bodyPr/>
          <a:lstStyle/>
          <a:p>
            <a:pPr marL="0" indent="0">
              <a:buNone/>
            </a:pPr>
            <a:r>
              <a:rPr lang="es-419" dirty="0" smtClean="0"/>
              <a:t>FOCAIZACIÓN:</a:t>
            </a:r>
          </a:p>
          <a:p>
            <a:pPr marL="0" indent="0">
              <a:buNone/>
            </a:pPr>
            <a:r>
              <a:rPr lang="es-419" dirty="0" smtClean="0"/>
              <a:t>Conjunto </a:t>
            </a:r>
            <a:r>
              <a:rPr lang="es-419" dirty="0"/>
              <a:t>de reglas e instrumentos que permiten identificar a personas o grupos poblacionales en situación de pobreza, vulnerabilidad o exclusión, como potenciales beneficiarios de intervenciones, a ser provistas por los programas sociales y subsidios del Estado. </a:t>
            </a:r>
          </a:p>
          <a:p>
            <a:endParaRPr lang="es-419" dirty="0"/>
          </a:p>
          <a:p>
            <a:pPr marL="0" indent="0">
              <a:buNone/>
            </a:pPr>
            <a:r>
              <a:rPr lang="es-419" dirty="0"/>
              <a:t>¿Por qué se </a:t>
            </a:r>
            <a:r>
              <a:rPr lang="es-419" dirty="0" smtClean="0"/>
              <a:t>focaliza?</a:t>
            </a:r>
          </a:p>
          <a:p>
            <a:pPr marL="0" indent="0">
              <a:buNone/>
            </a:pPr>
            <a:r>
              <a:rPr lang="es-419" dirty="0"/>
              <a:t>Para procurar la asignación eficiente de los recursos públicos de las intervenciones públicas definidas en el marco de la política social, contribuyendo al cierre de brechas relativas a los problemas o carencias que dichas intervenciones buscan resolver. </a:t>
            </a:r>
            <a:endParaRPr lang="es-ES" dirty="0"/>
          </a:p>
        </p:txBody>
      </p:sp>
    </p:spTree>
    <p:extLst>
      <p:ext uri="{BB962C8B-B14F-4D97-AF65-F5344CB8AC3E}">
        <p14:creationId xmlns:p14="http://schemas.microsoft.com/office/powerpoint/2010/main" val="546770640"/>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8544" y="434819"/>
            <a:ext cx="9123489" cy="5862949"/>
          </a:xfrm>
        </p:spPr>
        <p:txBody>
          <a:bodyPr>
            <a:normAutofit/>
          </a:bodyPr>
          <a:lstStyle/>
          <a:p>
            <a:pPr marL="0" indent="0">
              <a:buNone/>
            </a:pPr>
            <a:r>
              <a:rPr lang="es-419" dirty="0" smtClean="0"/>
              <a:t>PROFESORADO:</a:t>
            </a:r>
          </a:p>
          <a:p>
            <a:pPr marL="0" indent="0">
              <a:buNone/>
            </a:pPr>
            <a:r>
              <a:rPr lang="es-419" dirty="0" smtClean="0"/>
              <a:t>Profesorado </a:t>
            </a:r>
            <a:r>
              <a:rPr lang="es-419" dirty="0"/>
              <a:t>es un término con varios usos vinculados a la docencia. Puede referirse al conjunto de los profesores, al cargo que éstos ejercen y a la carrera que les permite obtener la titulación </a:t>
            </a:r>
            <a:r>
              <a:rPr lang="es-419" dirty="0" smtClean="0"/>
              <a:t>correspondiente.</a:t>
            </a:r>
          </a:p>
          <a:p>
            <a:pPr marL="0" indent="0">
              <a:buNone/>
            </a:pPr>
            <a:r>
              <a:rPr lang="es-419" dirty="0" smtClean="0"/>
              <a:t>Un </a:t>
            </a:r>
            <a:r>
              <a:rPr lang="es-419" dirty="0"/>
              <a:t>profesor es un individuo que se dedica a la enseñanza de un arte, una disciplina o una ciencia. En este sentido, podría emplearse como sinónimo de maestro, aunque suelen establecerse ciertas distinciones (los maestros son quienes enseñan en la escuela primaria y los profesores, los docentes que trabajan en niveles educativos superiores</a:t>
            </a:r>
            <a:r>
              <a:rPr lang="es-419" dirty="0" smtClean="0"/>
              <a:t>).</a:t>
            </a:r>
          </a:p>
          <a:p>
            <a:pPr marL="0" indent="0">
              <a:buNone/>
            </a:pPr>
            <a:r>
              <a:rPr lang="es-419" dirty="0" smtClean="0"/>
              <a:t>NARRATIVA:</a:t>
            </a:r>
          </a:p>
          <a:p>
            <a:pPr marL="0" indent="0">
              <a:buNone/>
            </a:pPr>
            <a:r>
              <a:rPr lang="es-419" dirty="0"/>
              <a:t> </a:t>
            </a:r>
            <a:r>
              <a:rPr lang="es-419" dirty="0" smtClean="0"/>
              <a:t>La narrativa </a:t>
            </a:r>
            <a:r>
              <a:rPr lang="es-419" dirty="0"/>
              <a:t>es un género literario fundamental o permanente y con derivaciones técnicas formales de tipo audiovisual, que, en su forma clásica, recoge una serie de hechos presentados o explicados por un narrador, que suceden a uno o más personajes que son los que realizan las </a:t>
            </a:r>
            <a:r>
              <a:rPr lang="es-419" dirty="0" smtClean="0"/>
              <a:t>acciones.</a:t>
            </a:r>
            <a:endParaRPr lang="es-ES" dirty="0"/>
          </a:p>
        </p:txBody>
      </p:sp>
    </p:spTree>
    <p:extLst>
      <p:ext uri="{BB962C8B-B14F-4D97-AF65-F5344CB8AC3E}">
        <p14:creationId xmlns:p14="http://schemas.microsoft.com/office/powerpoint/2010/main" val="4228733444"/>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48545" y="425004"/>
            <a:ext cx="8596668" cy="5333024"/>
          </a:xfrm>
        </p:spPr>
        <p:txBody>
          <a:bodyPr>
            <a:normAutofit lnSpcReduction="10000"/>
          </a:bodyPr>
          <a:lstStyle/>
          <a:p>
            <a:pPr marL="0" indent="0">
              <a:buNone/>
            </a:pPr>
            <a:r>
              <a:rPr lang="es-419" dirty="0" smtClean="0"/>
              <a:t>TIPOS DE NARRATIVA:</a:t>
            </a:r>
          </a:p>
          <a:p>
            <a:r>
              <a:rPr lang="es-419" dirty="0" smtClean="0"/>
              <a:t>Narración </a:t>
            </a:r>
            <a:r>
              <a:rPr lang="es-419" dirty="0"/>
              <a:t>de ficción</a:t>
            </a:r>
          </a:p>
          <a:p>
            <a:pPr marL="0" indent="0">
              <a:buNone/>
            </a:pPr>
            <a:r>
              <a:rPr lang="es-419" dirty="0"/>
              <a:t>La narración de ficción es un tipo de texto que cuenta eventos originados por la imaginación del autor. En este tipo de narración, el autor puede basarse en elementos de la realidad, los cuales son mezclados con elementos ficticios para crear la obra final.</a:t>
            </a:r>
          </a:p>
          <a:p>
            <a:endParaRPr lang="es-419" dirty="0"/>
          </a:p>
          <a:p>
            <a:r>
              <a:rPr lang="es-419" dirty="0"/>
              <a:t>Narración no ficticia</a:t>
            </a:r>
          </a:p>
          <a:p>
            <a:pPr marL="0" indent="0">
              <a:buNone/>
            </a:pPr>
            <a:r>
              <a:rPr lang="es-419" dirty="0"/>
              <a:t>La narración no ficticia cuenta eventos que pasaron realmente. Los eventos pueden ser “adornados” empleando recursos literarios. Sin embargo, los hechos narrados no pueden ser alterados, de lo contrario, dejaría de ser una narración no ficticia.</a:t>
            </a:r>
          </a:p>
          <a:p>
            <a:endParaRPr lang="es-419" dirty="0"/>
          </a:p>
          <a:p>
            <a:r>
              <a:rPr lang="es-419" dirty="0"/>
              <a:t>Cuento</a:t>
            </a:r>
          </a:p>
          <a:p>
            <a:pPr marL="0" indent="0">
              <a:buNone/>
            </a:pPr>
            <a:r>
              <a:rPr lang="es-419" dirty="0"/>
              <a:t>El cuento es uno de los tipos de narración más conocidos. Se trata de una narración breve en la que se presentan eventos que no son muy complejos.</a:t>
            </a:r>
          </a:p>
          <a:p>
            <a:endParaRPr lang="es-419" dirty="0"/>
          </a:p>
          <a:p>
            <a:endParaRPr lang="es-ES" dirty="0"/>
          </a:p>
        </p:txBody>
      </p:sp>
    </p:spTree>
    <p:extLst>
      <p:ext uri="{BB962C8B-B14F-4D97-AF65-F5344CB8AC3E}">
        <p14:creationId xmlns:p14="http://schemas.microsoft.com/office/powerpoint/2010/main" val="236981759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1575" y="321973"/>
            <a:ext cx="9084853" cy="6284890"/>
          </a:xfrm>
        </p:spPr>
        <p:txBody>
          <a:bodyPr>
            <a:normAutofit fontScale="92500" lnSpcReduction="20000"/>
          </a:bodyPr>
          <a:lstStyle/>
          <a:p>
            <a:r>
              <a:rPr lang="es-419" dirty="0" smtClean="0"/>
              <a:t>Microcuento</a:t>
            </a:r>
          </a:p>
          <a:p>
            <a:pPr marL="0" indent="0">
              <a:buNone/>
            </a:pPr>
            <a:r>
              <a:rPr lang="es-419" dirty="0" smtClean="0"/>
              <a:t>El </a:t>
            </a:r>
            <a:r>
              <a:rPr lang="es-419" dirty="0"/>
              <a:t>microcuento es una narración muy corta. Generalmente, no tienen más que un párrafo. Incluso hay microcuentos que son sólo una </a:t>
            </a:r>
            <a:r>
              <a:rPr lang="es-419" dirty="0" smtClean="0"/>
              <a:t>oración.</a:t>
            </a:r>
          </a:p>
          <a:p>
            <a:r>
              <a:rPr lang="es-419" dirty="0"/>
              <a:t>Leyenda</a:t>
            </a:r>
          </a:p>
          <a:p>
            <a:pPr marL="0" indent="0">
              <a:buNone/>
            </a:pPr>
            <a:r>
              <a:rPr lang="es-419" dirty="0"/>
              <a:t>La leyenda es un relato corto que suele basarse en hechos reales, los cuales son exagerados hasta el punto en el que dejan de ser creíbles</a:t>
            </a:r>
            <a:r>
              <a:rPr lang="es-419" dirty="0" smtClean="0"/>
              <a:t>.</a:t>
            </a:r>
          </a:p>
          <a:p>
            <a:r>
              <a:rPr lang="es-419" dirty="0"/>
              <a:t>Mito</a:t>
            </a:r>
          </a:p>
          <a:p>
            <a:pPr marL="0" indent="0">
              <a:buNone/>
            </a:pPr>
            <a:r>
              <a:rPr lang="es-419" dirty="0"/>
              <a:t>El mito es un relato corto en el que se narran eventos sobrenaturales. Suelen incluirse personajes de la mitología griega y romana, tales como los dioses del Olimpo</a:t>
            </a:r>
            <a:r>
              <a:rPr lang="es-419" dirty="0" smtClean="0"/>
              <a:t>.</a:t>
            </a:r>
          </a:p>
          <a:p>
            <a:r>
              <a:rPr lang="es-419" dirty="0"/>
              <a:t>Fábula</a:t>
            </a:r>
          </a:p>
          <a:p>
            <a:pPr marL="0" indent="0">
              <a:buNone/>
            </a:pPr>
            <a:r>
              <a:rPr lang="es-419" dirty="0"/>
              <a:t>Las fábulas son relatos cortos que se caracterizan por el hecho de presentar animales  como protagonistas. En estas narraciones, los animales son humanizados, lo que quiere decir que se les atribuyen capacidades humanas, tales como hablar</a:t>
            </a:r>
            <a:r>
              <a:rPr lang="es-419" dirty="0" smtClean="0"/>
              <a:t>.</a:t>
            </a:r>
          </a:p>
          <a:p>
            <a:r>
              <a:rPr lang="es-419" dirty="0"/>
              <a:t>Parábola</a:t>
            </a:r>
          </a:p>
          <a:p>
            <a:pPr marL="0" indent="0">
              <a:buNone/>
            </a:pPr>
            <a:r>
              <a:rPr lang="es-419" dirty="0"/>
              <a:t>La parábola es una historia narrada en prosa o en verso que se basa en analogías para explicar un principio. Al igual que las fábulas, este tipo de narración deja una enseñanza.</a:t>
            </a:r>
          </a:p>
          <a:p>
            <a:endParaRPr lang="es-419" dirty="0"/>
          </a:p>
          <a:p>
            <a:r>
              <a:rPr lang="es-419" dirty="0"/>
              <a:t>Epopeya</a:t>
            </a:r>
          </a:p>
          <a:p>
            <a:pPr marL="0" indent="0">
              <a:buNone/>
            </a:pPr>
            <a:r>
              <a:rPr lang="es-419" dirty="0"/>
              <a:t>La epopeya es una narración de gran extensión, que suele ser contada en verso. El personaje principal de este tipo de narración es un héroe, cuyas cualidades vienen aumentadas</a:t>
            </a:r>
            <a:r>
              <a:rPr lang="es-419" dirty="0" smtClean="0"/>
              <a:t>.</a:t>
            </a:r>
            <a:endParaRPr lang="es-419" dirty="0"/>
          </a:p>
        </p:txBody>
      </p:sp>
    </p:spTree>
    <p:extLst>
      <p:ext uri="{BB962C8B-B14F-4D97-AF65-F5344CB8AC3E}">
        <p14:creationId xmlns:p14="http://schemas.microsoft.com/office/powerpoint/2010/main" val="40369169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71272" y="296214"/>
            <a:ext cx="9200762" cy="6284890"/>
          </a:xfrm>
        </p:spPr>
        <p:txBody>
          <a:bodyPr>
            <a:normAutofit/>
          </a:bodyPr>
          <a:lstStyle/>
          <a:p>
            <a:r>
              <a:rPr lang="es-419" dirty="0"/>
              <a:t>Noticias</a:t>
            </a:r>
          </a:p>
          <a:p>
            <a:pPr marL="0" indent="0">
              <a:buNone/>
            </a:pPr>
            <a:r>
              <a:rPr lang="es-419" dirty="0"/>
              <a:t>Las noticias son textos narrativos e informativos, que pueden ser presentados de forma escrita en periódicos, revistas y medios electrónicos o de forma oral en televisión, radio y otros medios audiovisuales</a:t>
            </a:r>
            <a:r>
              <a:rPr lang="es-419" dirty="0" smtClean="0"/>
              <a:t>.</a:t>
            </a:r>
            <a:endParaRPr lang="es-419" dirty="0"/>
          </a:p>
          <a:p>
            <a:r>
              <a:rPr lang="es-419" dirty="0"/>
              <a:t>Cartas</a:t>
            </a:r>
          </a:p>
          <a:p>
            <a:pPr marL="0" indent="0">
              <a:buNone/>
            </a:pPr>
            <a:r>
              <a:rPr lang="es-419" dirty="0"/>
              <a:t>Las cartas son textos narrativos que tienen como propósito garantizar la comunicación entre dos partes</a:t>
            </a:r>
            <a:r>
              <a:rPr lang="es-419" dirty="0" smtClean="0"/>
              <a:t>.</a:t>
            </a:r>
            <a:endParaRPr lang="es-419" dirty="0"/>
          </a:p>
          <a:p>
            <a:r>
              <a:rPr lang="es-419" dirty="0"/>
              <a:t>Cantar de gesta</a:t>
            </a:r>
          </a:p>
          <a:p>
            <a:pPr marL="0" indent="0">
              <a:buNone/>
            </a:pPr>
            <a:r>
              <a:rPr lang="es-419" dirty="0"/>
              <a:t>El cantar de gesta es un tipo de narración típico de la Edad Media, en el que se narran las aventuras de un personaje heroico. Los cantares suelen presentarse en versos</a:t>
            </a:r>
            <a:r>
              <a:rPr lang="es-419" dirty="0" smtClean="0"/>
              <a:t>.</a:t>
            </a:r>
          </a:p>
          <a:p>
            <a:r>
              <a:rPr lang="es-419" dirty="0"/>
              <a:t>Biografía</a:t>
            </a:r>
          </a:p>
          <a:p>
            <a:pPr marL="0" indent="0">
              <a:buNone/>
            </a:pPr>
            <a:r>
              <a:rPr lang="es-419" dirty="0"/>
              <a:t>La biografía es una de las narraciones no ficticias más comunes. Esta consiste en contar la vida de una persona, sin alterar ni modificar los hechos ocurridos</a:t>
            </a:r>
            <a:r>
              <a:rPr lang="es-419" dirty="0" smtClean="0"/>
              <a:t>.</a:t>
            </a:r>
            <a:endParaRPr lang="es-419" dirty="0"/>
          </a:p>
          <a:p>
            <a:r>
              <a:rPr lang="es-419" dirty="0"/>
              <a:t>Autobiografía</a:t>
            </a:r>
          </a:p>
          <a:p>
            <a:pPr marL="0" indent="0">
              <a:buNone/>
            </a:pPr>
            <a:r>
              <a:rPr lang="es-419" dirty="0"/>
              <a:t>La autobiografía es un tipo de narración en donde la persona que escribe narra su propia vida.</a:t>
            </a:r>
          </a:p>
          <a:p>
            <a:endParaRPr lang="es-419" dirty="0"/>
          </a:p>
          <a:p>
            <a:endParaRPr lang="es-ES" dirty="0"/>
          </a:p>
        </p:txBody>
      </p:sp>
    </p:spTree>
    <p:extLst>
      <p:ext uri="{BB962C8B-B14F-4D97-AF65-F5344CB8AC3E}">
        <p14:creationId xmlns:p14="http://schemas.microsoft.com/office/powerpoint/2010/main" val="287758888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476519"/>
            <a:ext cx="9020458" cy="5564844"/>
          </a:xfrm>
        </p:spPr>
        <p:txBody>
          <a:bodyPr>
            <a:normAutofit/>
          </a:bodyPr>
          <a:lstStyle/>
          <a:p>
            <a:r>
              <a:rPr lang="es-419" dirty="0"/>
              <a:t>Diario</a:t>
            </a:r>
          </a:p>
          <a:p>
            <a:pPr marL="0" indent="0">
              <a:buNone/>
            </a:pPr>
            <a:r>
              <a:rPr lang="es-419" dirty="0"/>
              <a:t>Los diarios son textos en los que se narran los eventos ocurridos diariamente o cada cierto período de tiempo. Estos textos pueden ser ficticios (como “El Falke”) o reales (como El diario de Ana Frank).</a:t>
            </a:r>
          </a:p>
          <a:p>
            <a:endParaRPr lang="es-419" dirty="0"/>
          </a:p>
          <a:p>
            <a:r>
              <a:rPr lang="es-419" dirty="0"/>
              <a:t>Novela</a:t>
            </a:r>
          </a:p>
          <a:p>
            <a:pPr marL="0" indent="0">
              <a:buNone/>
            </a:pPr>
            <a:r>
              <a:rPr lang="es-419" dirty="0"/>
              <a:t>La novela es una narración de gran extensión, por lo general escrita en prosa. Los eventos que se incluyen, la forma de presentarlos y los personajes son mucho más complejos que los del cuento</a:t>
            </a:r>
            <a:r>
              <a:rPr lang="es-419" dirty="0" smtClean="0"/>
              <a:t>.</a:t>
            </a:r>
          </a:p>
          <a:p>
            <a:r>
              <a:rPr lang="es-419" dirty="0"/>
              <a:t>Novela corta</a:t>
            </a:r>
          </a:p>
          <a:p>
            <a:pPr marL="0" indent="0">
              <a:buNone/>
            </a:pPr>
            <a:r>
              <a:rPr lang="es-419" dirty="0"/>
              <a:t>La novela corta es uno de los tipos de narración más difíciles de clasificar, ya que puede ser confundida con un cuento, puesto que la extensión de ambas es similar.</a:t>
            </a:r>
            <a:endParaRPr lang="es-ES" dirty="0"/>
          </a:p>
        </p:txBody>
      </p:sp>
    </p:spTree>
    <p:extLst>
      <p:ext uri="{BB962C8B-B14F-4D97-AF65-F5344CB8AC3E}">
        <p14:creationId xmlns:p14="http://schemas.microsoft.com/office/powerpoint/2010/main" val="29323414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51577" y="746975"/>
            <a:ext cx="8596668" cy="5796663"/>
          </a:xfrm>
        </p:spPr>
        <p:txBody>
          <a:bodyPr>
            <a:normAutofit/>
          </a:bodyPr>
          <a:lstStyle/>
          <a:p>
            <a:pPr marL="0" indent="0">
              <a:buNone/>
            </a:pPr>
            <a:r>
              <a:rPr lang="es-419" dirty="0" smtClean="0"/>
              <a:t>ÁMBITOS EDUCATIVOS:</a:t>
            </a:r>
          </a:p>
          <a:p>
            <a:r>
              <a:rPr lang="es-419" dirty="0"/>
              <a:t>Proceso de aprendizaje.</a:t>
            </a:r>
          </a:p>
          <a:p>
            <a:r>
              <a:rPr lang="es-419" dirty="0"/>
              <a:t>Proceso de enseñanza.</a:t>
            </a:r>
          </a:p>
          <a:p>
            <a:r>
              <a:rPr lang="es-419" dirty="0"/>
              <a:t>Formación docente.</a:t>
            </a:r>
          </a:p>
          <a:p>
            <a:r>
              <a:rPr lang="es-419" dirty="0"/>
              <a:t>Recursos y materiales de aprendizaje</a:t>
            </a:r>
            <a:r>
              <a:rPr lang="es-419" dirty="0" smtClean="0"/>
              <a:t>.</a:t>
            </a:r>
          </a:p>
          <a:p>
            <a:r>
              <a:rPr lang="es-419" dirty="0"/>
              <a:t>Un currículo flexible y con materias optativas.</a:t>
            </a:r>
          </a:p>
          <a:p>
            <a:r>
              <a:rPr lang="es-419" dirty="0"/>
              <a:t>Una movilidad del estudiante y del conocimiento que se genera.</a:t>
            </a:r>
          </a:p>
          <a:p>
            <a:r>
              <a:rPr lang="es-419" dirty="0"/>
              <a:t>La diversificación de ambientes de aprendizajes.</a:t>
            </a:r>
          </a:p>
          <a:p>
            <a:r>
              <a:rPr lang="es-419" dirty="0"/>
              <a:t>La adecuación de la educación a los ritmos, condiciones y procesos de aprendizaje de los alumnos.</a:t>
            </a:r>
          </a:p>
          <a:p>
            <a:r>
              <a:rPr lang="es-419" dirty="0"/>
              <a:t>Una comunidad de aprendizaje que se desarrolle en ambientes diversos</a:t>
            </a:r>
            <a:r>
              <a:rPr lang="es-419" dirty="0" smtClean="0"/>
              <a:t>.</a:t>
            </a:r>
          </a:p>
          <a:p>
            <a:pPr marL="0" indent="0">
              <a:buNone/>
            </a:pPr>
            <a:endParaRPr lang="es-ES" dirty="0"/>
          </a:p>
        </p:txBody>
      </p:sp>
    </p:spTree>
    <p:extLst>
      <p:ext uri="{BB962C8B-B14F-4D97-AF65-F5344CB8AC3E}">
        <p14:creationId xmlns:p14="http://schemas.microsoft.com/office/powerpoint/2010/main" val="4187161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24</TotalTime>
  <Words>918</Words>
  <Application>Microsoft Office PowerPoint</Application>
  <PresentationFormat>Panorámica</PresentationFormat>
  <Paragraphs>62</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Bauhaus 93</vt:lpstr>
      <vt:lpstr>Trebuchet MS</vt:lpstr>
      <vt:lpstr>Wingdings 3</vt:lpstr>
      <vt:lpstr>Faceta</vt:lpstr>
      <vt:lpstr>EL SUJETO Y SU FORMACIÓN PERSONAL</vt:lpstr>
      <vt:lpstr>CONSULTA DE CONCEPTOS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SUJETO Y SU FORMACIÓN PERSONAL</dc:title>
  <dc:creator>acer</dc:creator>
  <cp:lastModifiedBy>acer</cp:lastModifiedBy>
  <cp:revision>4</cp:revision>
  <dcterms:created xsi:type="dcterms:W3CDTF">2019-09-09T20:06:05Z</dcterms:created>
  <dcterms:modified xsi:type="dcterms:W3CDTF">2019-09-09T20:30:49Z</dcterms:modified>
</cp:coreProperties>
</file>