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61" r:id="rId5"/>
    <p:sldId id="262" r:id="rId6"/>
    <p:sldId id="259" r:id="rId7"/>
    <p:sldId id="260" r:id="rId8"/>
    <p:sldId id="263" r:id="rId9"/>
    <p:sldId id="264" r:id="rId10"/>
    <p:sldId id="265" r:id="rId11"/>
    <p:sldId id="266" r:id="rId12"/>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p:scale>
          <a:sx n="110" d="100"/>
          <a:sy n="110" d="100"/>
        </p:scale>
        <p:origin x="1266"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6858000" cy="914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39471" y="1027289"/>
            <a:ext cx="6065044" cy="4470400"/>
          </a:xfrm>
        </p:spPr>
        <p:txBody>
          <a:bodyPr anchor="b">
            <a:noAutofit/>
          </a:bodyPr>
          <a:lstStyle>
            <a:lvl1pPr algn="l">
              <a:lnSpc>
                <a:spcPct val="80000"/>
              </a:lnSpc>
              <a:defRPr sz="6000" spc="-90"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75476" y="5597879"/>
            <a:ext cx="5190863" cy="2194560"/>
          </a:xfrm>
        </p:spPr>
        <p:txBody>
          <a:bodyPr>
            <a:normAutofit/>
          </a:bodyPr>
          <a:lstStyle>
            <a:lvl1pPr marL="0" indent="0" algn="l">
              <a:buNone/>
              <a:defRPr sz="2100">
                <a:solidFill>
                  <a:schemeClr val="bg1"/>
                </a:solidFill>
                <a:latin typeface="+mj-lt"/>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ED7DE843-F749-4ABA-87CB-9730D70C80C8}" type="datetimeFigureOut">
              <a:rPr lang="es-MX" smtClean="0"/>
              <a:t>06/11/2019</a:t>
            </a:fld>
            <a:endParaRPr lang="es-MX"/>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s-MX"/>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8E804910-BF18-42D3-A715-4F2059C59340}" type="slidenum">
              <a:rPr lang="es-MX" smtClean="0"/>
              <a:t>‹Nº›</a:t>
            </a:fld>
            <a:endParaRPr lang="es-MX"/>
          </a:p>
        </p:txBody>
      </p:sp>
    </p:spTree>
    <p:extLst>
      <p:ext uri="{BB962C8B-B14F-4D97-AF65-F5344CB8AC3E}">
        <p14:creationId xmlns:p14="http://schemas.microsoft.com/office/powerpoint/2010/main" val="731272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D7DE843-F749-4ABA-87CB-9730D70C80C8}" type="datetimeFigureOut">
              <a:rPr lang="es-MX" smtClean="0"/>
              <a:t>06/11/2019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3316952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8473" y="927100"/>
            <a:ext cx="1478756" cy="64008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33983" y="952502"/>
            <a:ext cx="4350544" cy="72009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D7DE843-F749-4ABA-87CB-9730D70C80C8}" type="datetimeFigureOut">
              <a:rPr lang="es-MX" smtClean="0"/>
              <a:t>06/11/2019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482132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D7DE843-F749-4ABA-87CB-9730D70C80C8}" type="datetimeFigureOut">
              <a:rPr lang="es-MX" smtClean="0"/>
              <a:t>06/11/2019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973543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39471" y="1023225"/>
            <a:ext cx="6064187" cy="4474464"/>
          </a:xfrm>
        </p:spPr>
        <p:txBody>
          <a:bodyPr anchor="b">
            <a:normAutofit/>
          </a:bodyPr>
          <a:lstStyle>
            <a:lvl1pPr>
              <a:lnSpc>
                <a:spcPct val="80000"/>
              </a:lnSpc>
              <a:defRPr sz="6000" b="0" baseline="0">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75475" y="5583033"/>
            <a:ext cx="5189792" cy="2194560"/>
          </a:xfrm>
        </p:spPr>
        <p:txBody>
          <a:bodyPr anchor="t">
            <a:normAutofit/>
          </a:bodyPr>
          <a:lstStyle>
            <a:lvl1pPr marL="0" indent="0">
              <a:buNone/>
              <a:defRPr sz="2100">
                <a:solidFill>
                  <a:schemeClr val="tx1"/>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D7DE843-F749-4ABA-87CB-9730D70C80C8}" type="datetimeFigureOut">
              <a:rPr lang="es-MX" smtClean="0"/>
              <a:t>06/11/2019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3097214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80619" y="2657856"/>
            <a:ext cx="2854643" cy="5023104"/>
          </a:xfrm>
        </p:spPr>
        <p:txBody>
          <a:bodyPr/>
          <a:lstStyle>
            <a:lvl1pPr>
              <a:defRPr sz="1650"/>
            </a:lvl1pPr>
            <a:lvl2pPr>
              <a:defRPr sz="1425"/>
            </a:lvl2pPr>
            <a:lvl3pPr>
              <a:defRPr sz="1275"/>
            </a:lvl3pPr>
            <a:lvl4pPr>
              <a:defRPr sz="1125"/>
            </a:lvl4pPr>
            <a:lvl5pPr>
              <a:defRPr sz="1050"/>
            </a:lvl5pPr>
            <a:lvl6pPr>
              <a:defRPr sz="1050"/>
            </a:lvl6pPr>
            <a:lvl7pPr>
              <a:defRPr sz="1050"/>
            </a:lvl7pPr>
            <a:lvl8pPr>
              <a:defRPr sz="1050"/>
            </a:lvl8pPr>
            <a:lvl9pPr>
              <a:defRPr sz="10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568303" y="2657856"/>
            <a:ext cx="2854643" cy="5023104"/>
          </a:xfrm>
        </p:spPr>
        <p:txBody>
          <a:bodyPr/>
          <a:lstStyle>
            <a:lvl1pPr>
              <a:defRPr sz="1650"/>
            </a:lvl1pPr>
            <a:lvl2pPr>
              <a:defRPr sz="1425"/>
            </a:lvl2pPr>
            <a:lvl3pPr>
              <a:defRPr sz="1275"/>
            </a:lvl3pPr>
            <a:lvl4pPr>
              <a:defRPr sz="1125"/>
            </a:lvl4pPr>
            <a:lvl5pPr>
              <a:defRPr sz="1050"/>
            </a:lvl5pPr>
            <a:lvl6pPr>
              <a:defRPr sz="1050"/>
            </a:lvl6pPr>
            <a:lvl7pPr>
              <a:defRPr sz="1050"/>
            </a:lvl7pPr>
            <a:lvl8pPr>
              <a:defRPr sz="1050"/>
            </a:lvl8pPr>
            <a:lvl9pPr>
              <a:defRPr sz="10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D7DE843-F749-4ABA-87CB-9730D70C80C8}" type="datetimeFigureOut">
              <a:rPr lang="es-MX" smtClean="0"/>
              <a:t>06/11/2019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559272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0619" y="2709334"/>
            <a:ext cx="2854643" cy="964533"/>
          </a:xfrm>
        </p:spPr>
        <p:txBody>
          <a:bodyPr anchor="ctr">
            <a:normAutofit/>
          </a:bodyPr>
          <a:lstStyle>
            <a:lvl1pPr marL="0" indent="0">
              <a:spcBef>
                <a:spcPts val="0"/>
              </a:spcBef>
              <a:buNone/>
              <a:defRPr sz="1500" b="0" cap="all" baseline="0">
                <a:solidFill>
                  <a:schemeClr val="tx1">
                    <a:lumMod val="85000"/>
                    <a:lumOff val="15000"/>
                  </a:schemeClr>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380619" y="3648200"/>
            <a:ext cx="2854643" cy="4267200"/>
          </a:xfrm>
        </p:spPr>
        <p:txBody>
          <a:bodyPr/>
          <a:lstStyle>
            <a:lvl1pPr>
              <a:defRPr sz="1575"/>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574732" y="2706624"/>
            <a:ext cx="2854643" cy="963168"/>
          </a:xfrm>
        </p:spPr>
        <p:txBody>
          <a:bodyPr anchor="ctr">
            <a:normAutofit/>
          </a:bodyPr>
          <a:lstStyle>
            <a:lvl1pPr marL="0" indent="0">
              <a:spcBef>
                <a:spcPts val="0"/>
              </a:spcBef>
              <a:buNone/>
              <a:defRPr sz="1500" b="0" cap="all" baseline="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574732" y="3645408"/>
            <a:ext cx="2854643" cy="4267200"/>
          </a:xfrm>
        </p:spPr>
        <p:txBody>
          <a:bodyPr/>
          <a:lstStyle>
            <a:lvl1pPr>
              <a:defRPr sz="1575"/>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D7DE843-F749-4ABA-87CB-9730D70C80C8}" type="datetimeFigureOut">
              <a:rPr lang="es-MX" smtClean="0"/>
              <a:t>06/11/2019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1709795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D7DE843-F749-4ABA-87CB-9730D70C80C8}" type="datetimeFigureOut">
              <a:rPr lang="es-MX" smtClean="0"/>
              <a:t>06/11/2019</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1687969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7DE843-F749-4ABA-87CB-9730D70C80C8}" type="datetimeFigureOut">
              <a:rPr lang="es-MX" smtClean="0"/>
              <a:t>06/11/2019</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E804910-BF18-42D3-A715-4F2059C59340}" type="slidenum">
              <a:rPr lang="es-MX" smtClean="0"/>
              <a:t>‹Nº›</a:t>
            </a:fld>
            <a:endParaRPr lang="es-MX"/>
          </a:p>
        </p:txBody>
      </p:sp>
    </p:spTree>
    <p:extLst>
      <p:ext uri="{BB962C8B-B14F-4D97-AF65-F5344CB8AC3E}">
        <p14:creationId xmlns:p14="http://schemas.microsoft.com/office/powerpoint/2010/main" val="1940304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Rectangle 1"/>
          <p:cNvSpPr/>
          <p:nvPr/>
        </p:nvSpPr>
        <p:spPr>
          <a:xfrm>
            <a:off x="4286250" y="0"/>
            <a:ext cx="2571750" cy="914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4647040" y="723043"/>
            <a:ext cx="1903095" cy="2560320"/>
          </a:xfrm>
        </p:spPr>
        <p:txBody>
          <a:bodyPr anchor="b">
            <a:noAutofit/>
          </a:bodyPr>
          <a:lstStyle>
            <a:lvl1pPr>
              <a:lnSpc>
                <a:spcPct val="85000"/>
              </a:lnSpc>
              <a:defRPr sz="270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28625" y="1016000"/>
            <a:ext cx="3429000" cy="6096000"/>
          </a:xfrm>
        </p:spPr>
        <p:txBody>
          <a:bodyPr/>
          <a:lstStyle>
            <a:lvl1pPr>
              <a:defRPr sz="1650"/>
            </a:lvl1pPr>
            <a:lvl2pPr>
              <a:defRPr sz="1425"/>
            </a:lvl2pPr>
            <a:lvl3pPr>
              <a:defRPr sz="1275"/>
            </a:lvl3pPr>
            <a:lvl4pPr>
              <a:defRPr sz="1125"/>
            </a:lvl4pPr>
            <a:lvl5pPr>
              <a:defRPr sz="1050"/>
            </a:lvl5pPr>
            <a:lvl6pPr>
              <a:defRPr sz="1050"/>
            </a:lvl6pPr>
            <a:lvl7pPr>
              <a:defRPr sz="1050"/>
            </a:lvl7pPr>
            <a:lvl8pPr>
              <a:defRPr sz="1050"/>
            </a:lvl8pPr>
            <a:lvl9pPr>
              <a:defRPr sz="105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655240" y="3349085"/>
            <a:ext cx="1911668" cy="4169316"/>
          </a:xfrm>
        </p:spPr>
        <p:txBody>
          <a:bodyPr>
            <a:normAutofit/>
          </a:bodyPr>
          <a:lstStyle>
            <a:lvl1pPr marL="0" marR="0" indent="0" algn="l" defTabSz="685800" rtl="0" eaLnBrk="1" fontAlgn="auto" latinLnBrk="0" hangingPunct="1">
              <a:lnSpc>
                <a:spcPct val="100000"/>
              </a:lnSpc>
              <a:spcBef>
                <a:spcPts val="900"/>
              </a:spcBef>
              <a:spcAft>
                <a:spcPts val="0"/>
              </a:spcAft>
              <a:buClrTx/>
              <a:buSzTx/>
              <a:buFontTx/>
              <a:buNone/>
              <a:tabLst/>
              <a:defRPr sz="1125">
                <a:solidFill>
                  <a:srgbClr val="404040"/>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marR="0" lvl="0" indent="0" algn="l" defTabSz="685800" rtl="0" eaLnBrk="1" fontAlgn="auto" latinLnBrk="0" hangingPunct="1">
              <a:lnSpc>
                <a:spcPct val="100000"/>
              </a:lnSpc>
              <a:spcBef>
                <a:spcPts val="1050"/>
              </a:spcBef>
              <a:spcAft>
                <a:spcPts val="0"/>
              </a:spcAft>
              <a:buClrTx/>
              <a:buSzTx/>
              <a:buFontTx/>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ED7DE843-F749-4ABA-87CB-9730D70C80C8}" type="datetimeFigureOut">
              <a:rPr lang="es-MX" smtClean="0"/>
              <a:t>06/11/2019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8E804910-BF18-42D3-A715-4F2059C59340}" type="slidenum">
              <a:rPr lang="es-MX" smtClean="0"/>
              <a:t>‹Nº›</a:t>
            </a:fld>
            <a:endParaRPr lang="es-MX"/>
          </a:p>
        </p:txBody>
      </p:sp>
    </p:spTree>
    <p:extLst>
      <p:ext uri="{BB962C8B-B14F-4D97-AF65-F5344CB8AC3E}">
        <p14:creationId xmlns:p14="http://schemas.microsoft.com/office/powerpoint/2010/main" val="2082811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5188" y="7224891"/>
            <a:ext cx="6064187" cy="817711"/>
          </a:xfrm>
        </p:spPr>
        <p:txBody>
          <a:bodyPr anchor="b">
            <a:normAutofit/>
          </a:bodyPr>
          <a:lstStyle>
            <a:lvl1pPr>
              <a:lnSpc>
                <a:spcPct val="85000"/>
              </a:lnSpc>
              <a:defRPr sz="21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6858000" cy="7107936"/>
          </a:xfrm>
          <a:blipFill>
            <a:blip r:embed="rId2"/>
            <a:stretch>
              <a:fillRect/>
            </a:stretch>
          </a:blipFill>
        </p:spPr>
        <p:txBody>
          <a:bodyPr anchor="t"/>
          <a:lstStyle>
            <a:lvl1pPr marL="0" indent="0" algn="ctr">
              <a:spcBef>
                <a:spcPts val="600"/>
              </a:spcBef>
              <a:buNone/>
              <a:defRPr sz="2400">
                <a:solidFill>
                  <a:srgbClr val="4D4D4D"/>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80619" y="7879647"/>
            <a:ext cx="5191506" cy="711200"/>
          </a:xfrm>
        </p:spPr>
        <p:txBody>
          <a:bodyPr>
            <a:normAutofit/>
          </a:bodyPr>
          <a:lstStyle>
            <a:lvl1pPr marL="0" indent="0">
              <a:lnSpc>
                <a:spcPct val="90000"/>
              </a:lnSpc>
              <a:spcBef>
                <a:spcPts val="900"/>
              </a:spcBef>
              <a:buNone/>
              <a:defRPr sz="1050">
                <a:solidFill>
                  <a:srgbClr val="262626"/>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ED7DE843-F749-4ABA-87CB-9730D70C80C8}" type="datetimeFigureOut">
              <a:rPr lang="es-MX" smtClean="0"/>
              <a:t>06/11/2019</a:t>
            </a:fld>
            <a:endParaRPr lang="es-MX"/>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s-MX"/>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8E804910-BF18-42D3-A715-4F2059C59340}" type="slidenum">
              <a:rPr lang="es-MX" smtClean="0"/>
              <a:t>‹Nº›</a:t>
            </a:fld>
            <a:endParaRPr lang="es-MX"/>
          </a:p>
        </p:txBody>
      </p:sp>
    </p:spTree>
    <p:extLst>
      <p:ext uri="{BB962C8B-B14F-4D97-AF65-F5344CB8AC3E}">
        <p14:creationId xmlns:p14="http://schemas.microsoft.com/office/powerpoint/2010/main" val="194720708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690" y="666044"/>
            <a:ext cx="6059686" cy="2210931"/>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0404" y="2657858"/>
            <a:ext cx="6048971" cy="502158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85763" y="8549929"/>
            <a:ext cx="2314575" cy="304800"/>
          </a:xfrm>
          <a:prstGeom prst="rect">
            <a:avLst/>
          </a:prstGeom>
        </p:spPr>
        <p:txBody>
          <a:bodyPr vert="horz" lIns="91440" tIns="45720" rIns="91440" bIns="45720" rtlCol="0" anchor="ctr"/>
          <a:lstStyle>
            <a:lvl1pPr algn="l">
              <a:defRPr sz="713">
                <a:solidFill>
                  <a:schemeClr val="tx1">
                    <a:alpha val="75000"/>
                  </a:schemeClr>
                </a:solidFill>
              </a:defRPr>
            </a:lvl1pPr>
          </a:lstStyle>
          <a:p>
            <a:fld id="{ED7DE843-F749-4ABA-87CB-9730D70C80C8}" type="datetimeFigureOut">
              <a:rPr lang="es-MX" smtClean="0"/>
              <a:t>06/11/2019</a:t>
            </a:fld>
            <a:endParaRPr lang="es-MX"/>
          </a:p>
        </p:txBody>
      </p:sp>
      <p:sp>
        <p:nvSpPr>
          <p:cNvPr id="5" name="Footer Placeholder 4"/>
          <p:cNvSpPr>
            <a:spLocks noGrp="1"/>
          </p:cNvSpPr>
          <p:nvPr>
            <p:ph type="ftr" sz="quarter" idx="3"/>
          </p:nvPr>
        </p:nvSpPr>
        <p:spPr>
          <a:xfrm>
            <a:off x="385763" y="8739596"/>
            <a:ext cx="2828925" cy="304800"/>
          </a:xfrm>
          <a:prstGeom prst="rect">
            <a:avLst/>
          </a:prstGeom>
        </p:spPr>
        <p:txBody>
          <a:bodyPr vert="horz" lIns="91440" tIns="45720" rIns="91440" bIns="45720" rtlCol="0" anchor="ctr"/>
          <a:lstStyle>
            <a:lvl1pPr algn="l">
              <a:defRPr sz="713" cap="all" baseline="0">
                <a:solidFill>
                  <a:schemeClr val="tx1">
                    <a:alpha val="75000"/>
                  </a:schemeClr>
                </a:solidFill>
              </a:defRPr>
            </a:lvl1pPr>
          </a:lstStyle>
          <a:p>
            <a:endParaRPr lang="es-MX"/>
          </a:p>
        </p:txBody>
      </p:sp>
      <p:sp>
        <p:nvSpPr>
          <p:cNvPr id="6" name="Slide Number Placeholder 5"/>
          <p:cNvSpPr>
            <a:spLocks noGrp="1"/>
          </p:cNvSpPr>
          <p:nvPr>
            <p:ph type="sldNum" sz="quarter" idx="4"/>
          </p:nvPr>
        </p:nvSpPr>
        <p:spPr>
          <a:xfrm>
            <a:off x="4905895" y="7772998"/>
            <a:ext cx="1645920" cy="1862719"/>
          </a:xfrm>
          <a:prstGeom prst="rect">
            <a:avLst/>
          </a:prstGeom>
        </p:spPr>
        <p:txBody>
          <a:bodyPr vert="horz" lIns="91440" tIns="45720" rIns="91440" bIns="45720" rtlCol="0" anchor="b"/>
          <a:lstStyle>
            <a:lvl1pPr algn="r">
              <a:defRPr sz="6750" b="0">
                <a:ln>
                  <a:noFill/>
                </a:ln>
                <a:solidFill>
                  <a:schemeClr val="accent1">
                    <a:alpha val="20000"/>
                  </a:schemeClr>
                </a:solidFill>
                <a:latin typeface="+mj-lt"/>
              </a:defRPr>
            </a:lvl1pPr>
          </a:lstStyle>
          <a:p>
            <a:fld id="{8E804910-BF18-42D3-A715-4F2059C59340}" type="slidenum">
              <a:rPr lang="es-MX" smtClean="0"/>
              <a:t>‹Nº›</a:t>
            </a:fld>
            <a:endParaRPr lang="es-MX"/>
          </a:p>
        </p:txBody>
      </p:sp>
    </p:spTree>
    <p:extLst>
      <p:ext uri="{BB962C8B-B14F-4D97-AF65-F5344CB8AC3E}">
        <p14:creationId xmlns:p14="http://schemas.microsoft.com/office/powerpoint/2010/main" val="306566351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685800" rtl="0" eaLnBrk="1" latinLnBrk="0" hangingPunct="1">
        <a:lnSpc>
          <a:spcPct val="90000"/>
        </a:lnSpc>
        <a:spcBef>
          <a:spcPct val="0"/>
        </a:spcBef>
        <a:buNone/>
        <a:defRPr sz="3600" kern="1200" spc="-90" baseline="0">
          <a:solidFill>
            <a:schemeClr val="accent1"/>
          </a:solidFill>
          <a:latin typeface="+mj-lt"/>
          <a:ea typeface="+mj-ea"/>
          <a:cs typeface="+mj-cs"/>
        </a:defRPr>
      </a:lvl1pPr>
    </p:titleStyle>
    <p:bodyStyle>
      <a:lvl1pPr marL="68580" indent="-68580" algn="l" defTabSz="685800" rtl="0" eaLnBrk="1" latinLnBrk="0" hangingPunct="1">
        <a:lnSpc>
          <a:spcPct val="85000"/>
        </a:lnSpc>
        <a:spcBef>
          <a:spcPts val="975"/>
        </a:spcBef>
        <a:buFont typeface="Arial" pitchFamily="34" charset="0"/>
        <a:buChar char=" "/>
        <a:defRPr sz="1800" kern="1200">
          <a:solidFill>
            <a:schemeClr val="tx1">
              <a:lumMod val="85000"/>
              <a:lumOff val="15000"/>
            </a:schemeClr>
          </a:solidFill>
          <a:latin typeface="+mn-lt"/>
          <a:ea typeface="+mn-ea"/>
          <a:cs typeface="+mn-cs"/>
        </a:defRPr>
      </a:lvl1pPr>
      <a:lvl2pPr marL="205740" indent="-257175" algn="l" defTabSz="685800" rtl="0" eaLnBrk="1" latinLnBrk="0" hangingPunct="1">
        <a:lnSpc>
          <a:spcPct val="85000"/>
        </a:lnSpc>
        <a:spcBef>
          <a:spcPts val="450"/>
        </a:spcBef>
        <a:buFont typeface="Arial" pitchFamily="34" charset="0"/>
        <a:buChar char=" "/>
        <a:defRPr sz="1800" kern="1200">
          <a:solidFill>
            <a:schemeClr val="tx1">
              <a:lumMod val="85000"/>
              <a:lumOff val="15000"/>
            </a:schemeClr>
          </a:solidFill>
          <a:latin typeface="+mn-lt"/>
          <a:ea typeface="+mn-ea"/>
          <a:cs typeface="+mn-cs"/>
        </a:defRPr>
      </a:lvl2pPr>
      <a:lvl3pPr marL="411480" indent="-411480" algn="l" defTabSz="685800" rtl="0" eaLnBrk="1" latinLnBrk="0" hangingPunct="1">
        <a:lnSpc>
          <a:spcPct val="85000"/>
        </a:lnSpc>
        <a:spcBef>
          <a:spcPts val="450"/>
        </a:spcBef>
        <a:buFont typeface="Arial" pitchFamily="34" charset="0"/>
        <a:buChar char=" "/>
        <a:defRPr sz="1500" i="1" kern="1200">
          <a:solidFill>
            <a:schemeClr val="tx1">
              <a:lumMod val="85000"/>
              <a:lumOff val="15000"/>
            </a:schemeClr>
          </a:solidFill>
          <a:latin typeface="+mn-lt"/>
          <a:ea typeface="+mn-ea"/>
          <a:cs typeface="+mn-cs"/>
        </a:defRPr>
      </a:lvl3pPr>
      <a:lvl4pPr marL="617220" indent="-617220" algn="l" defTabSz="685800"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4pPr>
      <a:lvl5pPr marL="822960" indent="-822960" algn="l" defTabSz="685800"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5pPr>
      <a:lvl6pPr marL="900000" indent="-171450" algn="l" defTabSz="685800"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6pPr>
      <a:lvl7pPr marL="1050000" indent="-171450" algn="l" defTabSz="685800"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7pPr>
      <a:lvl8pPr marL="1200000" indent="-171450" algn="l" defTabSz="685800"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8pPr>
      <a:lvl9pPr marL="1350000" indent="-171450" algn="l" defTabSz="685800"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01268" y="1195156"/>
            <a:ext cx="4960620" cy="7201972"/>
          </a:xfrm>
          <a:prstGeom prst="rect">
            <a:avLst/>
          </a:prstGeom>
        </p:spPr>
        <p:txBody>
          <a:bodyPr wrap="square">
            <a:spAutoFit/>
          </a:bodyPr>
          <a:lstStyle/>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Escuela Normal de Educación Preescolar</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Licenciatura en Educación Preescolar</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Curso: Optativa</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Prevención de la Violencia</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Docente: Gabriela Ávila Camacho</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ARTÍCULO CIENTÍFICO</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Alumnas:</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Melissa Daniela Cervantes Sánchez</a:t>
            </a:r>
            <a:endParaRPr lang="es-MX" b="0" dirty="0" smtClean="0">
              <a:effectLst/>
              <a:latin typeface="Bookman Old Style" panose="02050604050505020204" pitchFamily="18" charset="0"/>
            </a:endParaRPr>
          </a:p>
          <a:p>
            <a:pPr algn="ctr">
              <a:spcBef>
                <a:spcPts val="1200"/>
              </a:spcBef>
              <a:spcAft>
                <a:spcPts val="1200"/>
              </a:spcAft>
            </a:pPr>
            <a:r>
              <a:rPr lang="es-MX" b="1" i="0" u="none" strike="noStrike" dirty="0" smtClean="0">
                <a:solidFill>
                  <a:srgbClr val="000000"/>
                </a:solidFill>
                <a:effectLst/>
                <a:latin typeface="Bookman Old Style" panose="02050604050505020204" pitchFamily="18" charset="0"/>
              </a:rPr>
              <a:t>Karla Abigail Santana Benavides</a:t>
            </a:r>
          </a:p>
          <a:p>
            <a:pPr algn="ctr">
              <a:spcBef>
                <a:spcPts val="1200"/>
              </a:spcBef>
              <a:spcAft>
                <a:spcPts val="1200"/>
              </a:spcAft>
            </a:pPr>
            <a:endParaRPr lang="es-MX" b="1" dirty="0">
              <a:solidFill>
                <a:srgbClr val="000000"/>
              </a:solidFill>
              <a:latin typeface="Bookman Old Style" panose="02050604050505020204" pitchFamily="18" charset="0"/>
            </a:endParaRPr>
          </a:p>
          <a:p>
            <a:pPr algn="r">
              <a:spcBef>
                <a:spcPts val="1200"/>
              </a:spcBef>
              <a:spcAft>
                <a:spcPts val="1200"/>
              </a:spcAft>
            </a:pPr>
            <a:r>
              <a:rPr lang="es-MX" b="1" dirty="0" smtClean="0">
                <a:solidFill>
                  <a:srgbClr val="000000"/>
                </a:solidFill>
                <a:effectLst/>
                <a:latin typeface="Bookman Old Style" panose="02050604050505020204" pitchFamily="18" charset="0"/>
              </a:rPr>
              <a:t>Octubre, 2019-</a:t>
            </a:r>
            <a:endParaRPr lang="es-MX" b="0" dirty="0" smtClean="0">
              <a:effectLst/>
              <a:latin typeface="Bookman Old Style" panose="02050604050505020204" pitchFamily="18" charset="0"/>
            </a:endParaRPr>
          </a:p>
          <a:p>
            <a:r>
              <a:rPr lang="es-MX" dirty="0" smtClean="0">
                <a:latin typeface="Bookman Old Style" panose="02050604050505020204" pitchFamily="18" charset="0"/>
              </a:rPr>
              <a:t/>
            </a:r>
            <a:br>
              <a:rPr lang="es-MX" dirty="0" smtClean="0">
                <a:latin typeface="Bookman Old Style" panose="02050604050505020204" pitchFamily="18" charset="0"/>
              </a:rPr>
            </a:br>
            <a:endParaRPr lang="es-MX" dirty="0">
              <a:latin typeface="Bookman Old Style" panose="02050604050505020204" pitchFamily="18" charset="0"/>
            </a:endParaRPr>
          </a:p>
        </p:txBody>
      </p:sp>
    </p:spTree>
    <p:extLst>
      <p:ext uri="{BB962C8B-B14F-4D97-AF65-F5344CB8AC3E}">
        <p14:creationId xmlns:p14="http://schemas.microsoft.com/office/powerpoint/2010/main" val="1249207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73152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830997"/>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p>
          <a:p>
            <a:pPr algn="ctr"/>
            <a:r>
              <a:rPr lang="es-MX" sz="2000" b="1" dirty="0" smtClean="0">
                <a:solidFill>
                  <a:schemeClr val="bg1"/>
                </a:solidFill>
                <a:latin typeface="Comic Sans MS" panose="030F0702030302020204" pitchFamily="66" charset="0"/>
              </a:rPr>
              <a:t>Anexos</a:t>
            </a:r>
            <a:r>
              <a:rPr lang="es-MX" sz="2400" b="1" dirty="0" smtClean="0">
                <a:solidFill>
                  <a:schemeClr val="bg1"/>
                </a:solidFill>
                <a:latin typeface="Comic Sans MS" panose="030F0702030302020204" pitchFamily="66" charset="0"/>
              </a:rPr>
              <a:t> </a:t>
            </a:r>
            <a:endParaRPr lang="es-MX" sz="2400" b="1" dirty="0">
              <a:solidFill>
                <a:schemeClr val="bg1"/>
              </a:solidFill>
              <a:latin typeface="Comic Sans MS" panose="030F0702030302020204" pitchFamily="66" charset="0"/>
            </a:endParaRPr>
          </a:p>
        </p:txBody>
      </p:sp>
      <p:graphicFrame>
        <p:nvGraphicFramePr>
          <p:cNvPr id="9" name="Tabla 8"/>
          <p:cNvGraphicFramePr>
            <a:graphicFrameLocks noGrp="1"/>
          </p:cNvGraphicFramePr>
          <p:nvPr>
            <p:extLst>
              <p:ext uri="{D42A27DB-BD31-4B8C-83A1-F6EECF244321}">
                <p14:modId xmlns:p14="http://schemas.microsoft.com/office/powerpoint/2010/main" val="1648816578"/>
              </p:ext>
            </p:extLst>
          </p:nvPr>
        </p:nvGraphicFramePr>
        <p:xfrm>
          <a:off x="443864" y="3036516"/>
          <a:ext cx="6048376" cy="4331121"/>
        </p:xfrm>
        <a:graphic>
          <a:graphicData uri="http://schemas.openxmlformats.org/drawingml/2006/table">
            <a:tbl>
              <a:tblPr/>
              <a:tblGrid>
                <a:gridCol w="3387428">
                  <a:extLst>
                    <a:ext uri="{9D8B030D-6E8A-4147-A177-3AD203B41FA5}">
                      <a16:colId xmlns:a16="http://schemas.microsoft.com/office/drawing/2014/main" val="20000"/>
                    </a:ext>
                  </a:extLst>
                </a:gridCol>
                <a:gridCol w="371688">
                  <a:extLst>
                    <a:ext uri="{9D8B030D-6E8A-4147-A177-3AD203B41FA5}">
                      <a16:colId xmlns:a16="http://schemas.microsoft.com/office/drawing/2014/main" val="20001"/>
                    </a:ext>
                  </a:extLst>
                </a:gridCol>
                <a:gridCol w="405478">
                  <a:extLst>
                    <a:ext uri="{9D8B030D-6E8A-4147-A177-3AD203B41FA5}">
                      <a16:colId xmlns:a16="http://schemas.microsoft.com/office/drawing/2014/main" val="20002"/>
                    </a:ext>
                  </a:extLst>
                </a:gridCol>
                <a:gridCol w="1883782">
                  <a:extLst>
                    <a:ext uri="{9D8B030D-6E8A-4147-A177-3AD203B41FA5}">
                      <a16:colId xmlns:a16="http://schemas.microsoft.com/office/drawing/2014/main" val="20003"/>
                    </a:ext>
                  </a:extLst>
                </a:gridCol>
              </a:tblGrid>
              <a:tr h="337898">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Indicador</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Si</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base">
                        <a:spcBef>
                          <a:spcPts val="1200"/>
                        </a:spcBef>
                        <a:spcAft>
                          <a:spcPts val="1200"/>
                        </a:spcAft>
                      </a:pPr>
                      <a:r>
                        <a:rPr lang="es-MX" sz="1100" b="0" i="0" u="none" strike="noStrike">
                          <a:solidFill>
                            <a:srgbClr val="000000"/>
                          </a:solidFill>
                          <a:effectLst/>
                          <a:latin typeface="Century Gothic" panose="020B0502020202020204" pitchFamily="34" charset="0"/>
                        </a:rPr>
                        <a:t>No</a:t>
                      </a:r>
                      <a:endParaRPr lang="es-MX" sz="600" b="0" i="0" u="none" strike="noStrike">
                        <a:solidFill>
                          <a:srgbClr val="000000"/>
                        </a:solidFill>
                        <a:effectLst/>
                        <a:latin typeface="Century Gothic" panose="020B0502020202020204" pitchFamily="34" charset="0"/>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Observaciones</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44745">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Durante las mañanas de trabajo se presenta violencia entre los alumnos del grupo</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600" b="0" i="0" u="none" strike="noStrike">
                          <a:solidFill>
                            <a:srgbClr val="000000"/>
                          </a:solidFill>
                          <a:effectLst/>
                          <a:latin typeface="Century Gothic" panose="020B0502020202020204" pitchFamily="34" charset="0"/>
                        </a:rPr>
                        <a:t>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Si pero no todos los días.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61397">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La violencia que se presenta en el aula es intencional</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600" b="0" i="0" u="none" strike="noStrike">
                          <a:solidFill>
                            <a:srgbClr val="000000"/>
                          </a:solidFill>
                          <a:effectLst/>
                          <a:latin typeface="Century Gothic" panose="020B0502020202020204" pitchFamily="34" charset="0"/>
                        </a:rPr>
                        <a:t>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Si solo con una alumna, cuando sus compañeros no hacen lo que ella quiere.</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87059">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Se presenta violencia tanto física como verbal  entre los alumnos</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600" b="0" i="0" u="none" strike="noStrike">
                          <a:solidFill>
                            <a:srgbClr val="000000"/>
                          </a:solidFill>
                          <a:effectLst/>
                          <a:latin typeface="Century Gothic" panose="020B0502020202020204" pitchFamily="34" charset="0"/>
                        </a:rPr>
                        <a:t>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Si, pero en la mayoría de los casos solo es verbal</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91168">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Los padres de familia muestran conductas de violencia hacia los alumnos en situaciones en        las que estos asisten al Jardín</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base">
                        <a:spcBef>
                          <a:spcPts val="1200"/>
                        </a:spcBef>
                        <a:spcAft>
                          <a:spcPts val="1200"/>
                        </a:spcAft>
                      </a:pPr>
                      <a:r>
                        <a:rPr lang="es-MX" sz="1100" b="0" i="0" u="none" strike="noStrike">
                          <a:solidFill>
                            <a:srgbClr val="000000"/>
                          </a:solidFill>
                          <a:effectLst/>
                          <a:latin typeface="Century Gothic" panose="020B0502020202020204" pitchFamily="34" charset="0"/>
                        </a:rPr>
                        <a:t>*</a:t>
                      </a:r>
                      <a:endParaRPr lang="es-MX" sz="600" b="0" i="0" u="none" strike="noStrike">
                        <a:solidFill>
                          <a:srgbClr val="000000"/>
                        </a:solidFill>
                        <a:effectLst/>
                        <a:latin typeface="Century Gothic" panose="020B0502020202020204" pitchFamily="34" charset="0"/>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marL="89992"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En ningún momento se ha visto alguna situación de este tipo.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87059">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Se detectan casos de violencia familiar con alumnos del grupo</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a:solidFill>
                            <a:srgbClr val="000000"/>
                          </a:solidFill>
                          <a:effectLst/>
                          <a:latin typeface="Century Gothic" panose="020B0502020202020204" pitchFamily="34" charset="0"/>
                        </a:rPr>
                        <a:t>*</a:t>
                      </a:r>
                      <a:r>
                        <a:rPr lang="es-MX" sz="600" b="0" i="0" u="none" strike="noStrike">
                          <a:solidFill>
                            <a:srgbClr val="000000"/>
                          </a:solidFill>
                          <a:effectLst/>
                          <a:latin typeface="Century Gothic" panose="020B0502020202020204" pitchFamily="34" charset="0"/>
                        </a:rPr>
                        <a:t> </a:t>
                      </a:r>
                      <a:endParaRPr lang="es-MX" sz="120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1100" b="0" i="0" u="none" strike="noStrike" dirty="0">
                          <a:solidFill>
                            <a:srgbClr val="000000"/>
                          </a:solidFill>
                          <a:effectLst/>
                          <a:latin typeface="Century Gothic" panose="020B0502020202020204" pitchFamily="34" charset="0"/>
                        </a:rPr>
                        <a:t>Hasta el momento no se han presentado</a:t>
                      </a:r>
                      <a:endParaRPr lang="es-MX" sz="1200" dirty="0">
                        <a:effectLst/>
                      </a:endParaRPr>
                    </a:p>
                  </a:txBody>
                  <a:tcPr marL="56316" marR="56316" marT="56316" marB="56316">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4" name="Rectángulo 3"/>
          <p:cNvSpPr/>
          <p:nvPr/>
        </p:nvSpPr>
        <p:spPr>
          <a:xfrm>
            <a:off x="732048" y="1197545"/>
            <a:ext cx="5472007" cy="1600438"/>
          </a:xfrm>
          <a:prstGeom prst="rect">
            <a:avLst/>
          </a:prstGeom>
        </p:spPr>
        <p:txBody>
          <a:bodyPr wrap="square">
            <a:spAutoFit/>
          </a:bodyPr>
          <a:lstStyle/>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Guía de Observación de 2 ”B”</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De acuerdo a lo que se observó en la primera jornada de práctica marca con un asterisco  si la respuesta es sí o no en el recuadro que corresponde según el indicador que se describe y posteriormente escribe las observaciones que se desean mencionar.</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200" b="0" i="0" u="none" strike="noStrike" cap="none" normalizeH="0" baseline="0" dirty="0" smtClean="0">
                <a:ln>
                  <a:noFill/>
                </a:ln>
                <a:solidFill>
                  <a:srgbClr val="000000"/>
                </a:solidFill>
                <a:effectLst/>
                <a:latin typeface="Century Gothic" panose="020B0502020202020204" pitchFamily="34" charset="0"/>
              </a:rPr>
              <a:t> </a:t>
            </a:r>
            <a:endParaRPr kumimoji="0" lang="es-MX" altLang="es-MX" sz="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657251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35726" y="896983"/>
            <a:ext cx="5573485" cy="2308324"/>
          </a:xfrm>
          <a:prstGeom prst="rect">
            <a:avLst/>
          </a:prstGeom>
          <a:noFill/>
        </p:spPr>
        <p:txBody>
          <a:bodyPr wrap="square" rtlCol="0">
            <a:spAutoFit/>
          </a:bodyPr>
          <a:lstStyle/>
          <a:p>
            <a:r>
              <a:rPr lang="es-MX" dirty="0" smtClean="0"/>
              <a:t>El resultado de los instrumentos se puede citar en el artículo. Por ejemplo: con base en el resultado de la lista de cotejo se encontró alrededor de 8 niños han sido insultados …….</a:t>
            </a:r>
          </a:p>
          <a:p>
            <a:endParaRPr lang="es-MX" dirty="0"/>
          </a:p>
          <a:p>
            <a:r>
              <a:rPr lang="es-MX" dirty="0" smtClean="0"/>
              <a:t>Aunque las listas de cotejo no son muy recomendables porque al ser cerrada solo con dos opciones no permiten interpretar mas profundamente la información</a:t>
            </a:r>
            <a:endParaRPr lang="es-MX" dirty="0"/>
          </a:p>
        </p:txBody>
      </p:sp>
    </p:spTree>
    <p:extLst>
      <p:ext uri="{BB962C8B-B14F-4D97-AF65-F5344CB8AC3E}">
        <p14:creationId xmlns:p14="http://schemas.microsoft.com/office/powerpoint/2010/main" val="2277613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365760"/>
            <a:ext cx="6858000" cy="1901952"/>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3" name="CuadroTexto 2"/>
          <p:cNvSpPr txBox="1"/>
          <p:nvPr/>
        </p:nvSpPr>
        <p:spPr>
          <a:xfrm>
            <a:off x="365760" y="457200"/>
            <a:ext cx="6126480" cy="1015663"/>
          </a:xfrm>
          <a:prstGeom prst="rect">
            <a:avLst/>
          </a:prstGeom>
          <a:noFill/>
        </p:spPr>
        <p:txBody>
          <a:bodyPr wrap="square" rtlCol="0">
            <a:spAutoFit/>
          </a:bodyPr>
          <a:lstStyle/>
          <a:p>
            <a:r>
              <a:rPr lang="es-MX" sz="6000" b="1" dirty="0" smtClean="0">
                <a:solidFill>
                  <a:schemeClr val="bg1"/>
                </a:solidFill>
                <a:latin typeface="Comic Sans MS" panose="030F0702030302020204" pitchFamily="66" charset="0"/>
              </a:rPr>
              <a:t>LA VIOLENCIA</a:t>
            </a:r>
            <a:endParaRPr lang="es-MX" sz="6000" b="1" dirty="0">
              <a:solidFill>
                <a:schemeClr val="bg1"/>
              </a:solidFill>
              <a:latin typeface="Comic Sans MS" panose="030F0702030302020204" pitchFamily="66" charset="0"/>
            </a:endParaRPr>
          </a:p>
        </p:txBody>
      </p:sp>
      <p:sp>
        <p:nvSpPr>
          <p:cNvPr id="4" name="CuadroTexto 3"/>
          <p:cNvSpPr txBox="1"/>
          <p:nvPr/>
        </p:nvSpPr>
        <p:spPr>
          <a:xfrm>
            <a:off x="365760" y="1472863"/>
            <a:ext cx="6126480" cy="707886"/>
          </a:xfrm>
          <a:prstGeom prst="rect">
            <a:avLst/>
          </a:prstGeom>
          <a:noFill/>
        </p:spPr>
        <p:txBody>
          <a:bodyPr wrap="square" rtlCol="0">
            <a:spAutoFit/>
          </a:bodyPr>
          <a:lstStyle/>
          <a:p>
            <a:pPr algn="ctr"/>
            <a:r>
              <a:rPr lang="es-MX" sz="2000" b="1" dirty="0" smtClean="0">
                <a:solidFill>
                  <a:schemeClr val="bg1"/>
                </a:solidFill>
                <a:latin typeface="Comic Sans MS" panose="030F0702030302020204" pitchFamily="66" charset="0"/>
              </a:rPr>
              <a:t>FACTOR PRESENTADO EN LAS AULAS DE PREESCOLAR</a:t>
            </a:r>
            <a:endParaRPr lang="es-MX" sz="2000" b="1" dirty="0">
              <a:solidFill>
                <a:schemeClr val="bg1"/>
              </a:solidFill>
              <a:latin typeface="Comic Sans MS" panose="030F0702030302020204" pitchFamily="66" charset="0"/>
            </a:endParaRPr>
          </a:p>
        </p:txBody>
      </p:sp>
      <p:cxnSp>
        <p:nvCxnSpPr>
          <p:cNvPr id="6" name="Conector recto 5"/>
          <p:cNvCxnSpPr/>
          <p:nvPr/>
        </p:nvCxnSpPr>
        <p:spPr>
          <a:xfrm>
            <a:off x="0" y="1399711"/>
            <a:ext cx="6858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CuadroTexto 6"/>
          <p:cNvSpPr txBox="1"/>
          <p:nvPr/>
        </p:nvSpPr>
        <p:spPr>
          <a:xfrm>
            <a:off x="365760" y="2693509"/>
            <a:ext cx="6126480" cy="2031325"/>
          </a:xfrm>
          <a:prstGeom prst="rect">
            <a:avLst/>
          </a:prstGeom>
          <a:noFill/>
          <a:ln>
            <a:solidFill>
              <a:schemeClr val="tx1"/>
            </a:solidFill>
          </a:ln>
        </p:spPr>
        <p:txBody>
          <a:bodyPr wrap="square" rtlCol="0">
            <a:spAutoFit/>
          </a:bodyPr>
          <a:lstStyle/>
          <a:p>
            <a:r>
              <a:rPr lang="es-MX" sz="1400" dirty="0" smtClean="0">
                <a:latin typeface="Century Gothic" panose="020B0502020202020204" pitchFamily="34" charset="0"/>
              </a:rPr>
              <a:t>Resumen</a:t>
            </a:r>
          </a:p>
          <a:p>
            <a:r>
              <a:rPr lang="es-MX" sz="1400" dirty="0" smtClean="0">
                <a:latin typeface="Century Gothic" panose="020B0502020202020204" pitchFamily="34" charset="0"/>
              </a:rPr>
              <a:t>El presente artículo muestra información acerca de la violencia centrada en las aulas de 2 ° del Jardín de Niños Nueva Creación, se hace mención de cómo es que se presenta</a:t>
            </a:r>
            <a:r>
              <a:rPr lang="es-MX" sz="1400" dirty="0">
                <a:latin typeface="Century Gothic" panose="020B0502020202020204" pitchFamily="34" charset="0"/>
              </a:rPr>
              <a:t> </a:t>
            </a:r>
            <a:r>
              <a:rPr lang="es-MX" sz="1400" dirty="0" smtClean="0">
                <a:latin typeface="Century Gothic" panose="020B0502020202020204" pitchFamily="34" charset="0"/>
              </a:rPr>
              <a:t>y manifiesta en los preescolares. Se hace mención de el estudio que se realizó con estos grupos seleccionados y se realiza el análisis de los instrumentos aplicados para indagar sobre la misma. finalmente se muestra una breve conclusión sobre la reflexión de los resultados obtenidos en dicho estudio.</a:t>
            </a:r>
            <a:endParaRPr lang="es-MX" sz="1400" dirty="0">
              <a:latin typeface="Century Gothic" panose="020B0502020202020204" pitchFamily="34" charset="0"/>
            </a:endParaRPr>
          </a:p>
        </p:txBody>
      </p:sp>
      <p:sp>
        <p:nvSpPr>
          <p:cNvPr id="8" name="CuadroTexto 7"/>
          <p:cNvSpPr txBox="1"/>
          <p:nvPr/>
        </p:nvSpPr>
        <p:spPr>
          <a:xfrm>
            <a:off x="3451458" y="5299055"/>
            <a:ext cx="3090672" cy="369332"/>
          </a:xfrm>
          <a:prstGeom prst="rect">
            <a:avLst/>
          </a:prstGeom>
          <a:noFill/>
        </p:spPr>
        <p:txBody>
          <a:bodyPr wrap="square" rtlCol="0">
            <a:spAutoFit/>
          </a:bodyPr>
          <a:lstStyle/>
          <a:p>
            <a:pPr algn="ctr"/>
            <a:r>
              <a:rPr lang="es-MX" dirty="0" smtClean="0">
                <a:latin typeface="Century Gothic" panose="020B0502020202020204" pitchFamily="34" charset="0"/>
              </a:rPr>
              <a:t>La violencia</a:t>
            </a:r>
            <a:endParaRPr lang="es-MX" dirty="0">
              <a:latin typeface="Century Gothic" panose="020B0502020202020204" pitchFamily="34" charset="0"/>
            </a:endParaRPr>
          </a:p>
        </p:txBody>
      </p:sp>
      <p:sp>
        <p:nvSpPr>
          <p:cNvPr id="9" name="CuadroTexto 8"/>
          <p:cNvSpPr txBox="1"/>
          <p:nvPr/>
        </p:nvSpPr>
        <p:spPr>
          <a:xfrm>
            <a:off x="465862" y="5242006"/>
            <a:ext cx="2706624" cy="369332"/>
          </a:xfrm>
          <a:prstGeom prst="rect">
            <a:avLst/>
          </a:prstGeom>
          <a:noFill/>
        </p:spPr>
        <p:txBody>
          <a:bodyPr wrap="square" rtlCol="0">
            <a:spAutoFit/>
          </a:bodyPr>
          <a:lstStyle/>
          <a:p>
            <a:r>
              <a:rPr lang="es-MX" dirty="0" smtClean="0">
                <a:latin typeface="Century Gothic" panose="020B0502020202020204" pitchFamily="34" charset="0"/>
              </a:rPr>
              <a:t>Introducción </a:t>
            </a:r>
            <a:endParaRPr lang="es-MX" dirty="0">
              <a:latin typeface="Century Gothic" panose="020B0502020202020204" pitchFamily="34" charset="0"/>
            </a:endParaRPr>
          </a:p>
        </p:txBody>
      </p:sp>
      <p:sp>
        <p:nvSpPr>
          <p:cNvPr id="10" name="CuadroTexto 9"/>
          <p:cNvSpPr txBox="1"/>
          <p:nvPr/>
        </p:nvSpPr>
        <p:spPr>
          <a:xfrm>
            <a:off x="365759" y="5622220"/>
            <a:ext cx="2806727" cy="3323987"/>
          </a:xfrm>
          <a:prstGeom prst="rect">
            <a:avLst/>
          </a:prstGeom>
          <a:noFill/>
        </p:spPr>
        <p:txBody>
          <a:bodyPr wrap="square" rtlCol="0">
            <a:spAutoFit/>
          </a:bodyPr>
          <a:lstStyle/>
          <a:p>
            <a:pPr algn="just"/>
            <a:r>
              <a:rPr lang="es-MX" sz="1400" dirty="0" smtClean="0">
                <a:latin typeface="Century Gothic" panose="020B0502020202020204" pitchFamily="34" charset="0"/>
              </a:rPr>
              <a:t>El </a:t>
            </a:r>
            <a:r>
              <a:rPr lang="es-MX" sz="1400" dirty="0">
                <a:latin typeface="Century Gothic" panose="020B0502020202020204" pitchFamily="34" charset="0"/>
              </a:rPr>
              <a:t>propósito de este trabajo es mostrar que es la violencia escolar y qué factores o actores hacen que esta surja, de igual manera sirve para hacer un análisis sobre los resultados obtenidos sobre la violencia escolar que se presenta en el aula o jardín de práctica, la cual es importante detectar para evitar casos fuertes de agresión entre los mismos alumnos o  entre docentes y alumnos</a:t>
            </a:r>
            <a:r>
              <a:rPr lang="es-MX" sz="1400" dirty="0" smtClean="0">
                <a:latin typeface="Century Gothic" panose="020B0502020202020204" pitchFamily="34" charset="0"/>
              </a:rPr>
              <a:t>.</a:t>
            </a:r>
            <a:endParaRPr lang="es-MX" sz="1400" dirty="0" smtClean="0">
              <a:effectLst/>
              <a:latin typeface="Century Gothic" panose="020B0502020202020204" pitchFamily="34" charset="0"/>
            </a:endParaRPr>
          </a:p>
        </p:txBody>
      </p:sp>
      <p:sp>
        <p:nvSpPr>
          <p:cNvPr id="12" name="CuadroTexto 11"/>
          <p:cNvSpPr txBox="1"/>
          <p:nvPr/>
        </p:nvSpPr>
        <p:spPr>
          <a:xfrm>
            <a:off x="3593430" y="5611338"/>
            <a:ext cx="2806727" cy="3323987"/>
          </a:xfrm>
          <a:prstGeom prst="rect">
            <a:avLst/>
          </a:prstGeom>
          <a:noFill/>
        </p:spPr>
        <p:txBody>
          <a:bodyPr wrap="square" rtlCol="0">
            <a:spAutoFit/>
          </a:bodyPr>
          <a:lstStyle/>
          <a:p>
            <a:pPr algn="just"/>
            <a:r>
              <a:rPr lang="es-MX" sz="1400" dirty="0" smtClean="0">
                <a:effectLst/>
                <a:latin typeface="Century Gothic" panose="020B0502020202020204" pitchFamily="34" charset="0"/>
              </a:rPr>
              <a:t>Se denomina violencia escolar a los conflictos presentados en el ámbito de la escuela que se resuelven por medio de insultos, golpes o actos simbólicos violentos, tales como exclusión, aislamiento y rechazo (Cabrera, 2005; Camargo, 1997; </a:t>
            </a:r>
            <a:r>
              <a:rPr lang="es-MX" sz="1400" dirty="0" err="1" smtClean="0">
                <a:effectLst/>
                <a:latin typeface="Century Gothic" panose="020B0502020202020204" pitchFamily="34" charset="0"/>
              </a:rPr>
              <a:t>Chaux</a:t>
            </a:r>
            <a:r>
              <a:rPr lang="es-MX" sz="1400" dirty="0" smtClean="0">
                <a:effectLst/>
                <a:latin typeface="Century Gothic" panose="020B0502020202020204" pitchFamily="34" charset="0"/>
              </a:rPr>
              <a:t>, 2011; Orellana, 1996; </a:t>
            </a:r>
            <a:r>
              <a:rPr lang="es-MX" sz="1400" dirty="0" err="1" smtClean="0">
                <a:effectLst/>
                <a:latin typeface="Century Gothic" panose="020B0502020202020204" pitchFamily="34" charset="0"/>
              </a:rPr>
              <a:t>Veccia</a:t>
            </a:r>
            <a:r>
              <a:rPr lang="es-MX" sz="1400" dirty="0" smtClean="0">
                <a:effectLst/>
                <a:latin typeface="Century Gothic" panose="020B0502020202020204" pitchFamily="34" charset="0"/>
              </a:rPr>
              <a:t>, 2008). Es decir la violencia es cualquier agresión tanto física, verbal o emocional que es propiciada por un agresor hacia una</a:t>
            </a:r>
          </a:p>
        </p:txBody>
      </p:sp>
    </p:spTree>
    <p:extLst>
      <p:ext uri="{BB962C8B-B14F-4D97-AF65-F5344CB8AC3E}">
        <p14:creationId xmlns:p14="http://schemas.microsoft.com/office/powerpoint/2010/main" val="2209221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46166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461665"/>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endParaRPr lang="es-MX" sz="2400" b="1" dirty="0">
              <a:solidFill>
                <a:schemeClr val="bg1"/>
              </a:solidFill>
              <a:latin typeface="Comic Sans MS" panose="030F0702030302020204" pitchFamily="66" charset="0"/>
            </a:endParaRPr>
          </a:p>
        </p:txBody>
      </p:sp>
      <p:sp>
        <p:nvSpPr>
          <p:cNvPr id="4" name="CuadroTexto 3"/>
          <p:cNvSpPr txBox="1"/>
          <p:nvPr/>
        </p:nvSpPr>
        <p:spPr>
          <a:xfrm>
            <a:off x="365760" y="987552"/>
            <a:ext cx="2962656" cy="7848302"/>
          </a:xfrm>
          <a:prstGeom prst="rect">
            <a:avLst/>
          </a:prstGeom>
          <a:noFill/>
        </p:spPr>
        <p:txBody>
          <a:bodyPr wrap="square" rtlCol="0">
            <a:spAutoFit/>
          </a:bodyPr>
          <a:lstStyle/>
          <a:p>
            <a:pPr algn="just"/>
            <a:r>
              <a:rPr lang="es-MX" sz="1400" dirty="0" smtClean="0">
                <a:effectLst/>
                <a:latin typeface="Century Gothic" panose="020B0502020202020204" pitchFamily="34" charset="0"/>
              </a:rPr>
              <a:t>víctima, la cual se puede presentar como pasiva y no decir nada acerca de lo que está viviendo o que sea activa y se logre defender ante las diversas agresiones que sufre.</a:t>
            </a:r>
          </a:p>
          <a:p>
            <a:pPr algn="just"/>
            <a:r>
              <a:rPr lang="es-MX" sz="1400" dirty="0" smtClean="0">
                <a:effectLst/>
                <a:latin typeface="Century Gothic" panose="020B0502020202020204" pitchFamily="34" charset="0"/>
              </a:rPr>
              <a:t>El primer espacio  donde los alumnos son más perceptibles de </a:t>
            </a:r>
            <a:r>
              <a:rPr lang="es-MX" sz="1400" dirty="0" smtClean="0">
                <a:solidFill>
                  <a:srgbClr val="FF0000"/>
                </a:solidFill>
                <a:effectLst/>
                <a:latin typeface="Century Gothic" panose="020B0502020202020204" pitchFamily="34" charset="0"/>
              </a:rPr>
              <a:t>recibir </a:t>
            </a:r>
            <a:r>
              <a:rPr lang="es-MX" sz="1400" dirty="0" err="1" smtClean="0">
                <a:solidFill>
                  <a:srgbClr val="FF0000"/>
                </a:solidFill>
                <a:effectLst/>
                <a:latin typeface="Century Gothic" panose="020B0502020202020204" pitchFamily="34" charset="0"/>
              </a:rPr>
              <a:t>ol</a:t>
            </a:r>
            <a:r>
              <a:rPr lang="es-MX" sz="1400" dirty="0" smtClean="0">
                <a:solidFill>
                  <a:srgbClr val="FF0000"/>
                </a:solidFill>
                <a:effectLst/>
                <a:latin typeface="Century Gothic" panose="020B0502020202020204" pitchFamily="34" charset="0"/>
              </a:rPr>
              <a:t> </a:t>
            </a:r>
            <a:r>
              <a:rPr lang="es-MX" sz="1400" dirty="0" smtClean="0">
                <a:effectLst/>
                <a:latin typeface="Century Gothic" panose="020B0502020202020204" pitchFamily="34" charset="0"/>
              </a:rPr>
              <a:t>presenciar actos de violencia es en la familia la cual  como lo menciona la Comisión Nacional de Derechos Humanos (CNDH) La violencia familiar es un acto de poder u omisión intencional, dirigido a dominar, someter, controlar o agredir física, verbal, </a:t>
            </a:r>
            <a:r>
              <a:rPr lang="es-MX" sz="1400" dirty="0" err="1" smtClean="0">
                <a:effectLst/>
                <a:latin typeface="Century Gothic" panose="020B0502020202020204" pitchFamily="34" charset="0"/>
              </a:rPr>
              <a:t>psicoemocional</a:t>
            </a:r>
            <a:r>
              <a:rPr lang="es-MX" sz="1400" dirty="0" smtClean="0">
                <a:effectLst/>
                <a:latin typeface="Century Gothic" panose="020B0502020202020204" pitchFamily="34" charset="0"/>
              </a:rPr>
              <a:t> o sexualmente a cualquier integrante de la familia, dentro o fuera del domicilio familiar, por quien tenga o haya tenido algún parentesco por afinidad, civil, matrimonio, concubinato o a partir de una relación de hecho y que tenga por efecto causar un daño, la cual puede ser identificada en   </a:t>
            </a:r>
            <a:r>
              <a:rPr lang="es-MX" sz="1400" dirty="0" smtClean="0">
                <a:solidFill>
                  <a:srgbClr val="FF0000"/>
                </a:solidFill>
                <a:effectLst/>
                <a:latin typeface="Century Gothic" panose="020B0502020202020204" pitchFamily="34" charset="0"/>
              </a:rPr>
              <a:t>NNA</a:t>
            </a:r>
            <a:r>
              <a:rPr lang="es-MX" sz="1400" dirty="0" smtClean="0">
                <a:effectLst/>
                <a:latin typeface="Century Gothic" panose="020B0502020202020204" pitchFamily="34" charset="0"/>
              </a:rPr>
              <a:t> cuando muestren  signos de depresión, agresividad, rebeldía, dificultades para asumir responsabilidades en la familia o en la escuela, disminución de su rendimiento escolar</a:t>
            </a:r>
          </a:p>
          <a:p>
            <a:pPr algn="just"/>
            <a:endParaRPr lang="es-MX" sz="1400" dirty="0" smtClean="0">
              <a:effectLst/>
              <a:latin typeface="Century Gothic" panose="020B0502020202020204" pitchFamily="34" charset="0"/>
            </a:endParaRPr>
          </a:p>
        </p:txBody>
      </p:sp>
      <p:sp>
        <p:nvSpPr>
          <p:cNvPr id="5" name="CuadroTexto 4"/>
          <p:cNvSpPr txBox="1"/>
          <p:nvPr/>
        </p:nvSpPr>
        <p:spPr>
          <a:xfrm>
            <a:off x="3529584" y="987552"/>
            <a:ext cx="2962656" cy="8063746"/>
          </a:xfrm>
          <a:prstGeom prst="rect">
            <a:avLst/>
          </a:prstGeom>
          <a:noFill/>
        </p:spPr>
        <p:txBody>
          <a:bodyPr wrap="square" rtlCol="0">
            <a:spAutoFit/>
          </a:bodyPr>
          <a:lstStyle/>
          <a:p>
            <a:pPr algn="just"/>
            <a:r>
              <a:rPr lang="es-MX" sz="1400" dirty="0" smtClean="0">
                <a:latin typeface="Century Gothic" panose="020B0502020202020204" pitchFamily="34" charset="0"/>
              </a:rPr>
              <a:t>Después del hogar, la institución educativa es el lugar donde niños y adolescentes pasan la mayor parte del tiempo con sus pares, quienes tienen actitudes y conductas diferentes a las propias, que en ocasiones pueden tornarse negativas y violentas, con lo que provocan un clima escolar inadecuado (Villa, 2005). En este caso el primer actor que puede participar para disminuir o erradicar dicha violencia es el personal docente o directivos de la institución que son las autoridades que tienen el derecho o la oportunidad de detenerlos mientras que estén dentro de las instalaciones y darles a conocer a los padres de familia sobre lo ocurrido y que ellos tomen la decisión de platicar con ellos y hacerlos reflexionar sobre las acciones o las actitudes que presentan.</a:t>
            </a:r>
          </a:p>
          <a:p>
            <a:pPr algn="just"/>
            <a:r>
              <a:rPr lang="es-MX" sz="1400" dirty="0" smtClean="0">
                <a:latin typeface="Century Gothic" panose="020B0502020202020204" pitchFamily="34" charset="0"/>
              </a:rPr>
              <a:t>La educación como lo menciona </a:t>
            </a:r>
            <a:r>
              <a:rPr lang="es-MX" sz="1400" dirty="0" err="1" smtClean="0">
                <a:latin typeface="Century Gothic" panose="020B0502020202020204" pitchFamily="34" charset="0"/>
              </a:rPr>
              <a:t>Carozzo</a:t>
            </a:r>
            <a:r>
              <a:rPr lang="es-MX" sz="1400" dirty="0" smtClean="0">
                <a:latin typeface="Century Gothic" panose="020B0502020202020204" pitchFamily="34" charset="0"/>
              </a:rPr>
              <a:t> (2013) debe constituirse como un instrumento indispensable para prevenir la violencia y mejorar la convivencia, para que de esta forma la humanidad construya una sociedad pacífica, libre y justa, debido a que como ya se había</a:t>
            </a:r>
          </a:p>
        </p:txBody>
      </p:sp>
    </p:spTree>
    <p:extLst>
      <p:ext uri="{BB962C8B-B14F-4D97-AF65-F5344CB8AC3E}">
        <p14:creationId xmlns:p14="http://schemas.microsoft.com/office/powerpoint/2010/main" val="2154002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46166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461665"/>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endParaRPr lang="es-MX" sz="2400" b="1" dirty="0">
              <a:solidFill>
                <a:schemeClr val="bg1"/>
              </a:solidFill>
              <a:latin typeface="Comic Sans MS" panose="030F0702030302020204" pitchFamily="66" charset="0"/>
            </a:endParaRPr>
          </a:p>
        </p:txBody>
      </p:sp>
      <p:sp>
        <p:nvSpPr>
          <p:cNvPr id="4" name="CuadroTexto 3"/>
          <p:cNvSpPr txBox="1"/>
          <p:nvPr/>
        </p:nvSpPr>
        <p:spPr>
          <a:xfrm>
            <a:off x="365760" y="987552"/>
            <a:ext cx="2962656" cy="7848302"/>
          </a:xfrm>
          <a:prstGeom prst="rect">
            <a:avLst/>
          </a:prstGeom>
          <a:noFill/>
        </p:spPr>
        <p:txBody>
          <a:bodyPr wrap="square" rtlCol="0">
            <a:spAutoFit/>
          </a:bodyPr>
          <a:lstStyle/>
          <a:p>
            <a:pPr algn="just"/>
            <a:r>
              <a:rPr lang="es-MX" sz="1400" dirty="0" smtClean="0">
                <a:latin typeface="Century Gothic" panose="020B0502020202020204" pitchFamily="34" charset="0"/>
              </a:rPr>
              <a:t>mencionado anteriormente la educación o en si la escuela es donde los alumnos pasan más tiempo de su día y aquí se les puede ayudar a brindarles apoyo a los alumnos para evitar que sucedan este tipo de acciones y con ello hacer o implementar o fomentar  la aplicación de valores</a:t>
            </a:r>
          </a:p>
          <a:p>
            <a:pPr algn="just"/>
            <a:r>
              <a:rPr lang="es-MX" sz="1400" dirty="0" smtClean="0">
                <a:latin typeface="Century Gothic" panose="020B0502020202020204" pitchFamily="34" charset="0"/>
              </a:rPr>
              <a:t>Es por esto, que se realiz</a:t>
            </a:r>
            <a:r>
              <a:rPr lang="es-MX" sz="1400" dirty="0" smtClean="0">
                <a:solidFill>
                  <a:srgbClr val="FF0000"/>
                </a:solidFill>
                <a:latin typeface="Century Gothic" panose="020B0502020202020204" pitchFamily="34" charset="0"/>
              </a:rPr>
              <a:t>o</a:t>
            </a:r>
            <a:r>
              <a:rPr lang="es-MX" sz="1400" dirty="0" smtClean="0">
                <a:latin typeface="Century Gothic" panose="020B0502020202020204" pitchFamily="34" charset="0"/>
              </a:rPr>
              <a:t> un estudio en base a  la observación directa  y con  la participación de los alumnos al aplicar instrumentos, para detectar las situaciones de violencia que se presentan en ese contexto.</a:t>
            </a:r>
          </a:p>
          <a:p>
            <a:pPr algn="just"/>
            <a:r>
              <a:rPr lang="es-MX" sz="1400" dirty="0" smtClean="0">
                <a:latin typeface="Century Gothic" panose="020B0502020202020204" pitchFamily="34" charset="0"/>
              </a:rPr>
              <a:t>Dicho estudio fue realizado en el Jardín de Niños Nueva Creación, con los grupos de segundo grado sección “A” con 33 alumnos y la sección “B” con 32 alumnos, los cuales se seleccionaron por que son los grupos de práctica, con los que interactuamos de manera directa. La selección de los grupos para el estudio se </a:t>
            </a:r>
            <a:r>
              <a:rPr lang="es-MX" sz="1400" dirty="0" smtClean="0">
                <a:latin typeface="Century Gothic" panose="020B0502020202020204" pitchFamily="34" charset="0"/>
              </a:rPr>
              <a:t>dio </a:t>
            </a:r>
            <a:r>
              <a:rPr lang="es-MX" sz="1400" dirty="0" smtClean="0">
                <a:latin typeface="Century Gothic" panose="020B0502020202020204" pitchFamily="34" charset="0"/>
              </a:rPr>
              <a:t>con el fin de identificar y analizar como se ve inmersa la violencia en este contexto y el impacto que genera en los procesos de aprendizaje de los alumnos.</a:t>
            </a:r>
          </a:p>
          <a:p>
            <a:pPr algn="just"/>
            <a:endParaRPr lang="es-MX" sz="1400" dirty="0" smtClean="0">
              <a:effectLst/>
              <a:latin typeface="Century Gothic" panose="020B0502020202020204" pitchFamily="34" charset="0"/>
            </a:endParaRPr>
          </a:p>
        </p:txBody>
      </p:sp>
      <p:sp>
        <p:nvSpPr>
          <p:cNvPr id="5" name="CuadroTexto 4"/>
          <p:cNvSpPr txBox="1"/>
          <p:nvPr/>
        </p:nvSpPr>
        <p:spPr>
          <a:xfrm>
            <a:off x="3529584" y="1190751"/>
            <a:ext cx="2962656" cy="6986528"/>
          </a:xfrm>
          <a:prstGeom prst="rect">
            <a:avLst/>
          </a:prstGeom>
          <a:noFill/>
        </p:spPr>
        <p:txBody>
          <a:bodyPr wrap="square" rtlCol="0">
            <a:spAutoFit/>
          </a:bodyPr>
          <a:lstStyle/>
          <a:p>
            <a:pPr algn="just"/>
            <a:r>
              <a:rPr lang="es-MX" sz="1400" dirty="0" smtClean="0">
                <a:latin typeface="Century Gothic" panose="020B0502020202020204" pitchFamily="34" charset="0"/>
              </a:rPr>
              <a:t>Para lograr recabar los datos sobre la presencia de la violencia en los grupos seleccionados se diseñó y aplicó un instrumento para los alumnos. Tal instrumento se realizó de manera digital, mediante una plática individual con los alumnos donde se les mencionaba un indicador y ellos tenían que dar una respuesta  sencilla (si o no) para poder recabar la información.</a:t>
            </a:r>
          </a:p>
          <a:p>
            <a:pPr algn="just"/>
            <a:r>
              <a:rPr lang="es-MX" sz="1400" dirty="0" smtClean="0">
                <a:latin typeface="Century Gothic" panose="020B0502020202020204" pitchFamily="34" charset="0"/>
              </a:rPr>
              <a:t>Otro de los instrumentos que se elaboraron se respondieron mediante el uso de la observación que como lo menciona </a:t>
            </a:r>
            <a:r>
              <a:rPr lang="es-MX" sz="1400" dirty="0" err="1" smtClean="0">
                <a:latin typeface="Century Gothic" panose="020B0502020202020204" pitchFamily="34" charset="0"/>
              </a:rPr>
              <a:t>Carozzo</a:t>
            </a:r>
            <a:r>
              <a:rPr lang="es-MX" sz="1400" dirty="0" smtClean="0">
                <a:latin typeface="Century Gothic" panose="020B0502020202020204" pitchFamily="34" charset="0"/>
              </a:rPr>
              <a:t> (2013) “Las observaciones han sido también utilizadas recientemente para estudiar las conductas agresivas entre preescolares, este tipo de medida ha sido definida como más objetiva,  no son inmunes a la influencia que ejercen los observadores en los escolares), pero consumen mucho tiempo y a menudo sólo proporcionan información del período observado.</a:t>
            </a:r>
          </a:p>
          <a:p>
            <a:pPr algn="just"/>
            <a:endParaRPr lang="es-MX" sz="1400" dirty="0" smtClean="0">
              <a:latin typeface="Century Gothic" panose="020B0502020202020204" pitchFamily="34" charset="0"/>
            </a:endParaRPr>
          </a:p>
        </p:txBody>
      </p:sp>
    </p:spTree>
    <p:extLst>
      <p:ext uri="{BB962C8B-B14F-4D97-AF65-F5344CB8AC3E}">
        <p14:creationId xmlns:p14="http://schemas.microsoft.com/office/powerpoint/2010/main" val="19717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46166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461665"/>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endParaRPr lang="es-MX" sz="2400" b="1" dirty="0">
              <a:solidFill>
                <a:schemeClr val="bg1"/>
              </a:solidFill>
              <a:latin typeface="Comic Sans MS" panose="030F0702030302020204" pitchFamily="66" charset="0"/>
            </a:endParaRPr>
          </a:p>
        </p:txBody>
      </p:sp>
      <p:sp>
        <p:nvSpPr>
          <p:cNvPr id="5" name="CuadroTexto 4"/>
          <p:cNvSpPr txBox="1"/>
          <p:nvPr/>
        </p:nvSpPr>
        <p:spPr>
          <a:xfrm>
            <a:off x="365760" y="780145"/>
            <a:ext cx="2962656" cy="8279190"/>
          </a:xfrm>
          <a:prstGeom prst="rect">
            <a:avLst/>
          </a:prstGeom>
          <a:noFill/>
        </p:spPr>
        <p:txBody>
          <a:bodyPr wrap="square" rtlCol="0">
            <a:spAutoFit/>
          </a:bodyPr>
          <a:lstStyle/>
          <a:p>
            <a:pPr algn="just"/>
            <a:r>
              <a:rPr lang="es-MX" sz="1400" dirty="0" smtClean="0">
                <a:latin typeface="Century Gothic" panose="020B0502020202020204" pitchFamily="34" charset="0"/>
              </a:rPr>
              <a:t>Dicho instrumento aplicado de manera digital nos arrojo como resultado el impacto que tiene la violencia en los dos grupos de segundo grado. </a:t>
            </a:r>
          </a:p>
          <a:p>
            <a:pPr algn="just"/>
            <a:r>
              <a:rPr lang="es-MX" sz="1400" dirty="0" smtClean="0">
                <a:latin typeface="Century Gothic" panose="020B0502020202020204" pitchFamily="34" charset="0"/>
              </a:rPr>
              <a:t>En cuanto al grupo de 2”A” se identificó que normalmente la convivencia de los alumnos es buena y la violencia se presenta de manera escasa. Sin embargo, existen pocos casos de alumnos que agreden física y verbalmente a sus compañeros a lo que los afectados en ocasiones reaccionan con agresión o simplemente se avisan a la educadora.  Algunos de estos alumnos que propician la violencia son alumnos que no cursaron el primer grado de preescolar por lo que se considera que aun están adaptándose a este nuevo espacio de trabajo, sin embargo no justifica su comportamiento pero en el mayos de los casos la violencia es no intencional y los alumnos reaccionan así para obtener lo que desean. En cuanto al aspecto familiar se logra identificar que los padres de familia proyectan un ambiente afectivo acorde con sus hijos, no se presentan ni se detectan casos de violencia familiar en este grupo por el momento.</a:t>
            </a:r>
          </a:p>
        </p:txBody>
      </p:sp>
      <p:sp>
        <p:nvSpPr>
          <p:cNvPr id="6" name="CuadroTexto 5"/>
          <p:cNvSpPr txBox="1"/>
          <p:nvPr/>
        </p:nvSpPr>
        <p:spPr>
          <a:xfrm>
            <a:off x="3513665" y="864810"/>
            <a:ext cx="2962656" cy="6340197"/>
          </a:xfrm>
          <a:prstGeom prst="rect">
            <a:avLst/>
          </a:prstGeom>
          <a:noFill/>
        </p:spPr>
        <p:txBody>
          <a:bodyPr wrap="square" rtlCol="0">
            <a:spAutoFit/>
          </a:bodyPr>
          <a:lstStyle/>
          <a:p>
            <a:pPr algn="just"/>
            <a:r>
              <a:rPr lang="es-MX" sz="1400" dirty="0" smtClean="0">
                <a:latin typeface="Century Gothic" panose="020B0502020202020204" pitchFamily="34" charset="0"/>
              </a:rPr>
              <a:t>En cuanto al grupo de 2”B” se logró identificar que la violencia se presenta con mayor frecuencia de manera verbal entre los alumnos .</a:t>
            </a:r>
          </a:p>
          <a:p>
            <a:pPr algn="just"/>
            <a:r>
              <a:rPr lang="es-MX" sz="1400" dirty="0" smtClean="0">
                <a:latin typeface="Century Gothic" panose="020B0502020202020204" pitchFamily="34" charset="0"/>
              </a:rPr>
              <a:t>Existen situaciones pero no diariamente donde los alumnos de manera no intencional  van propiciando la violencia en cuanto a insultos, burlas, malos comentarios entre ellos mismos. Sin embargo, existen días donde la convivencia escolar se ve afectiva y no perjudica en el ambiente que se propicia entre compañeros.</a:t>
            </a:r>
          </a:p>
          <a:p>
            <a:pPr algn="just"/>
            <a:r>
              <a:rPr lang="es-MX" sz="1400" dirty="0" smtClean="0">
                <a:latin typeface="Century Gothic" panose="020B0502020202020204" pitchFamily="34" charset="0"/>
              </a:rPr>
              <a:t>Por otra parte, al igual que con el grupo de segundo A , la participación de los padres de familia en propiciar la violencia se ve de manera muy escasa y no afecta en las conductas de los alumnos. Cuando los padres de familia se presentan en diversas actividades de la institución se muestran con una actitud de respeto tanto para los alumnos como para los docentes</a:t>
            </a:r>
          </a:p>
        </p:txBody>
      </p:sp>
    </p:spTree>
    <p:extLst>
      <p:ext uri="{BB962C8B-B14F-4D97-AF65-F5344CB8AC3E}">
        <p14:creationId xmlns:p14="http://schemas.microsoft.com/office/powerpoint/2010/main" val="133023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46166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461665"/>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endParaRPr lang="es-MX" sz="2400" b="1" dirty="0">
              <a:solidFill>
                <a:schemeClr val="bg1"/>
              </a:solidFill>
              <a:latin typeface="Comic Sans MS" panose="030F0702030302020204" pitchFamily="66" charset="0"/>
            </a:endParaRPr>
          </a:p>
        </p:txBody>
      </p:sp>
      <p:sp>
        <p:nvSpPr>
          <p:cNvPr id="4" name="CuadroTexto 3"/>
          <p:cNvSpPr txBox="1"/>
          <p:nvPr/>
        </p:nvSpPr>
        <p:spPr>
          <a:xfrm>
            <a:off x="365760" y="987552"/>
            <a:ext cx="2962656" cy="7201972"/>
          </a:xfrm>
          <a:prstGeom prst="rect">
            <a:avLst/>
          </a:prstGeom>
          <a:noFill/>
        </p:spPr>
        <p:txBody>
          <a:bodyPr wrap="square" rtlCol="0">
            <a:spAutoFit/>
          </a:bodyPr>
          <a:lstStyle/>
          <a:p>
            <a:r>
              <a:rPr lang="es-MX" sz="1400" dirty="0" smtClean="0">
                <a:latin typeface="Century Gothic" panose="020B0502020202020204" pitchFamily="34" charset="0"/>
              </a:rPr>
              <a:t>Conclusiones</a:t>
            </a:r>
          </a:p>
          <a:p>
            <a:r>
              <a:rPr lang="es-MX" sz="1400" dirty="0">
                <a:latin typeface="Century Gothic" panose="020B0502020202020204" pitchFamily="34" charset="0"/>
              </a:rPr>
              <a:t> </a:t>
            </a:r>
            <a:endParaRPr lang="es-MX" sz="1400" dirty="0" smtClean="0">
              <a:latin typeface="Century Gothic" panose="020B0502020202020204" pitchFamily="34" charset="0"/>
            </a:endParaRPr>
          </a:p>
          <a:p>
            <a:r>
              <a:rPr lang="es-MX" sz="1400" dirty="0" smtClean="0">
                <a:latin typeface="Century Gothic" panose="020B0502020202020204" pitchFamily="34" charset="0"/>
              </a:rPr>
              <a:t>La violencia se puede dar por diversas causas entre las cuales está la ignorancia de no conocer una mejor manera para resolver las cosas, el no controlar los impulsos, la falta de comprensión y la incompatibilidad de caracteres, la falta de comprensión hacia los niños, debido a que en algunos casos las madres o padres maltratan a sus hijos y esta es una manera de generar violencia y como lo ven común o recurrente ellos consideran que es normal utilizarla con otras personas, entre algunas otras.</a:t>
            </a:r>
          </a:p>
          <a:p>
            <a:r>
              <a:rPr lang="es-MX" sz="1400" dirty="0" smtClean="0">
                <a:latin typeface="Century Gothic" panose="020B0502020202020204" pitchFamily="34" charset="0"/>
              </a:rPr>
              <a:t>Es importante reconocer que la violencia es un factor que impacta de cierta manera negativamente en aprendizaje y desarrollo de los alumnos, por lo que es importante detectar los casos y situaciones que se presenten para que tanto padres de familia como docentes estén informados para tratar las situaciones y que la convivencia escolar sea afectiva entre alumnos. </a:t>
            </a:r>
            <a:endParaRPr lang="es-MX" sz="1400" dirty="0">
              <a:latin typeface="Century Gothic" panose="020B0502020202020204" pitchFamily="34" charset="0"/>
            </a:endParaRPr>
          </a:p>
        </p:txBody>
      </p:sp>
      <p:sp>
        <p:nvSpPr>
          <p:cNvPr id="5" name="CuadroTexto 4"/>
          <p:cNvSpPr txBox="1"/>
          <p:nvPr/>
        </p:nvSpPr>
        <p:spPr>
          <a:xfrm>
            <a:off x="3529584" y="987552"/>
            <a:ext cx="2962656" cy="4185761"/>
          </a:xfrm>
          <a:prstGeom prst="rect">
            <a:avLst/>
          </a:prstGeom>
          <a:noFill/>
        </p:spPr>
        <p:txBody>
          <a:bodyPr wrap="square" rtlCol="0">
            <a:spAutoFit/>
          </a:bodyPr>
          <a:lstStyle/>
          <a:p>
            <a:r>
              <a:rPr lang="es-MX" sz="1400" dirty="0" smtClean="0">
                <a:latin typeface="Century Gothic" panose="020B0502020202020204" pitchFamily="34" charset="0"/>
              </a:rPr>
              <a:t>Referencias bibliográficas</a:t>
            </a:r>
          </a:p>
          <a:p>
            <a:endParaRPr lang="es-MX" sz="1400" dirty="0" smtClean="0">
              <a:latin typeface="Century Gothic" panose="020B0502020202020204" pitchFamily="34" charset="0"/>
            </a:endParaRPr>
          </a:p>
          <a:p>
            <a:r>
              <a:rPr lang="es-MX" sz="1400" dirty="0">
                <a:latin typeface="Century Gothic" panose="020B0502020202020204" pitchFamily="34" charset="0"/>
              </a:rPr>
              <a:t>Vera Giraldo, C. Y., Vélez, C. M., &amp; García </a:t>
            </a:r>
            <a:r>
              <a:rPr lang="es-MX" sz="1400" dirty="0" err="1">
                <a:latin typeface="Century Gothic" panose="020B0502020202020204" pitchFamily="34" charset="0"/>
              </a:rPr>
              <a:t>García</a:t>
            </a:r>
            <a:r>
              <a:rPr lang="es-MX" sz="1400" dirty="0">
                <a:latin typeface="Century Gothic" panose="020B0502020202020204" pitchFamily="34" charset="0"/>
              </a:rPr>
              <a:t>, H. I. (2017). Medición del </a:t>
            </a:r>
            <a:r>
              <a:rPr lang="es-MX" sz="1400" dirty="0" err="1">
                <a:latin typeface="Century Gothic" panose="020B0502020202020204" pitchFamily="34" charset="0"/>
              </a:rPr>
              <a:t>bullying</a:t>
            </a:r>
            <a:r>
              <a:rPr lang="es-MX" sz="1400" dirty="0">
                <a:latin typeface="Century Gothic" panose="020B0502020202020204" pitchFamily="34" charset="0"/>
              </a:rPr>
              <a:t> escolar: Inventario de instrumentos disponibles en idioma español. </a:t>
            </a:r>
            <a:r>
              <a:rPr lang="es-MX" sz="1400" i="1" dirty="0">
                <a:latin typeface="Century Gothic" panose="020B0502020202020204" pitchFamily="34" charset="0"/>
              </a:rPr>
              <a:t>PSIENCIA. Revista Latinoamericana de Ciencia </a:t>
            </a:r>
            <a:r>
              <a:rPr lang="es-MX" sz="1400" i="1" dirty="0" smtClean="0">
                <a:latin typeface="Century Gothic" panose="020B0502020202020204" pitchFamily="34" charset="0"/>
              </a:rPr>
              <a:t>Psicológica.</a:t>
            </a:r>
          </a:p>
          <a:p>
            <a:endParaRPr lang="es-MX" sz="1400" b="0" dirty="0" smtClean="0">
              <a:effectLst/>
              <a:latin typeface="Century Gothic" panose="020B0502020202020204" pitchFamily="34" charset="0"/>
            </a:endParaRPr>
          </a:p>
          <a:p>
            <a:r>
              <a:rPr lang="es-MX" sz="1400" i="1" dirty="0">
                <a:latin typeface="Century Gothic" panose="020B0502020202020204" pitchFamily="34" charset="0"/>
              </a:rPr>
              <a:t>Que es la violencia familiar y como contrarrestarla? http://appweb.cndh.org.mx/biblioteca/archivos/pdfs/foll-Que-violencia-familiar.pdf</a:t>
            </a:r>
            <a:endParaRPr lang="es-MX" sz="1400" b="0" dirty="0" smtClean="0">
              <a:effectLst/>
              <a:latin typeface="Century Gothic" panose="020B0502020202020204" pitchFamily="34" charset="0"/>
            </a:endParaRPr>
          </a:p>
          <a:p>
            <a:r>
              <a:rPr lang="es-MX" sz="1400" b="0" dirty="0" smtClean="0">
                <a:effectLst/>
                <a:latin typeface="Century Gothic" panose="020B0502020202020204" pitchFamily="34" charset="0"/>
              </a:rPr>
              <a:t> </a:t>
            </a:r>
          </a:p>
          <a:p>
            <a:r>
              <a:rPr lang="es-MX" sz="1400" dirty="0" smtClean="0">
                <a:latin typeface="Century Gothic" panose="020B0502020202020204" pitchFamily="34" charset="0"/>
              </a:rPr>
              <a:t/>
            </a:r>
            <a:br>
              <a:rPr lang="es-MX" sz="1400" dirty="0" smtClean="0">
                <a:latin typeface="Century Gothic" panose="020B0502020202020204" pitchFamily="34" charset="0"/>
              </a:rPr>
            </a:br>
            <a:endParaRPr lang="es-MX" sz="1400" dirty="0">
              <a:latin typeface="Century Gothic" panose="020B0502020202020204" pitchFamily="34" charset="0"/>
            </a:endParaRPr>
          </a:p>
        </p:txBody>
      </p:sp>
    </p:spTree>
    <p:extLst>
      <p:ext uri="{BB962C8B-B14F-4D97-AF65-F5344CB8AC3E}">
        <p14:creationId xmlns:p14="http://schemas.microsoft.com/office/powerpoint/2010/main" val="3302909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73152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830997"/>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p>
          <a:p>
            <a:pPr algn="ctr"/>
            <a:r>
              <a:rPr lang="es-MX" sz="2000" b="1" dirty="0" smtClean="0">
                <a:solidFill>
                  <a:schemeClr val="bg1"/>
                </a:solidFill>
                <a:latin typeface="Comic Sans MS" panose="030F0702030302020204" pitchFamily="66" charset="0"/>
              </a:rPr>
              <a:t>Anexos</a:t>
            </a:r>
            <a:r>
              <a:rPr lang="es-MX" sz="2400" b="1" dirty="0" smtClean="0">
                <a:solidFill>
                  <a:schemeClr val="bg1"/>
                </a:solidFill>
                <a:latin typeface="Comic Sans MS" panose="030F0702030302020204" pitchFamily="66" charset="0"/>
              </a:rPr>
              <a:t> </a:t>
            </a:r>
            <a:endParaRPr lang="es-MX" sz="2400" b="1" dirty="0">
              <a:solidFill>
                <a:schemeClr val="bg1"/>
              </a:solidFill>
              <a:latin typeface="Comic Sans MS" panose="030F0702030302020204" pitchFamily="66" charset="0"/>
            </a:endParaRPr>
          </a:p>
        </p:txBody>
      </p:sp>
      <p:graphicFrame>
        <p:nvGraphicFramePr>
          <p:cNvPr id="6" name="Tabla 5"/>
          <p:cNvGraphicFramePr>
            <a:graphicFrameLocks noGrp="1"/>
          </p:cNvGraphicFramePr>
          <p:nvPr>
            <p:extLst>
              <p:ext uri="{D42A27DB-BD31-4B8C-83A1-F6EECF244321}">
                <p14:modId xmlns:p14="http://schemas.microsoft.com/office/powerpoint/2010/main" val="813085662"/>
              </p:ext>
            </p:extLst>
          </p:nvPr>
        </p:nvGraphicFramePr>
        <p:xfrm>
          <a:off x="566620" y="3372113"/>
          <a:ext cx="5619750" cy="4655820"/>
        </p:xfrm>
        <a:graphic>
          <a:graphicData uri="http://schemas.openxmlformats.org/drawingml/2006/table">
            <a:tbl>
              <a:tblPr/>
              <a:tblGrid>
                <a:gridCol w="4276725">
                  <a:extLst>
                    <a:ext uri="{9D8B030D-6E8A-4147-A177-3AD203B41FA5}">
                      <a16:colId xmlns:a16="http://schemas.microsoft.com/office/drawing/2014/main" val="20000"/>
                    </a:ext>
                  </a:extLst>
                </a:gridCol>
                <a:gridCol w="638175">
                  <a:extLst>
                    <a:ext uri="{9D8B030D-6E8A-4147-A177-3AD203B41FA5}">
                      <a16:colId xmlns:a16="http://schemas.microsoft.com/office/drawing/2014/main" val="20001"/>
                    </a:ext>
                  </a:extLst>
                </a:gridCol>
                <a:gridCol w="704850">
                  <a:extLst>
                    <a:ext uri="{9D8B030D-6E8A-4147-A177-3AD203B41FA5}">
                      <a16:colId xmlns:a16="http://schemas.microsoft.com/office/drawing/2014/main" val="20002"/>
                    </a:ext>
                  </a:extLst>
                </a:gridCol>
              </a:tblGrid>
              <a:tr h="317500">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INDICADOR</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SÍ</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NO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94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insultó</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8</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25 </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Intentó pegarme</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4 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29 </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prestó algo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31</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Quiso quitarme mis cosas (lonche, materia, etc.)</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7</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26 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ayudó en algo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29</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4</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quitó mis cosas</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6</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27 </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gritó</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30</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Se burló de mí</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31 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Jugó conmigo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32</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Contó una mentira sobre mí</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0 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33</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No me junto con él/ella en su equipo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6 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27</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Compartió sus cosas conmigo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33</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0</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Intentó romper algo mío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31</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66700">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Me dijo que soy diferente a los demás</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0 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33 </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11" name="Rectángulo 10"/>
          <p:cNvSpPr/>
          <p:nvPr/>
        </p:nvSpPr>
        <p:spPr>
          <a:xfrm>
            <a:off x="644736" y="1099666"/>
            <a:ext cx="5568527" cy="1815882"/>
          </a:xfrm>
          <a:prstGeom prst="rect">
            <a:avLst/>
          </a:prstGeom>
        </p:spPr>
        <p:txBody>
          <a:bodyPr wrap="square">
            <a:spAutoFit/>
          </a:bodyPr>
          <a:lstStyle/>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Lista de cotejo 2”A”</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 </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En la siguiente lista de cotejo se señala la cantidad de alumnos que respondió sí y no en cada uno de los indicadores presentados. </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Señala si alguna de estas situaciones te ha pasado en el Jardín, si algún compañero o compañera te ha hecho lo siguiente:</a:t>
            </a:r>
            <a:endParaRPr kumimoji="0" lang="es-MX" altLang="es-MX" sz="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178799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73152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830997"/>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p>
          <a:p>
            <a:pPr algn="ctr"/>
            <a:r>
              <a:rPr lang="es-MX" sz="2000" b="1" dirty="0" smtClean="0">
                <a:solidFill>
                  <a:schemeClr val="bg1"/>
                </a:solidFill>
                <a:latin typeface="Comic Sans MS" panose="030F0702030302020204" pitchFamily="66" charset="0"/>
              </a:rPr>
              <a:t>Anexos</a:t>
            </a:r>
            <a:r>
              <a:rPr lang="es-MX" sz="2400" b="1" dirty="0" smtClean="0">
                <a:solidFill>
                  <a:schemeClr val="bg1"/>
                </a:solidFill>
                <a:latin typeface="Comic Sans MS" panose="030F0702030302020204" pitchFamily="66" charset="0"/>
              </a:rPr>
              <a:t> </a:t>
            </a:r>
            <a:endParaRPr lang="es-MX" sz="2400" b="1" dirty="0">
              <a:solidFill>
                <a:schemeClr val="bg1"/>
              </a:solidFill>
              <a:latin typeface="Comic Sans MS" panose="030F0702030302020204" pitchFamily="66" charset="0"/>
            </a:endParaRPr>
          </a:p>
        </p:txBody>
      </p:sp>
      <p:graphicFrame>
        <p:nvGraphicFramePr>
          <p:cNvPr id="7" name="Tabla 6"/>
          <p:cNvGraphicFramePr>
            <a:graphicFrameLocks noGrp="1"/>
          </p:cNvGraphicFramePr>
          <p:nvPr>
            <p:extLst>
              <p:ext uri="{D42A27DB-BD31-4B8C-83A1-F6EECF244321}">
                <p14:modId xmlns:p14="http://schemas.microsoft.com/office/powerpoint/2010/main" val="2023105164"/>
              </p:ext>
            </p:extLst>
          </p:nvPr>
        </p:nvGraphicFramePr>
        <p:xfrm>
          <a:off x="501650" y="3255155"/>
          <a:ext cx="5619750" cy="4648200"/>
        </p:xfrm>
        <a:graphic>
          <a:graphicData uri="http://schemas.openxmlformats.org/drawingml/2006/table">
            <a:tbl>
              <a:tblPr/>
              <a:tblGrid>
                <a:gridCol w="4276725">
                  <a:extLst>
                    <a:ext uri="{9D8B030D-6E8A-4147-A177-3AD203B41FA5}">
                      <a16:colId xmlns:a16="http://schemas.microsoft.com/office/drawing/2014/main" val="20000"/>
                    </a:ext>
                  </a:extLst>
                </a:gridCol>
                <a:gridCol w="638175">
                  <a:extLst>
                    <a:ext uri="{9D8B030D-6E8A-4147-A177-3AD203B41FA5}">
                      <a16:colId xmlns:a16="http://schemas.microsoft.com/office/drawing/2014/main" val="20001"/>
                    </a:ext>
                  </a:extLst>
                </a:gridCol>
                <a:gridCol w="704850">
                  <a:extLst>
                    <a:ext uri="{9D8B030D-6E8A-4147-A177-3AD203B41FA5}">
                      <a16:colId xmlns:a16="http://schemas.microsoft.com/office/drawing/2014/main" val="20002"/>
                    </a:ext>
                  </a:extLst>
                </a:gridCol>
              </a:tblGrid>
              <a:tr h="304800">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INDICADOR</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SÍ</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NO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insultó</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7 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25 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Intentó pegarme</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29</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prestó algo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17</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15 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Quiso quitarme mis cosas (lonche, materia, etc.)</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29 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ayudó en algo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12 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20</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quitó mis cosas</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29 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Me gritó</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6</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26</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Se burló de mi</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15 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17</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Jugó conmigo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25 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7</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Contó una mentira sobre mí</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5 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27 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No me junto con él/ella en su equipo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4</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28 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Compartió sus cosas conmigo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14 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18</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04800">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Intentó romper algo mío</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2 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30</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04800">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Me dijo que soy diferente a los demás</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a:solidFill>
                            <a:srgbClr val="000000"/>
                          </a:solidFill>
                          <a:effectLst/>
                          <a:latin typeface="Century Gothic" panose="020B0502020202020204" pitchFamily="34" charset="0"/>
                        </a:rPr>
                        <a:t>0 </a:t>
                      </a:r>
                      <a:endParaRPr lang="es-MX">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s-MX" sz="1200" b="0" i="0" u="none" strike="noStrike" dirty="0">
                          <a:solidFill>
                            <a:srgbClr val="000000"/>
                          </a:solidFill>
                          <a:effectLst/>
                          <a:latin typeface="Century Gothic" panose="020B0502020202020204" pitchFamily="34" charset="0"/>
                        </a:rPr>
                        <a:t>32</a:t>
                      </a:r>
                      <a:endParaRPr lang="es-MX" dirty="0">
                        <a:effectLst/>
                      </a:endParaRPr>
                    </a:p>
                  </a:txBody>
                  <a:tcPr marL="63500" marR="63500" marT="63500" marB="63500">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4" name="Rectángulo 3"/>
          <p:cNvSpPr/>
          <p:nvPr/>
        </p:nvSpPr>
        <p:spPr>
          <a:xfrm>
            <a:off x="644736" y="1099666"/>
            <a:ext cx="5568527" cy="1815882"/>
          </a:xfrm>
          <a:prstGeom prst="rect">
            <a:avLst/>
          </a:prstGeom>
        </p:spPr>
        <p:txBody>
          <a:bodyPr wrap="square">
            <a:spAutoFit/>
          </a:bodyPr>
          <a:lstStyle/>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Lista de cotejo 2”B”</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 </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En la siguiente lista de cotejo se señala la cantidad de alumnos que respondió sí y no en cada uno de los indicadores presentados. </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Señala si alguna de estas situaciones te ha pasado en el Jardín, si algún compañero o compañera te ha hecho lo siguiente:</a:t>
            </a:r>
            <a:endParaRPr kumimoji="0" lang="es-MX" altLang="es-MX" sz="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677639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128016"/>
            <a:ext cx="6858000" cy="73152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ln w="22225">
                <a:solidFill>
                  <a:schemeClr val="accent2"/>
                </a:solidFill>
                <a:prstDash val="solid"/>
              </a:ln>
              <a:solidFill>
                <a:schemeClr val="accent2">
                  <a:lumMod val="40000"/>
                  <a:lumOff val="60000"/>
                </a:schemeClr>
              </a:solidFill>
            </a:endParaRPr>
          </a:p>
        </p:txBody>
      </p:sp>
      <p:sp>
        <p:nvSpPr>
          <p:cNvPr id="2" name="CuadroTexto 1"/>
          <p:cNvSpPr txBox="1"/>
          <p:nvPr/>
        </p:nvSpPr>
        <p:spPr>
          <a:xfrm>
            <a:off x="365760" y="128016"/>
            <a:ext cx="6126480" cy="830997"/>
          </a:xfrm>
          <a:prstGeom prst="rect">
            <a:avLst/>
          </a:prstGeom>
          <a:noFill/>
        </p:spPr>
        <p:txBody>
          <a:bodyPr wrap="square" rtlCol="0">
            <a:spAutoFit/>
          </a:bodyPr>
          <a:lstStyle/>
          <a:p>
            <a:pPr algn="ctr"/>
            <a:r>
              <a:rPr lang="es-MX" sz="2400" b="1" dirty="0" smtClean="0">
                <a:solidFill>
                  <a:schemeClr val="bg1"/>
                </a:solidFill>
                <a:latin typeface="Comic Sans MS" panose="030F0702030302020204" pitchFamily="66" charset="0"/>
              </a:rPr>
              <a:t>LA VIOLENCIA</a:t>
            </a:r>
          </a:p>
          <a:p>
            <a:pPr algn="ctr"/>
            <a:r>
              <a:rPr lang="es-MX" sz="2000" b="1" dirty="0" smtClean="0">
                <a:solidFill>
                  <a:schemeClr val="bg1"/>
                </a:solidFill>
                <a:latin typeface="Comic Sans MS" panose="030F0702030302020204" pitchFamily="66" charset="0"/>
              </a:rPr>
              <a:t>Anexos</a:t>
            </a:r>
            <a:r>
              <a:rPr lang="es-MX" sz="2400" b="1" dirty="0" smtClean="0">
                <a:solidFill>
                  <a:schemeClr val="bg1"/>
                </a:solidFill>
                <a:latin typeface="Comic Sans MS" panose="030F0702030302020204" pitchFamily="66" charset="0"/>
              </a:rPr>
              <a:t> </a:t>
            </a:r>
            <a:endParaRPr lang="es-MX" sz="2400" b="1" dirty="0">
              <a:solidFill>
                <a:schemeClr val="bg1"/>
              </a:solidFill>
              <a:latin typeface="Comic Sans MS" panose="030F0702030302020204" pitchFamily="66" charset="0"/>
            </a:endParaRPr>
          </a:p>
        </p:txBody>
      </p:sp>
      <p:graphicFrame>
        <p:nvGraphicFramePr>
          <p:cNvPr id="8" name="Tabla 7"/>
          <p:cNvGraphicFramePr>
            <a:graphicFrameLocks noGrp="1"/>
          </p:cNvGraphicFramePr>
          <p:nvPr>
            <p:extLst>
              <p:ext uri="{D42A27DB-BD31-4B8C-83A1-F6EECF244321}">
                <p14:modId xmlns:p14="http://schemas.microsoft.com/office/powerpoint/2010/main" val="3469993184"/>
              </p:ext>
            </p:extLst>
          </p:nvPr>
        </p:nvGraphicFramePr>
        <p:xfrm>
          <a:off x="786488" y="2712043"/>
          <a:ext cx="5285023" cy="5085480"/>
        </p:xfrm>
        <a:graphic>
          <a:graphicData uri="http://schemas.openxmlformats.org/drawingml/2006/table">
            <a:tbl>
              <a:tblPr/>
              <a:tblGrid>
                <a:gridCol w="2959908">
                  <a:extLst>
                    <a:ext uri="{9D8B030D-6E8A-4147-A177-3AD203B41FA5}">
                      <a16:colId xmlns:a16="http://schemas.microsoft.com/office/drawing/2014/main" val="20000"/>
                    </a:ext>
                  </a:extLst>
                </a:gridCol>
                <a:gridCol w="324778">
                  <a:extLst>
                    <a:ext uri="{9D8B030D-6E8A-4147-A177-3AD203B41FA5}">
                      <a16:colId xmlns:a16="http://schemas.microsoft.com/office/drawing/2014/main" val="20001"/>
                    </a:ext>
                  </a:extLst>
                </a:gridCol>
                <a:gridCol w="339541">
                  <a:extLst>
                    <a:ext uri="{9D8B030D-6E8A-4147-A177-3AD203B41FA5}">
                      <a16:colId xmlns:a16="http://schemas.microsoft.com/office/drawing/2014/main" val="20002"/>
                    </a:ext>
                  </a:extLst>
                </a:gridCol>
                <a:gridCol w="1660796">
                  <a:extLst>
                    <a:ext uri="{9D8B030D-6E8A-4147-A177-3AD203B41FA5}">
                      <a16:colId xmlns:a16="http://schemas.microsoft.com/office/drawing/2014/main" val="20003"/>
                    </a:ext>
                  </a:extLst>
                </a:gridCol>
              </a:tblGrid>
              <a:tr h="295253">
                <a:tc>
                  <a:txBody>
                    <a:bodyPr/>
                    <a:lstStyle/>
                    <a:p>
                      <a:pPr algn="ctr" rtl="0" fontAlgn="t">
                        <a:spcBef>
                          <a:spcPts val="1200"/>
                        </a:spcBef>
                        <a:spcAft>
                          <a:spcPts val="1200"/>
                        </a:spcAft>
                      </a:pPr>
                      <a:r>
                        <a:rPr lang="es-MX" sz="900" b="0" i="0" u="none" strike="noStrike" dirty="0">
                          <a:solidFill>
                            <a:srgbClr val="000000"/>
                          </a:solidFill>
                          <a:effectLst/>
                          <a:latin typeface="Century Gothic" panose="020B0502020202020204" pitchFamily="34" charset="0"/>
                        </a:rPr>
                        <a:t>Indicador</a:t>
                      </a:r>
                      <a:endParaRPr lang="es-MX" sz="1000" dirty="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Si</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base">
                        <a:spcBef>
                          <a:spcPts val="1200"/>
                        </a:spcBef>
                        <a:spcAft>
                          <a:spcPts val="1200"/>
                        </a:spcAft>
                      </a:pPr>
                      <a:r>
                        <a:rPr lang="es-MX" sz="900" b="0" i="0" u="none" strike="noStrike">
                          <a:solidFill>
                            <a:srgbClr val="000000"/>
                          </a:solidFill>
                          <a:effectLst/>
                          <a:latin typeface="Century Gothic" panose="020B0502020202020204" pitchFamily="34" charset="0"/>
                        </a:rPr>
                        <a:t>No</a:t>
                      </a:r>
                      <a:endParaRPr lang="es-MX" sz="500" b="0" i="0" u="none" strike="noStrike">
                        <a:solidFill>
                          <a:srgbClr val="000000"/>
                        </a:solidFill>
                        <a:effectLst/>
                        <a:latin typeface="Century Gothic" panose="020B0502020202020204" pitchFamily="34" charset="0"/>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Observaciones</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23581">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Durante las mañanas de trabajo se presenta violencia entre los alumnos del grupo</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500" b="0" i="0" u="none" strike="noStrike">
                          <a:solidFill>
                            <a:srgbClr val="000000"/>
                          </a:solidFill>
                          <a:effectLst/>
                          <a:latin typeface="Century Gothic" panose="020B0502020202020204" pitchFamily="34" charset="0"/>
                        </a:rPr>
                        <a:t> </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Si, no todos los días, solo      en algunos casos con ciertos alumnos. </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65303">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La violencia que se presenta en el aula es intencional</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500" b="0" i="0" u="none" strike="noStrike">
                          <a:solidFill>
                            <a:srgbClr val="000000"/>
                          </a:solidFill>
                          <a:effectLst/>
                          <a:latin typeface="Century Gothic" panose="020B0502020202020204" pitchFamily="34" charset="0"/>
                        </a:rPr>
                        <a:t> </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Solo en algunos caso a excepción de los alumnos que aún muestran egocentrismo</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35275">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Se presenta violencia tanto física como verbal  entre los alumnos</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500" b="0" i="0" u="none" strike="noStrike">
                          <a:solidFill>
                            <a:srgbClr val="000000"/>
                          </a:solidFill>
                          <a:effectLst/>
                          <a:latin typeface="Century Gothic" panose="020B0502020202020204" pitchFamily="34" charset="0"/>
                        </a:rPr>
                        <a:t> </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Normalmente es verbal cuando dicen “ella     trabaja bien feo” “no me gusta estar contigo”    “no lo hiciste bien”.</a:t>
                      </a:r>
                      <a:endParaRPr lang="es-MX" sz="1000">
                        <a:effectLst/>
                      </a:endParaRPr>
                    </a:p>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Cuando es física solo es     con dos alumnos que agreden con patadas, rasguños o  jalones de cabello cuando quieren algo.</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01505">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Los padres de familia muestran conductas de violencia hacia los alumnos en situaciones en        las que estos asisten al Jardín</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 </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dirty="0">
                          <a:solidFill>
                            <a:srgbClr val="000000"/>
                          </a:solidFill>
                          <a:effectLst/>
                          <a:latin typeface="Century Gothic" panose="020B0502020202020204" pitchFamily="34" charset="0"/>
                        </a:rPr>
                        <a:t>Los padres de familia   siempre muestran respeto  </a:t>
                      </a:r>
                      <a:endParaRPr lang="es-MX" sz="1000" dirty="0">
                        <a:effectLst/>
                      </a:endParaRPr>
                    </a:p>
                    <a:p>
                      <a:pPr rtl="0" fontAlgn="t">
                        <a:spcBef>
                          <a:spcPts val="1200"/>
                        </a:spcBef>
                        <a:spcAft>
                          <a:spcPts val="1200"/>
                        </a:spcAft>
                      </a:pPr>
                      <a:r>
                        <a:rPr lang="es-MX" sz="900" b="0" i="0" u="none" strike="noStrike" dirty="0">
                          <a:solidFill>
                            <a:srgbClr val="000000"/>
                          </a:solidFill>
                          <a:effectLst/>
                          <a:latin typeface="Century Gothic" panose="020B0502020202020204" pitchFamily="34" charset="0"/>
                        </a:rPr>
                        <a:t>  </a:t>
                      </a:r>
                      <a:endParaRPr lang="es-MX" sz="1000" dirty="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00347">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Se detectan casos de violencia familiar con alumnos del grupo</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a:solidFill>
                            <a:srgbClr val="000000"/>
                          </a:solidFill>
                          <a:effectLst/>
                          <a:latin typeface="Century Gothic" panose="020B0502020202020204" pitchFamily="34" charset="0"/>
                        </a:rPr>
                        <a:t> </a:t>
                      </a:r>
                      <a:endParaRPr lang="es-MX" sz="100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base">
                        <a:spcBef>
                          <a:spcPts val="1200"/>
                        </a:spcBef>
                        <a:spcAft>
                          <a:spcPts val="1200"/>
                        </a:spcAft>
                      </a:pPr>
                      <a:r>
                        <a:rPr lang="es-MX" sz="900" b="0" i="0" u="none" strike="noStrike">
                          <a:solidFill>
                            <a:srgbClr val="000000"/>
                          </a:solidFill>
                          <a:effectLst/>
                          <a:latin typeface="Century Gothic" panose="020B0502020202020204" pitchFamily="34" charset="0"/>
                        </a:rPr>
                        <a:t>*</a:t>
                      </a:r>
                      <a:endParaRPr lang="es-MX" sz="500" b="0" i="0" u="none" strike="noStrike">
                        <a:solidFill>
                          <a:srgbClr val="000000"/>
                        </a:solidFill>
                        <a:effectLst/>
                        <a:latin typeface="Century Gothic" panose="020B0502020202020204" pitchFamily="34" charset="0"/>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tc>
                  <a:txBody>
                    <a:bodyPr/>
                    <a:lstStyle/>
                    <a:p>
                      <a:pPr algn="ctr" rtl="0" fontAlgn="t">
                        <a:spcBef>
                          <a:spcPts val="1200"/>
                        </a:spcBef>
                        <a:spcAft>
                          <a:spcPts val="1200"/>
                        </a:spcAft>
                      </a:pPr>
                      <a:r>
                        <a:rPr lang="es-MX" sz="900" b="0" i="0" u="none" strike="noStrike" dirty="0">
                          <a:solidFill>
                            <a:srgbClr val="000000"/>
                          </a:solidFill>
                          <a:effectLst/>
                          <a:latin typeface="Century Gothic" panose="020B0502020202020204" pitchFamily="34" charset="0"/>
                        </a:rPr>
                        <a:t>  No se  presentan este tipo de casos</a:t>
                      </a:r>
                      <a:endParaRPr lang="es-MX" sz="1000" dirty="0">
                        <a:effectLst/>
                      </a:endParaRPr>
                    </a:p>
                  </a:txBody>
                  <a:tcPr marL="49209" marR="49209" marT="49209" marB="49209">
                    <a:lnL w="12649" cap="flat" cmpd="sng" algn="ctr">
                      <a:solidFill>
                        <a:srgbClr val="000000"/>
                      </a:solidFill>
                      <a:prstDash val="solid"/>
                      <a:round/>
                      <a:headEnd type="none" w="med" len="med"/>
                      <a:tailEnd type="none" w="med" len="med"/>
                    </a:lnL>
                    <a:lnR w="12649" cap="flat" cmpd="sng" algn="ctr">
                      <a:solidFill>
                        <a:srgbClr val="000000"/>
                      </a:solidFill>
                      <a:prstDash val="solid"/>
                      <a:round/>
                      <a:headEnd type="none" w="med" len="med"/>
                      <a:tailEnd type="none" w="med" len="med"/>
                    </a:lnR>
                    <a:lnT w="12649" cap="flat" cmpd="sng" algn="ctr">
                      <a:solidFill>
                        <a:srgbClr val="000000"/>
                      </a:solidFill>
                      <a:prstDash val="solid"/>
                      <a:round/>
                      <a:headEnd type="none" w="med" len="med"/>
                      <a:tailEnd type="none" w="med" len="med"/>
                    </a:lnT>
                    <a:lnB w="1264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1" name="Rectángulo 10"/>
          <p:cNvSpPr/>
          <p:nvPr/>
        </p:nvSpPr>
        <p:spPr>
          <a:xfrm>
            <a:off x="732048" y="1197545"/>
            <a:ext cx="5472007" cy="1600438"/>
          </a:xfrm>
          <a:prstGeom prst="rect">
            <a:avLst/>
          </a:prstGeom>
        </p:spPr>
        <p:txBody>
          <a:bodyPr wrap="square">
            <a:spAutoFit/>
          </a:bodyPr>
          <a:lstStyle/>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Guía de Observación de 2 ”A”</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400" b="0" i="0" u="none" strike="noStrike" cap="none" normalizeH="0" baseline="0" dirty="0" smtClean="0">
                <a:ln>
                  <a:noFill/>
                </a:ln>
                <a:solidFill>
                  <a:srgbClr val="000000"/>
                </a:solidFill>
                <a:effectLst/>
                <a:latin typeface="Century Gothic" panose="020B0502020202020204" pitchFamily="34" charset="0"/>
              </a:rPr>
              <a:t>De acuerdo a lo que se observó en la primera jornada de práctica marca con un asterisco  si la respuesta es sí o no en el recuadro que corresponde según el indicador que se describe y posteriormente escribe las observaciones que se desean mencionar.</a:t>
            </a:r>
            <a:endParaRPr kumimoji="0" lang="es-MX" altLang="es-MX" sz="6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altLang="es-MX" sz="1200" b="0" i="0" u="none" strike="noStrike" cap="none" normalizeH="0" baseline="0" dirty="0" smtClean="0">
                <a:ln>
                  <a:noFill/>
                </a:ln>
                <a:solidFill>
                  <a:srgbClr val="000000"/>
                </a:solidFill>
                <a:effectLst/>
                <a:latin typeface="Century Gothic" panose="020B0502020202020204" pitchFamily="34" charset="0"/>
              </a:rPr>
              <a:t> </a:t>
            </a:r>
            <a:endParaRPr kumimoji="0" lang="es-MX" altLang="es-MX" sz="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459948837"/>
      </p:ext>
    </p:extLst>
  </p:cSld>
  <p:clrMapOvr>
    <a:masterClrMapping/>
  </p:clrMapOvr>
</p:sld>
</file>

<file path=ppt/theme/theme1.xml><?xml version="1.0" encoding="utf-8"?>
<a:theme xmlns:a="http://schemas.openxmlformats.org/drawingml/2006/main" name="Metropolitana">
  <a:themeElements>
    <a:clrScheme name="Metropolitana">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a">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Metrópoli</Template>
  <TotalTime>97</TotalTime>
  <Words>2046</Words>
  <Application>Microsoft Office PowerPoint</Application>
  <PresentationFormat>Carta (216 x 279 mm)</PresentationFormat>
  <Paragraphs>214</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Bookman Old Style</vt:lpstr>
      <vt:lpstr>Calibri Light</vt:lpstr>
      <vt:lpstr>Century Gothic</vt:lpstr>
      <vt:lpstr>Comic Sans MS</vt:lpstr>
      <vt:lpstr>Metropolitana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Karla Santana</dc:creator>
  <cp:lastModifiedBy>Usuario de Windows</cp:lastModifiedBy>
  <cp:revision>10</cp:revision>
  <dcterms:created xsi:type="dcterms:W3CDTF">2019-10-22T04:02:59Z</dcterms:created>
  <dcterms:modified xsi:type="dcterms:W3CDTF">2019-11-06T19:17:04Z</dcterms:modified>
</cp:coreProperties>
</file>