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6858000" cy="9144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212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5"/>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80B970A9-D80E-43A4-BB87-B4CF7DAF691A}" type="datetimeFigureOut">
              <a:rPr lang="es-MX" smtClean="0"/>
              <a:t>06/11/2019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E310D35-F133-45EE-BC06-317E11A14444}" type="slidenum">
              <a:rPr lang="es-MX" smtClean="0"/>
              <a:t>‹Nº›</a:t>
            </a:fld>
            <a:endParaRPr lang="es-MX"/>
          </a:p>
        </p:txBody>
      </p:sp>
    </p:spTree>
    <p:extLst>
      <p:ext uri="{BB962C8B-B14F-4D97-AF65-F5344CB8AC3E}">
        <p14:creationId xmlns:p14="http://schemas.microsoft.com/office/powerpoint/2010/main" val="2495937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0B970A9-D80E-43A4-BB87-B4CF7DAF691A}" type="datetimeFigureOut">
              <a:rPr lang="es-MX" smtClean="0"/>
              <a:t>06/11/2019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E310D35-F133-45EE-BC06-317E11A14444}" type="slidenum">
              <a:rPr lang="es-MX" smtClean="0"/>
              <a:t>‹Nº›</a:t>
            </a:fld>
            <a:endParaRPr lang="es-MX"/>
          </a:p>
        </p:txBody>
      </p:sp>
    </p:spTree>
    <p:extLst>
      <p:ext uri="{BB962C8B-B14F-4D97-AF65-F5344CB8AC3E}">
        <p14:creationId xmlns:p14="http://schemas.microsoft.com/office/powerpoint/2010/main" val="3528790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486835"/>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9" y="486835"/>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0B970A9-D80E-43A4-BB87-B4CF7DAF691A}" type="datetimeFigureOut">
              <a:rPr lang="es-MX" smtClean="0"/>
              <a:t>06/11/2019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E310D35-F133-45EE-BC06-317E11A14444}" type="slidenum">
              <a:rPr lang="es-MX" smtClean="0"/>
              <a:t>‹Nº›</a:t>
            </a:fld>
            <a:endParaRPr lang="es-MX"/>
          </a:p>
        </p:txBody>
      </p:sp>
    </p:spTree>
    <p:extLst>
      <p:ext uri="{BB962C8B-B14F-4D97-AF65-F5344CB8AC3E}">
        <p14:creationId xmlns:p14="http://schemas.microsoft.com/office/powerpoint/2010/main" val="1260327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0B970A9-D80E-43A4-BB87-B4CF7DAF691A}" type="datetimeFigureOut">
              <a:rPr lang="es-MX" smtClean="0"/>
              <a:t>06/11/2019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E310D35-F133-45EE-BC06-317E11A14444}" type="slidenum">
              <a:rPr lang="es-MX" smtClean="0"/>
              <a:t>‹Nº›</a:t>
            </a:fld>
            <a:endParaRPr lang="es-MX"/>
          </a:p>
        </p:txBody>
      </p:sp>
    </p:spTree>
    <p:extLst>
      <p:ext uri="{BB962C8B-B14F-4D97-AF65-F5344CB8AC3E}">
        <p14:creationId xmlns:p14="http://schemas.microsoft.com/office/powerpoint/2010/main" val="4055758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4"/>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7" y="6119288"/>
            <a:ext cx="5915025" cy="2000249"/>
          </a:xfrm>
        </p:spPr>
        <p:txBody>
          <a:bodyPr/>
          <a:lstStyle>
            <a:lvl1pPr marL="0" indent="0">
              <a:buNone/>
              <a:defRPr sz="1800">
                <a:solidFill>
                  <a:schemeClr val="tx1"/>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0B970A9-D80E-43A4-BB87-B4CF7DAF691A}" type="datetimeFigureOut">
              <a:rPr lang="es-MX" smtClean="0"/>
              <a:t>06/11/2019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E310D35-F133-45EE-BC06-317E11A14444}" type="slidenum">
              <a:rPr lang="es-MX" smtClean="0"/>
              <a:t>‹Nº›</a:t>
            </a:fld>
            <a:endParaRPr lang="es-MX"/>
          </a:p>
        </p:txBody>
      </p:sp>
    </p:spTree>
    <p:extLst>
      <p:ext uri="{BB962C8B-B14F-4D97-AF65-F5344CB8AC3E}">
        <p14:creationId xmlns:p14="http://schemas.microsoft.com/office/powerpoint/2010/main" val="3847291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0B970A9-D80E-43A4-BB87-B4CF7DAF691A}" type="datetimeFigureOut">
              <a:rPr lang="es-MX" smtClean="0"/>
              <a:t>06/11/2019</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E310D35-F133-45EE-BC06-317E11A14444}" type="slidenum">
              <a:rPr lang="es-MX" smtClean="0"/>
              <a:t>‹Nº›</a:t>
            </a:fld>
            <a:endParaRPr lang="es-MX"/>
          </a:p>
        </p:txBody>
      </p:sp>
    </p:spTree>
    <p:extLst>
      <p:ext uri="{BB962C8B-B14F-4D97-AF65-F5344CB8AC3E}">
        <p14:creationId xmlns:p14="http://schemas.microsoft.com/office/powerpoint/2010/main" val="3707812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2" y="486837"/>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2"/>
            <a:ext cx="2901255" cy="1098549"/>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4" y="2241552"/>
            <a:ext cx="2915543" cy="1098549"/>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4"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0B970A9-D80E-43A4-BB87-B4CF7DAF691A}" type="datetimeFigureOut">
              <a:rPr lang="es-MX" smtClean="0"/>
              <a:t>06/11/2019</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E310D35-F133-45EE-BC06-317E11A14444}" type="slidenum">
              <a:rPr lang="es-MX" smtClean="0"/>
              <a:t>‹Nº›</a:t>
            </a:fld>
            <a:endParaRPr lang="es-MX"/>
          </a:p>
        </p:txBody>
      </p:sp>
    </p:spTree>
    <p:extLst>
      <p:ext uri="{BB962C8B-B14F-4D97-AF65-F5344CB8AC3E}">
        <p14:creationId xmlns:p14="http://schemas.microsoft.com/office/powerpoint/2010/main" val="948102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80B970A9-D80E-43A4-BB87-B4CF7DAF691A}" type="datetimeFigureOut">
              <a:rPr lang="es-MX" smtClean="0"/>
              <a:t>06/11/2019</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E310D35-F133-45EE-BC06-317E11A14444}" type="slidenum">
              <a:rPr lang="es-MX" smtClean="0"/>
              <a:t>‹Nº›</a:t>
            </a:fld>
            <a:endParaRPr lang="es-MX"/>
          </a:p>
        </p:txBody>
      </p:sp>
    </p:spTree>
    <p:extLst>
      <p:ext uri="{BB962C8B-B14F-4D97-AF65-F5344CB8AC3E}">
        <p14:creationId xmlns:p14="http://schemas.microsoft.com/office/powerpoint/2010/main" val="2772332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B970A9-D80E-43A4-BB87-B4CF7DAF691A}" type="datetimeFigureOut">
              <a:rPr lang="es-MX" smtClean="0"/>
              <a:t>06/11/2019</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E310D35-F133-45EE-BC06-317E11A14444}" type="slidenum">
              <a:rPr lang="es-MX" smtClean="0"/>
              <a:t>‹Nº›</a:t>
            </a:fld>
            <a:endParaRPr lang="es-MX"/>
          </a:p>
        </p:txBody>
      </p:sp>
    </p:spTree>
    <p:extLst>
      <p:ext uri="{BB962C8B-B14F-4D97-AF65-F5344CB8AC3E}">
        <p14:creationId xmlns:p14="http://schemas.microsoft.com/office/powerpoint/2010/main" val="2093191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4" y="1316570"/>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80B970A9-D80E-43A4-BB87-B4CF7DAF691A}" type="datetimeFigureOut">
              <a:rPr lang="es-MX" smtClean="0"/>
              <a:t>06/11/2019</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E310D35-F133-45EE-BC06-317E11A14444}" type="slidenum">
              <a:rPr lang="es-MX" smtClean="0"/>
              <a:t>‹Nº›</a:t>
            </a:fld>
            <a:endParaRPr lang="es-MX"/>
          </a:p>
        </p:txBody>
      </p:sp>
    </p:spTree>
    <p:extLst>
      <p:ext uri="{BB962C8B-B14F-4D97-AF65-F5344CB8AC3E}">
        <p14:creationId xmlns:p14="http://schemas.microsoft.com/office/powerpoint/2010/main" val="4109646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4" y="1316570"/>
            <a:ext cx="3471863" cy="6498167"/>
          </a:xfrm>
        </p:spPr>
        <p:txBody>
          <a:bodyPr anchor="t"/>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80B970A9-D80E-43A4-BB87-B4CF7DAF691A}" type="datetimeFigureOut">
              <a:rPr lang="es-MX" smtClean="0"/>
              <a:t>06/11/2019</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E310D35-F133-45EE-BC06-317E11A14444}" type="slidenum">
              <a:rPr lang="es-MX" smtClean="0"/>
              <a:t>‹Nº›</a:t>
            </a:fld>
            <a:endParaRPr lang="es-MX"/>
          </a:p>
        </p:txBody>
      </p:sp>
    </p:spTree>
    <p:extLst>
      <p:ext uri="{BB962C8B-B14F-4D97-AF65-F5344CB8AC3E}">
        <p14:creationId xmlns:p14="http://schemas.microsoft.com/office/powerpoint/2010/main" val="4181180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7"/>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7"/>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80B970A9-D80E-43A4-BB87-B4CF7DAF691A}" type="datetimeFigureOut">
              <a:rPr lang="es-MX" smtClean="0"/>
              <a:t>06/11/2019</a:t>
            </a:fld>
            <a:endParaRPr lang="es-MX"/>
          </a:p>
        </p:txBody>
      </p:sp>
      <p:sp>
        <p:nvSpPr>
          <p:cNvPr id="5" name="Footer Placeholder 4"/>
          <p:cNvSpPr>
            <a:spLocks noGrp="1"/>
          </p:cNvSpPr>
          <p:nvPr>
            <p:ph type="ftr" sz="quarter" idx="3"/>
          </p:nvPr>
        </p:nvSpPr>
        <p:spPr>
          <a:xfrm>
            <a:off x="2271713" y="8475137"/>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7"/>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E310D35-F133-45EE-BC06-317E11A14444}" type="slidenum">
              <a:rPr lang="es-MX" smtClean="0"/>
              <a:t>‹Nº›</a:t>
            </a:fld>
            <a:endParaRPr lang="es-MX"/>
          </a:p>
        </p:txBody>
      </p:sp>
    </p:spTree>
    <p:extLst>
      <p:ext uri="{BB962C8B-B14F-4D97-AF65-F5344CB8AC3E}">
        <p14:creationId xmlns:p14="http://schemas.microsoft.com/office/powerpoint/2010/main" val="188747710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38"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9"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1"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904"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tágono 3"/>
          <p:cNvSpPr/>
          <p:nvPr/>
        </p:nvSpPr>
        <p:spPr>
          <a:xfrm>
            <a:off x="1" y="1046285"/>
            <a:ext cx="6233745" cy="386863"/>
          </a:xfrm>
          <a:prstGeom prst="homePlat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5" name="CuadroTexto 4"/>
          <p:cNvSpPr txBox="1"/>
          <p:nvPr/>
        </p:nvSpPr>
        <p:spPr>
          <a:xfrm>
            <a:off x="483577" y="131719"/>
            <a:ext cx="5750169" cy="1107996"/>
          </a:xfrm>
          <a:prstGeom prst="rect">
            <a:avLst/>
          </a:prstGeom>
          <a:noFill/>
        </p:spPr>
        <p:txBody>
          <a:bodyPr wrap="square" rtlCol="0">
            <a:spAutoFit/>
          </a:bodyPr>
          <a:lstStyle/>
          <a:p>
            <a:pPr algn="ctr"/>
            <a:r>
              <a:rPr lang="es-MX" sz="6600" dirty="0">
                <a:latin typeface="Britannic Bold" panose="020B0903060703020204" pitchFamily="34" charset="0"/>
              </a:rPr>
              <a:t>LA VIOLENCIA</a:t>
            </a:r>
          </a:p>
        </p:txBody>
      </p:sp>
      <p:sp>
        <p:nvSpPr>
          <p:cNvPr id="6" name="CuadroTexto 5"/>
          <p:cNvSpPr txBox="1"/>
          <p:nvPr/>
        </p:nvSpPr>
        <p:spPr>
          <a:xfrm>
            <a:off x="465991" y="1046284"/>
            <a:ext cx="5767755" cy="400110"/>
          </a:xfrm>
          <a:prstGeom prst="rect">
            <a:avLst/>
          </a:prstGeom>
          <a:noFill/>
        </p:spPr>
        <p:txBody>
          <a:bodyPr wrap="square" rtlCol="0">
            <a:spAutoFit/>
          </a:bodyPr>
          <a:lstStyle/>
          <a:p>
            <a:pPr algn="ctr"/>
            <a:r>
              <a:rPr lang="es-MX" sz="2000" dirty="0">
                <a:solidFill>
                  <a:schemeClr val="bg1"/>
                </a:solidFill>
                <a:latin typeface="Century Gothic" panose="020B0502020202020204" pitchFamily="34" charset="0"/>
                <a:cs typeface="Amatic SC" panose="00000800000000000000" pitchFamily="2" charset="-79"/>
              </a:rPr>
              <a:t>PRESENTE EN LAS AULAS DEL PREESCOLAR</a:t>
            </a:r>
          </a:p>
        </p:txBody>
      </p:sp>
      <p:sp>
        <p:nvSpPr>
          <p:cNvPr id="8" name="Rectángulo 7"/>
          <p:cNvSpPr/>
          <p:nvPr/>
        </p:nvSpPr>
        <p:spPr>
          <a:xfrm>
            <a:off x="193432" y="1958521"/>
            <a:ext cx="6330461" cy="260252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Rectángulo 9"/>
          <p:cNvSpPr/>
          <p:nvPr/>
        </p:nvSpPr>
        <p:spPr>
          <a:xfrm>
            <a:off x="292190" y="2002931"/>
            <a:ext cx="6132941" cy="2585323"/>
          </a:xfrm>
          <a:prstGeom prst="rect">
            <a:avLst/>
          </a:prstGeom>
        </p:spPr>
        <p:txBody>
          <a:bodyPr wrap="square">
            <a:spAutoFit/>
          </a:bodyPr>
          <a:lstStyle/>
          <a:p>
            <a:pPr algn="ctr">
              <a:lnSpc>
                <a:spcPct val="150000"/>
              </a:lnSpc>
            </a:pPr>
            <a:r>
              <a:rPr lang="es-MX" sz="1200" dirty="0">
                <a:latin typeface="Cambria" panose="02040503050406030204" pitchFamily="18" charset="0"/>
                <a:ea typeface="Cambria" panose="02040503050406030204" pitchFamily="18" charset="0"/>
                <a:cs typeface="Amatic SC" panose="00000800000000000000" pitchFamily="2" charset="-79"/>
              </a:rPr>
              <a:t>Resumen</a:t>
            </a:r>
          </a:p>
          <a:p>
            <a:pPr algn="just">
              <a:lnSpc>
                <a:spcPct val="150000"/>
              </a:lnSpc>
            </a:pPr>
            <a:r>
              <a:rPr lang="es-MX" sz="1200" dirty="0">
                <a:latin typeface="Cambria" panose="02040503050406030204" pitchFamily="18" charset="0"/>
                <a:ea typeface="Cambria" panose="02040503050406030204" pitchFamily="18" charset="0"/>
                <a:cs typeface="Amatic SC" panose="00000800000000000000" pitchFamily="2" charset="-79"/>
              </a:rPr>
              <a:t>En el siguiente articulo de investigación se desarrolla la perspectiva que se tiene de la violencia dentro del Jardín de Niños “Nueva Creación” exclusivamente en los grados de 1°A y 2y1° C, haciendo una comparación y análisis de los comportamientos que se presentan en los alumnos en ambas aulas. La información que se expone tiene como objetivo comparar similitudes y diferencias observadas en los agentes involucrados tomando en cuenta la observación directa, aportaciones de docentes titulares y padres de familia, así como la implementación de instrumentos con la finalidad de detectar si existe la violencia en los salones observados para saber como prevenirlas.</a:t>
            </a:r>
          </a:p>
        </p:txBody>
      </p:sp>
      <p:sp>
        <p:nvSpPr>
          <p:cNvPr id="11" name="Rectángulo 10"/>
          <p:cNvSpPr/>
          <p:nvPr/>
        </p:nvSpPr>
        <p:spPr>
          <a:xfrm>
            <a:off x="1007485" y="1453013"/>
            <a:ext cx="5089214" cy="369332"/>
          </a:xfrm>
          <a:prstGeom prst="rect">
            <a:avLst/>
          </a:prstGeom>
        </p:spPr>
        <p:txBody>
          <a:bodyPr wrap="none">
            <a:spAutoFit/>
          </a:bodyPr>
          <a:lstStyle/>
          <a:p>
            <a:pPr algn="ctr"/>
            <a:r>
              <a:rPr lang="es-MX" dirty="0">
                <a:latin typeface="Cambria" panose="02040503050406030204" pitchFamily="18" charset="0"/>
                <a:ea typeface="Cambria" panose="02040503050406030204" pitchFamily="18" charset="0"/>
                <a:cs typeface="Amatic SC" panose="00000800000000000000" pitchFamily="2" charset="-79"/>
              </a:rPr>
              <a:t>Miriam González Gil            Fabiola Ibarra Martinez</a:t>
            </a:r>
          </a:p>
        </p:txBody>
      </p:sp>
      <p:sp>
        <p:nvSpPr>
          <p:cNvPr id="12" name="Rectángulo 11"/>
          <p:cNvSpPr/>
          <p:nvPr/>
        </p:nvSpPr>
        <p:spPr>
          <a:xfrm>
            <a:off x="193431" y="4929050"/>
            <a:ext cx="3042139" cy="41390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Rectángulo 14"/>
          <p:cNvSpPr/>
          <p:nvPr/>
        </p:nvSpPr>
        <p:spPr>
          <a:xfrm>
            <a:off x="0" y="4710457"/>
            <a:ext cx="6858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Rectángulo 15"/>
          <p:cNvSpPr/>
          <p:nvPr/>
        </p:nvSpPr>
        <p:spPr>
          <a:xfrm>
            <a:off x="0" y="4813738"/>
            <a:ext cx="6858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Rectángulo 16"/>
          <p:cNvSpPr/>
          <p:nvPr/>
        </p:nvSpPr>
        <p:spPr>
          <a:xfrm>
            <a:off x="155022" y="4836596"/>
            <a:ext cx="3094893" cy="4278094"/>
          </a:xfrm>
          <a:prstGeom prst="rect">
            <a:avLst/>
          </a:prstGeom>
        </p:spPr>
        <p:txBody>
          <a:bodyPr wrap="square">
            <a:spAutoFit/>
          </a:bodyPr>
          <a:lstStyle/>
          <a:p>
            <a:pPr algn="just"/>
            <a:r>
              <a:rPr lang="es-MX" sz="3200" dirty="0">
                <a:latin typeface="Cambria" panose="02040503050406030204" pitchFamily="18" charset="0"/>
                <a:ea typeface="Cambria" panose="02040503050406030204" pitchFamily="18" charset="0"/>
                <a:cs typeface="Amatic SC" panose="00000800000000000000" pitchFamily="2" charset="-79"/>
              </a:rPr>
              <a:t>E</a:t>
            </a:r>
            <a:r>
              <a:rPr lang="es-MX" sz="1200" dirty="0">
                <a:latin typeface="Cambria" panose="02040503050406030204" pitchFamily="18" charset="0"/>
                <a:ea typeface="Cambria" panose="02040503050406030204" pitchFamily="18" charset="0"/>
                <a:cs typeface="Amatic SC" panose="00000800000000000000" pitchFamily="2" charset="-79"/>
              </a:rPr>
              <a:t>l Jardín de Niños Nueva Creación se encuentra ubicado en la colonia </a:t>
            </a:r>
            <a:r>
              <a:rPr lang="es-MX" sz="1200" dirty="0" err="1">
                <a:latin typeface="Cambria" panose="02040503050406030204" pitchFamily="18" charset="0"/>
                <a:ea typeface="Cambria" panose="02040503050406030204" pitchFamily="18" charset="0"/>
                <a:cs typeface="Amatic SC" panose="00000800000000000000" pitchFamily="2" charset="-79"/>
              </a:rPr>
              <a:t>Mirasierra</a:t>
            </a:r>
            <a:r>
              <a:rPr lang="es-MX" sz="1200" dirty="0">
                <a:latin typeface="Cambria" panose="02040503050406030204" pitchFamily="18" charset="0"/>
                <a:ea typeface="Cambria" panose="02040503050406030204" pitchFamily="18" charset="0"/>
                <a:cs typeface="Amatic SC" panose="00000800000000000000" pitchFamily="2" charset="-79"/>
              </a:rPr>
              <a:t> en Saltillo, Coahuila. El plantel se conforma por 6 aulas educativas, 2 de tercero, 2 de segundo y finalmente las aulas analizadas una de  primero y un grupo multigrado de primero y segundo.</a:t>
            </a:r>
          </a:p>
          <a:p>
            <a:pPr algn="just"/>
            <a:endParaRPr lang="es-MX" sz="1200" dirty="0">
              <a:latin typeface="Cambria" panose="02040503050406030204" pitchFamily="18" charset="0"/>
              <a:ea typeface="Cambria" panose="02040503050406030204" pitchFamily="18" charset="0"/>
              <a:cs typeface="Amatic SC" panose="00000800000000000000" pitchFamily="2" charset="-79"/>
            </a:endParaRPr>
          </a:p>
          <a:p>
            <a:pPr algn="just"/>
            <a:r>
              <a:rPr lang="es-MX" sz="1200" dirty="0">
                <a:latin typeface="Cambria" panose="02040503050406030204" pitchFamily="18" charset="0"/>
                <a:ea typeface="Cambria" panose="02040503050406030204" pitchFamily="18" charset="0"/>
                <a:cs typeface="Amatic SC" panose="00000800000000000000" pitchFamily="2" charset="-79"/>
              </a:rPr>
              <a:t>Caso A: El grupo de primer año sección A tiene un total de 35 alumnos, de lo cuales 22 son niñas y 13 niños, lo cual hace que el grupo se encuentre inclinado hacia el genero femenino. </a:t>
            </a:r>
          </a:p>
          <a:p>
            <a:pPr algn="just"/>
            <a:endParaRPr lang="es-MX" sz="1200" dirty="0">
              <a:latin typeface="Cambria" panose="02040503050406030204" pitchFamily="18" charset="0"/>
              <a:ea typeface="Cambria" panose="02040503050406030204" pitchFamily="18" charset="0"/>
              <a:cs typeface="Amatic SC" panose="00000800000000000000" pitchFamily="2" charset="-79"/>
            </a:endParaRPr>
          </a:p>
          <a:p>
            <a:pPr algn="just"/>
            <a:r>
              <a:rPr lang="es-MX" sz="1200" dirty="0">
                <a:latin typeface="Cambria" panose="02040503050406030204" pitchFamily="18" charset="0"/>
                <a:ea typeface="Cambria" panose="02040503050406030204" pitchFamily="18" charset="0"/>
                <a:cs typeface="Amatic SC" panose="00000800000000000000" pitchFamily="2" charset="-79"/>
              </a:rPr>
              <a:t>Caso B: El grupo multigrado sección C, se conforma por 35 alumnos, 17 de primer grado y 18 de segundo, de los cuales 18 son mujeres y 17 hombres, dato que se considera importante al ser estas características las que definan al grupo como neutro.</a:t>
            </a:r>
          </a:p>
        </p:txBody>
      </p:sp>
      <p:sp>
        <p:nvSpPr>
          <p:cNvPr id="13" name="Rectángulo 12"/>
          <p:cNvSpPr/>
          <p:nvPr/>
        </p:nvSpPr>
        <p:spPr>
          <a:xfrm>
            <a:off x="3481753" y="4929050"/>
            <a:ext cx="3042139" cy="41390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Rectángulo 18"/>
          <p:cNvSpPr/>
          <p:nvPr/>
        </p:nvSpPr>
        <p:spPr>
          <a:xfrm>
            <a:off x="3429000" y="5073170"/>
            <a:ext cx="3094893" cy="4154984"/>
          </a:xfrm>
          <a:prstGeom prst="rect">
            <a:avLst/>
          </a:prstGeom>
        </p:spPr>
        <p:txBody>
          <a:bodyPr wrap="square">
            <a:spAutoFit/>
          </a:bodyPr>
          <a:lstStyle/>
          <a:p>
            <a:pPr algn="just"/>
            <a:r>
              <a:rPr lang="es-MX" sz="1200" dirty="0">
                <a:latin typeface="Cambria" panose="02040503050406030204" pitchFamily="18" charset="0"/>
                <a:ea typeface="Cambria" panose="02040503050406030204" pitchFamily="18" charset="0"/>
                <a:cs typeface="Amatic SC" panose="00000800000000000000" pitchFamily="2" charset="-79"/>
              </a:rPr>
              <a:t>Para adentrarnos en el tema, es primordial definir el concepto de agresión basándonos en la aportación de Carrozo, donde hace referencia a que la agresión es una respuesta de cualquier individuo hacia los estimulo de violencia que percibe, en donde el agresor se aprovecha obteniendo ventaja en la situación</a:t>
            </a:r>
            <a:r>
              <a:rPr lang="es-MX" sz="1200" dirty="0">
                <a:solidFill>
                  <a:srgbClr val="FF0000"/>
                </a:solidFill>
                <a:latin typeface="Cambria" panose="02040503050406030204" pitchFamily="18" charset="0"/>
                <a:ea typeface="Cambria" panose="02040503050406030204" pitchFamily="18" charset="0"/>
                <a:cs typeface="Amatic SC" panose="00000800000000000000" pitchFamily="2" charset="-79"/>
              </a:rPr>
              <a:t>. (2013 p.14)</a:t>
            </a:r>
          </a:p>
          <a:p>
            <a:pPr algn="just"/>
            <a:endParaRPr lang="es-MX" sz="1200" dirty="0">
              <a:latin typeface="Cambria" panose="02040503050406030204" pitchFamily="18" charset="0"/>
              <a:ea typeface="Cambria" panose="02040503050406030204" pitchFamily="18" charset="0"/>
              <a:cs typeface="Amatic SC" panose="00000800000000000000" pitchFamily="2" charset="-79"/>
            </a:endParaRPr>
          </a:p>
          <a:p>
            <a:pPr algn="just"/>
            <a:r>
              <a:rPr lang="es-MX" sz="1200" dirty="0">
                <a:latin typeface="Cambria" panose="02040503050406030204" pitchFamily="18" charset="0"/>
                <a:ea typeface="Cambria" panose="02040503050406030204" pitchFamily="18" charset="0"/>
                <a:cs typeface="Amatic SC" panose="00000800000000000000" pitchFamily="2" charset="-79"/>
              </a:rPr>
              <a:t>Una vez definido este punto, damos paso a describir los casos de violencia presenciados en las aulas de práctica, por medio de la información concentrada en la lista de cotejo aplicada.</a:t>
            </a:r>
          </a:p>
          <a:p>
            <a:pPr algn="just"/>
            <a:endParaRPr lang="es-MX" sz="1200" dirty="0">
              <a:latin typeface="Cambria" panose="02040503050406030204" pitchFamily="18" charset="0"/>
              <a:ea typeface="Cambria" panose="02040503050406030204" pitchFamily="18" charset="0"/>
              <a:cs typeface="Amatic SC" panose="00000800000000000000" pitchFamily="2" charset="-79"/>
            </a:endParaRPr>
          </a:p>
          <a:p>
            <a:pPr algn="just"/>
            <a:r>
              <a:rPr lang="es-MX" sz="1200" dirty="0">
                <a:latin typeface="Cambria" panose="02040503050406030204" pitchFamily="18" charset="0"/>
                <a:ea typeface="Cambria" panose="02040503050406030204" pitchFamily="18" charset="0"/>
                <a:cs typeface="Amatic SC" panose="00000800000000000000" pitchFamily="2" charset="-79"/>
              </a:rPr>
              <a:t>En ambos casos el índice de violencia que se genera dentro de las aulas es bajo, debido a que solamente existen situaciones especificas en algunos  alumnos, donde en su mayoría se hacen presentes mediante los tipos de violencia física y verbal.</a:t>
            </a:r>
          </a:p>
          <a:p>
            <a:pPr algn="just"/>
            <a:r>
              <a:rPr lang="es-MX" sz="1200" dirty="0">
                <a:latin typeface="Cambria" panose="02040503050406030204" pitchFamily="18" charset="0"/>
                <a:ea typeface="Cambria" panose="02040503050406030204" pitchFamily="18" charset="0"/>
                <a:cs typeface="Amatic SC" panose="00000800000000000000" pitchFamily="2" charset="-79"/>
              </a:rPr>
              <a:t> </a:t>
            </a:r>
          </a:p>
        </p:txBody>
      </p:sp>
    </p:spTree>
    <p:extLst>
      <p:ext uri="{BB962C8B-B14F-4D97-AF65-F5344CB8AC3E}">
        <p14:creationId xmlns:p14="http://schemas.microsoft.com/office/powerpoint/2010/main" val="29077248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ángulo 11"/>
          <p:cNvSpPr/>
          <p:nvPr/>
        </p:nvSpPr>
        <p:spPr>
          <a:xfrm>
            <a:off x="246185" y="1289906"/>
            <a:ext cx="3042139" cy="645355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Rectángulo 13"/>
          <p:cNvSpPr/>
          <p:nvPr/>
        </p:nvSpPr>
        <p:spPr>
          <a:xfrm>
            <a:off x="3428999" y="1289906"/>
            <a:ext cx="3042139" cy="645355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Rectángulo 14"/>
          <p:cNvSpPr/>
          <p:nvPr/>
        </p:nvSpPr>
        <p:spPr>
          <a:xfrm>
            <a:off x="0" y="544367"/>
            <a:ext cx="6858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Rectángulo 15"/>
          <p:cNvSpPr/>
          <p:nvPr/>
        </p:nvSpPr>
        <p:spPr>
          <a:xfrm>
            <a:off x="0" y="647649"/>
            <a:ext cx="6858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Rectángulo 7"/>
          <p:cNvSpPr/>
          <p:nvPr/>
        </p:nvSpPr>
        <p:spPr>
          <a:xfrm>
            <a:off x="219808" y="1289905"/>
            <a:ext cx="3094893" cy="6370975"/>
          </a:xfrm>
          <a:prstGeom prst="rect">
            <a:avLst/>
          </a:prstGeom>
        </p:spPr>
        <p:txBody>
          <a:bodyPr wrap="square">
            <a:spAutoFit/>
          </a:bodyPr>
          <a:lstStyle/>
          <a:p>
            <a:pPr algn="just"/>
            <a:r>
              <a:rPr lang="es-MX" sz="1200" dirty="0">
                <a:latin typeface="Cambria" panose="02040503050406030204" pitchFamily="18" charset="0"/>
                <a:ea typeface="Cambria" panose="02040503050406030204" pitchFamily="18" charset="0"/>
                <a:cs typeface="Amatic SC" panose="00000800000000000000" pitchFamily="2" charset="-79"/>
              </a:rPr>
              <a:t>El dato anterior toma sentido al conocer la aportación  de Cerda, Ortega y </a:t>
            </a:r>
            <a:r>
              <a:rPr lang="es-MX" sz="1200" dirty="0" err="1">
                <a:latin typeface="Cambria" panose="02040503050406030204" pitchFamily="18" charset="0"/>
                <a:ea typeface="Cambria" panose="02040503050406030204" pitchFamily="18" charset="0"/>
                <a:cs typeface="Amatic SC" panose="00000800000000000000" pitchFamily="2" charset="-79"/>
              </a:rPr>
              <a:t>Monks</a:t>
            </a:r>
            <a:r>
              <a:rPr lang="es-MX" sz="1200" dirty="0">
                <a:latin typeface="Cambria" panose="02040503050406030204" pitchFamily="18" charset="0"/>
                <a:ea typeface="Cambria" panose="02040503050406030204" pitchFamily="18" charset="0"/>
                <a:cs typeface="Amatic SC" panose="00000800000000000000" pitchFamily="2" charset="-79"/>
              </a:rPr>
              <a:t> con la cual coincidimos debido a que mencionan que en la etapa preescolar la violencia física y verbal son los dos tipos que se presentan con mayor frecuencia en los alumnos. (2011 p.17).</a:t>
            </a:r>
            <a:r>
              <a:rPr lang="es-MX" sz="1200" dirty="0">
                <a:solidFill>
                  <a:srgbClr val="FF0000"/>
                </a:solidFill>
                <a:latin typeface="Cambria" panose="02040503050406030204" pitchFamily="18" charset="0"/>
                <a:ea typeface="Cambria" panose="02040503050406030204" pitchFamily="18" charset="0"/>
                <a:cs typeface="Amatic SC" panose="00000800000000000000" pitchFamily="2" charset="-79"/>
              </a:rPr>
              <a:t>}</a:t>
            </a:r>
          </a:p>
          <a:p>
            <a:pPr algn="just"/>
            <a:endParaRPr lang="es-MX" sz="1200" dirty="0">
              <a:latin typeface="Cambria" panose="02040503050406030204" pitchFamily="18" charset="0"/>
              <a:ea typeface="Cambria" panose="02040503050406030204" pitchFamily="18" charset="0"/>
              <a:cs typeface="Amatic SC" panose="00000800000000000000" pitchFamily="2" charset="-79"/>
            </a:endParaRPr>
          </a:p>
          <a:p>
            <a:pPr algn="just"/>
            <a:r>
              <a:rPr lang="es-MX" sz="1200" dirty="0">
                <a:latin typeface="Cambria" panose="02040503050406030204" pitchFamily="18" charset="0"/>
                <a:ea typeface="Cambria" panose="02040503050406030204" pitchFamily="18" charset="0"/>
                <a:cs typeface="Amatic SC" panose="00000800000000000000" pitchFamily="2" charset="-79"/>
              </a:rPr>
              <a:t>Mientras que la violencia verbal si se hace presente en el grupo del caso A, con comentarios como: “hoy no te vas a juntar conmigo. Tu trabajo te quedo muy feo y eres bien chiflado” en el caso B este tipo de violencia no se ve reflejado, sin embargo la violencia física se muestra en ambos grupos con mayor regularidad mediante reacciones como manotazos, jalones y empujones. </a:t>
            </a:r>
          </a:p>
          <a:p>
            <a:pPr algn="just"/>
            <a:endParaRPr lang="es-MX" sz="1200" dirty="0">
              <a:latin typeface="Cambria" panose="02040503050406030204" pitchFamily="18" charset="0"/>
              <a:ea typeface="Cambria" panose="02040503050406030204" pitchFamily="18" charset="0"/>
              <a:cs typeface="Amatic SC" panose="00000800000000000000" pitchFamily="2" charset="-79"/>
            </a:endParaRPr>
          </a:p>
          <a:p>
            <a:pPr algn="just"/>
            <a:r>
              <a:rPr lang="es-MX" sz="1200" dirty="0">
                <a:latin typeface="Cambria" panose="02040503050406030204" pitchFamily="18" charset="0"/>
                <a:ea typeface="Cambria" panose="02040503050406030204" pitchFamily="18" charset="0"/>
                <a:cs typeface="Amatic SC" panose="00000800000000000000" pitchFamily="2" charset="-79"/>
              </a:rPr>
              <a:t>Cabe destacar que en la edad preescolar el egocentrismo es una característica en los alumnos de primer grado, donde quieren tomar todo para  ellos y el compartir se vuelve una acción difícil, sin embargo es común que esta acción se vea confundida con actos de violencia. Como docentes es primordial tener claros ambos conceptos para separar cuando el caso se trata de egocentrismo y cuando en realidad ya es un acto de violencia injustificada.</a:t>
            </a:r>
          </a:p>
          <a:p>
            <a:pPr algn="just"/>
            <a:endParaRPr lang="es-MX" sz="1200" dirty="0">
              <a:latin typeface="Cambria" panose="02040503050406030204" pitchFamily="18" charset="0"/>
              <a:ea typeface="Cambria" panose="02040503050406030204" pitchFamily="18" charset="0"/>
              <a:cs typeface="Amatic SC" panose="00000800000000000000" pitchFamily="2" charset="-79"/>
            </a:endParaRPr>
          </a:p>
          <a:p>
            <a:pPr algn="just"/>
            <a:r>
              <a:rPr lang="es-MX" sz="1200" dirty="0">
                <a:latin typeface="Cambria" panose="02040503050406030204" pitchFamily="18" charset="0"/>
                <a:ea typeface="Cambria" panose="02040503050406030204" pitchFamily="18" charset="0"/>
                <a:cs typeface="Amatic SC" panose="00000800000000000000" pitchFamily="2" charset="-79"/>
              </a:rPr>
              <a:t>Una vez aclarado el termino de egocentrismo, podemos inferir que en ambos casos la violencia se da de manera intencional, los alumnos son consientes de </a:t>
            </a:r>
          </a:p>
        </p:txBody>
      </p:sp>
      <p:sp>
        <p:nvSpPr>
          <p:cNvPr id="9" name="Rectángulo 8"/>
          <p:cNvSpPr/>
          <p:nvPr/>
        </p:nvSpPr>
        <p:spPr>
          <a:xfrm>
            <a:off x="3406163" y="1289904"/>
            <a:ext cx="3094893" cy="6555641"/>
          </a:xfrm>
          <a:prstGeom prst="rect">
            <a:avLst/>
          </a:prstGeom>
        </p:spPr>
        <p:txBody>
          <a:bodyPr wrap="square">
            <a:spAutoFit/>
          </a:bodyPr>
          <a:lstStyle/>
          <a:p>
            <a:pPr algn="just"/>
            <a:r>
              <a:rPr lang="es-MX" sz="1200" dirty="0">
                <a:latin typeface="Cambria" panose="02040503050406030204" pitchFamily="18" charset="0"/>
                <a:ea typeface="Cambria" panose="02040503050406030204" pitchFamily="18" charset="0"/>
                <a:cs typeface="Amatic SC" panose="00000800000000000000" pitchFamily="2" charset="-79"/>
              </a:rPr>
              <a:t>la agresión que están ejecutando hacia sus victimas,  los alumnos del caso A solamente agreden si son violentados, realizando esto como </a:t>
            </a:r>
            <a:r>
              <a:rPr lang="es-MX" sz="1200" strike="sngStrike" dirty="0">
                <a:latin typeface="Cambria" panose="02040503050406030204" pitchFamily="18" charset="0"/>
                <a:ea typeface="Cambria" panose="02040503050406030204" pitchFamily="18" charset="0"/>
                <a:cs typeface="Amatic SC" panose="00000800000000000000" pitchFamily="2" charset="-79"/>
              </a:rPr>
              <a:t>un</a:t>
            </a:r>
            <a:r>
              <a:rPr lang="es-MX" sz="1200" dirty="0">
                <a:latin typeface="Cambria" panose="02040503050406030204" pitchFamily="18" charset="0"/>
                <a:ea typeface="Cambria" panose="02040503050406030204" pitchFamily="18" charset="0"/>
                <a:cs typeface="Amatic SC" panose="00000800000000000000" pitchFamily="2" charset="-79"/>
              </a:rPr>
              <a:t> estimulo </a:t>
            </a:r>
            <a:r>
              <a:rPr lang="es-MX" sz="1200" strike="sngStrike" dirty="0" smtClean="0">
                <a:latin typeface="Cambria" panose="02040503050406030204" pitchFamily="18" charset="0"/>
                <a:ea typeface="Cambria" panose="02040503050406030204" pitchFamily="18" charset="0"/>
                <a:cs typeface="Amatic SC" panose="00000800000000000000" pitchFamily="2" charset="-79"/>
              </a:rPr>
              <a:t>de</a:t>
            </a:r>
            <a:r>
              <a:rPr lang="es-MX" sz="1200" dirty="0" smtClean="0">
                <a:latin typeface="Cambria" panose="02040503050406030204" pitchFamily="18" charset="0"/>
                <a:ea typeface="Cambria" panose="02040503050406030204" pitchFamily="18" charset="0"/>
                <a:cs typeface="Amatic SC" panose="00000800000000000000" pitchFamily="2" charset="-79"/>
              </a:rPr>
              <a:t> - </a:t>
            </a:r>
            <a:r>
              <a:rPr lang="es-MX" sz="1200" dirty="0">
                <a:latin typeface="Cambria" panose="02040503050406030204" pitchFamily="18" charset="0"/>
                <a:ea typeface="Cambria" panose="02040503050406030204" pitchFamily="18" charset="0"/>
                <a:cs typeface="Amatic SC" panose="00000800000000000000" pitchFamily="2" charset="-79"/>
              </a:rPr>
              <a:t>respuesta, mientras que en el caso B los alumnos irrumpen agresivamente aunque no hayan sido provocados, simplemente por el hecho de llevarlo a cabo.</a:t>
            </a:r>
          </a:p>
          <a:p>
            <a:pPr algn="just"/>
            <a:endParaRPr lang="es-MX" sz="1200" dirty="0">
              <a:latin typeface="Cambria" panose="02040503050406030204" pitchFamily="18" charset="0"/>
              <a:ea typeface="Cambria" panose="02040503050406030204" pitchFamily="18" charset="0"/>
              <a:cs typeface="Amatic SC" panose="00000800000000000000" pitchFamily="2" charset="-79"/>
            </a:endParaRPr>
          </a:p>
          <a:p>
            <a:pPr algn="just"/>
            <a:r>
              <a:rPr lang="es-MX" sz="1200" dirty="0">
                <a:latin typeface="Cambria" panose="02040503050406030204" pitchFamily="18" charset="0"/>
                <a:ea typeface="Cambria" panose="02040503050406030204" pitchFamily="18" charset="0"/>
                <a:cs typeface="Amatic SC" panose="00000800000000000000" pitchFamily="2" charset="-79"/>
              </a:rPr>
              <a:t>Debido a que en ambos grupos, la violencia detectada tiene un índice bajo, nos dimos a la tarea de adentrarnos al contexto familiar, de manera que rescatamos la siguiente información.</a:t>
            </a:r>
          </a:p>
          <a:p>
            <a:pPr algn="just"/>
            <a:endParaRPr lang="es-MX" sz="1200" dirty="0">
              <a:latin typeface="Cambria" panose="02040503050406030204" pitchFamily="18" charset="0"/>
              <a:ea typeface="Cambria" panose="02040503050406030204" pitchFamily="18" charset="0"/>
              <a:cs typeface="Amatic SC" panose="00000800000000000000" pitchFamily="2" charset="-79"/>
            </a:endParaRPr>
          </a:p>
          <a:p>
            <a:pPr algn="just"/>
            <a:r>
              <a:rPr lang="es-MX" sz="1200" dirty="0">
                <a:latin typeface="Cambria" panose="02040503050406030204" pitchFamily="18" charset="0"/>
                <a:ea typeface="Cambria" panose="02040503050406030204" pitchFamily="18" charset="0"/>
                <a:cs typeface="Amatic SC" panose="00000800000000000000" pitchFamily="2" charset="-79"/>
              </a:rPr>
              <a:t>Cuando se presentan incidencias en el aula, los padres de familia reaccionan con una actitud comprensiva hacia el comentario de la educadora, reflexionando el comportamiento de su hijo y comprometiéndose a darle seguimiento al conflicto en casa, tomando medidas con sus hijos, </a:t>
            </a:r>
          </a:p>
          <a:p>
            <a:pPr algn="just"/>
            <a:endParaRPr lang="es-MX" sz="1200" dirty="0">
              <a:latin typeface="Cambria" panose="02040503050406030204" pitchFamily="18" charset="0"/>
              <a:ea typeface="Cambria" panose="02040503050406030204" pitchFamily="18" charset="0"/>
              <a:cs typeface="Amatic SC" panose="00000800000000000000" pitchFamily="2" charset="-79"/>
            </a:endParaRPr>
          </a:p>
          <a:p>
            <a:pPr algn="just"/>
            <a:r>
              <a:rPr lang="es-MX" sz="1200" dirty="0">
                <a:latin typeface="Cambria" panose="02040503050406030204" pitchFamily="18" charset="0"/>
                <a:ea typeface="Cambria" panose="02040503050406030204" pitchFamily="18" charset="0"/>
                <a:cs typeface="Amatic SC" panose="00000800000000000000" pitchFamily="2" charset="-79"/>
              </a:rPr>
              <a:t>Durante los momentos en los que los padres de familia se hacen presentes en el Jardín de Niños, hemos observado que el trato que tienen hacia sus hijos en ningún momento es violento, en cambio se muestran pacientes sin dejar de lado la autoridad que tienen sobre ellos controlando la situación con respeto.</a:t>
            </a:r>
          </a:p>
          <a:p>
            <a:pPr algn="just"/>
            <a:r>
              <a:rPr lang="es-MX" sz="1200" dirty="0">
                <a:latin typeface="Cambria" panose="02040503050406030204" pitchFamily="18" charset="0"/>
                <a:ea typeface="Cambria" panose="02040503050406030204" pitchFamily="18" charset="0"/>
                <a:cs typeface="Amatic SC" panose="00000800000000000000" pitchFamily="2" charset="-79"/>
              </a:rPr>
              <a:t>Por consiguiente no existen casos detectados de alumnos que sufren violencia familiar en su casa.</a:t>
            </a:r>
          </a:p>
        </p:txBody>
      </p:sp>
      <p:sp>
        <p:nvSpPr>
          <p:cNvPr id="11" name="Rectángulo 10"/>
          <p:cNvSpPr/>
          <p:nvPr/>
        </p:nvSpPr>
        <p:spPr>
          <a:xfrm>
            <a:off x="-22837" y="8545367"/>
            <a:ext cx="6858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Rectángulo 16"/>
          <p:cNvSpPr/>
          <p:nvPr/>
        </p:nvSpPr>
        <p:spPr>
          <a:xfrm>
            <a:off x="-22837" y="8648649"/>
            <a:ext cx="6858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1440109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ángulo 12"/>
          <p:cNvSpPr/>
          <p:nvPr/>
        </p:nvSpPr>
        <p:spPr>
          <a:xfrm>
            <a:off x="193431" y="517536"/>
            <a:ext cx="6330461" cy="419583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Rectángulo 10"/>
          <p:cNvSpPr/>
          <p:nvPr/>
        </p:nvSpPr>
        <p:spPr>
          <a:xfrm>
            <a:off x="246186" y="947947"/>
            <a:ext cx="6224951" cy="3693319"/>
          </a:xfrm>
          <a:prstGeom prst="rect">
            <a:avLst/>
          </a:prstGeom>
        </p:spPr>
        <p:txBody>
          <a:bodyPr wrap="square">
            <a:spAutoFit/>
          </a:bodyPr>
          <a:lstStyle/>
          <a:p>
            <a:pPr>
              <a:lnSpc>
                <a:spcPct val="150000"/>
              </a:lnSpc>
            </a:pPr>
            <a:r>
              <a:rPr lang="es-MX" sz="1200" dirty="0">
                <a:latin typeface="Cambria" panose="02040503050406030204" pitchFamily="18" charset="0"/>
                <a:ea typeface="Cambria" panose="02040503050406030204" pitchFamily="18" charset="0"/>
                <a:cs typeface="Amatic SC" panose="00000800000000000000" pitchFamily="2" charset="-79"/>
              </a:rPr>
              <a:t>Analizados los casos anteriores, determinamos que ambos grupos se encuentran en un nivel de violencia bajo, donde solo algunos alumnos propician la violencia, dato que se convierte en un foco de alerta para que estos comportamientos no generen mas violencia dentro de las aulas.</a:t>
            </a:r>
          </a:p>
          <a:p>
            <a:pPr>
              <a:lnSpc>
                <a:spcPct val="150000"/>
              </a:lnSpc>
            </a:pPr>
            <a:endParaRPr lang="es-MX" sz="1200" dirty="0">
              <a:latin typeface="Cambria" panose="02040503050406030204" pitchFamily="18" charset="0"/>
              <a:ea typeface="Cambria" panose="02040503050406030204" pitchFamily="18" charset="0"/>
              <a:cs typeface="Amatic SC" panose="00000800000000000000" pitchFamily="2" charset="-79"/>
            </a:endParaRPr>
          </a:p>
          <a:p>
            <a:pPr>
              <a:lnSpc>
                <a:spcPct val="150000"/>
              </a:lnSpc>
            </a:pPr>
            <a:r>
              <a:rPr lang="es-MX" sz="1200" dirty="0">
                <a:latin typeface="Cambria" panose="02040503050406030204" pitchFamily="18" charset="0"/>
                <a:ea typeface="Cambria" panose="02040503050406030204" pitchFamily="18" charset="0"/>
                <a:cs typeface="Amatic SC" panose="00000800000000000000" pitchFamily="2" charset="-79"/>
              </a:rPr>
              <a:t>Una vez detectados los alumnos que ejecutan comportamientos agresivos, se puede trabajar con ellos fomentando el respeto hacia sus compañeros y haciéndoles ver que la violencia no es el medio indicado para expresar sus sentimientos, mostrándoles soluciones alternativas.</a:t>
            </a:r>
            <a:br>
              <a:rPr lang="es-MX" sz="1200" dirty="0">
                <a:latin typeface="Cambria" panose="02040503050406030204" pitchFamily="18" charset="0"/>
                <a:ea typeface="Cambria" panose="02040503050406030204" pitchFamily="18" charset="0"/>
                <a:cs typeface="Amatic SC" panose="00000800000000000000" pitchFamily="2" charset="-79"/>
              </a:rPr>
            </a:br>
            <a:endParaRPr lang="es-MX" sz="1200" dirty="0">
              <a:latin typeface="Cambria" panose="02040503050406030204" pitchFamily="18" charset="0"/>
              <a:ea typeface="Cambria" panose="02040503050406030204" pitchFamily="18" charset="0"/>
              <a:cs typeface="Amatic SC" panose="00000800000000000000" pitchFamily="2" charset="-79"/>
            </a:endParaRPr>
          </a:p>
          <a:p>
            <a:pPr>
              <a:lnSpc>
                <a:spcPct val="150000"/>
              </a:lnSpc>
            </a:pPr>
            <a:r>
              <a:rPr lang="es-MX" sz="1200" dirty="0">
                <a:latin typeface="Cambria" panose="02040503050406030204" pitchFamily="18" charset="0"/>
                <a:ea typeface="Cambria" panose="02040503050406030204" pitchFamily="18" charset="0"/>
                <a:cs typeface="Amatic SC" panose="00000800000000000000" pitchFamily="2" charset="-79"/>
              </a:rPr>
              <a:t>En cuanto al contexto familiar, la participación influye positivamente para tener un control sobre los casos que se pudiera presentar fuera del aula y poder abordarlos para trabajar en conjunto erradicando por completo la violencia en ambos contextos.</a:t>
            </a:r>
          </a:p>
          <a:p>
            <a:pPr>
              <a:lnSpc>
                <a:spcPct val="150000"/>
              </a:lnSpc>
            </a:pPr>
            <a:endParaRPr lang="es-MX" sz="1200" dirty="0">
              <a:latin typeface="Cambria" panose="02040503050406030204" pitchFamily="18" charset="0"/>
              <a:ea typeface="Cambria" panose="02040503050406030204" pitchFamily="18" charset="0"/>
              <a:cs typeface="Amatic SC" panose="00000800000000000000" pitchFamily="2" charset="-79"/>
            </a:endParaRPr>
          </a:p>
        </p:txBody>
      </p:sp>
      <p:sp>
        <p:nvSpPr>
          <p:cNvPr id="15" name="Rectángulo 14"/>
          <p:cNvSpPr/>
          <p:nvPr/>
        </p:nvSpPr>
        <p:spPr>
          <a:xfrm>
            <a:off x="2733041" y="521053"/>
            <a:ext cx="1145728" cy="369332"/>
          </a:xfrm>
          <a:prstGeom prst="rect">
            <a:avLst/>
          </a:prstGeom>
        </p:spPr>
        <p:txBody>
          <a:bodyPr wrap="square">
            <a:spAutoFit/>
          </a:bodyPr>
          <a:lstStyle/>
          <a:p>
            <a:pPr algn="ctr">
              <a:lnSpc>
                <a:spcPct val="150000"/>
              </a:lnSpc>
            </a:pPr>
            <a:r>
              <a:rPr lang="es-MX" sz="1200" dirty="0">
                <a:latin typeface="Cambria" panose="02040503050406030204" pitchFamily="18" charset="0"/>
                <a:ea typeface="Cambria" panose="02040503050406030204" pitchFamily="18" charset="0"/>
                <a:cs typeface="Amatic SC" panose="00000800000000000000" pitchFamily="2" charset="-79"/>
              </a:rPr>
              <a:t>Conclusiones</a:t>
            </a:r>
          </a:p>
        </p:txBody>
      </p:sp>
      <p:sp>
        <p:nvSpPr>
          <p:cNvPr id="16" name="Rectángulo 15"/>
          <p:cNvSpPr/>
          <p:nvPr/>
        </p:nvSpPr>
        <p:spPr>
          <a:xfrm>
            <a:off x="263771" y="5438275"/>
            <a:ext cx="6330460" cy="270960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Rectángulo 18"/>
          <p:cNvSpPr/>
          <p:nvPr/>
        </p:nvSpPr>
        <p:spPr>
          <a:xfrm>
            <a:off x="403042" y="5611093"/>
            <a:ext cx="6318601" cy="1169551"/>
          </a:xfrm>
          <a:prstGeom prst="rect">
            <a:avLst/>
          </a:prstGeom>
        </p:spPr>
        <p:txBody>
          <a:bodyPr wrap="square">
            <a:spAutoFit/>
          </a:bodyPr>
          <a:lstStyle/>
          <a:p>
            <a:pPr algn="ctr"/>
            <a:r>
              <a:rPr lang="es-MX" sz="1400" dirty="0">
                <a:latin typeface="Cambria" panose="02040503050406030204" pitchFamily="18" charset="0"/>
                <a:ea typeface="Cambria" panose="02040503050406030204" pitchFamily="18" charset="0"/>
                <a:cs typeface="Amatic SC" panose="00000800000000000000" pitchFamily="2" charset="-79"/>
              </a:rPr>
              <a:t>Referencias</a:t>
            </a:r>
          </a:p>
          <a:p>
            <a:pPr algn="ctr"/>
            <a:endParaRPr lang="es-MX" sz="1400" dirty="0">
              <a:latin typeface="Cambria" panose="02040503050406030204" pitchFamily="18" charset="0"/>
              <a:ea typeface="Cambria" panose="02040503050406030204" pitchFamily="18" charset="0"/>
              <a:cs typeface="Amatic SC" panose="00000800000000000000" pitchFamily="2" charset="-79"/>
            </a:endParaRPr>
          </a:p>
          <a:p>
            <a:r>
              <a:rPr lang="es-MX" sz="1400" dirty="0" err="1">
                <a:latin typeface="Cambria" panose="02040503050406030204" pitchFamily="18" charset="0"/>
                <a:ea typeface="Cambria" panose="02040503050406030204" pitchFamily="18" charset="0"/>
                <a:cs typeface="Amatic SC" panose="00000800000000000000" pitchFamily="2" charset="-79"/>
              </a:rPr>
              <a:t>Carozzo</a:t>
            </a:r>
            <a:r>
              <a:rPr lang="es-MX" sz="1400" dirty="0">
                <a:latin typeface="Cambria" panose="02040503050406030204" pitchFamily="18" charset="0"/>
                <a:ea typeface="Cambria" panose="02040503050406030204" pitchFamily="18" charset="0"/>
                <a:cs typeface="Amatic SC" panose="00000800000000000000" pitchFamily="2" charset="-79"/>
              </a:rPr>
              <a:t> C.J.C. (2013) </a:t>
            </a:r>
            <a:r>
              <a:rPr lang="es-MX" sz="1400" dirty="0" err="1">
                <a:latin typeface="Cambria" panose="02040503050406030204" pitchFamily="18" charset="0"/>
                <a:ea typeface="Cambria" panose="02040503050406030204" pitchFamily="18" charset="0"/>
                <a:cs typeface="Amatic SC" panose="00000800000000000000" pitchFamily="2" charset="-79"/>
              </a:rPr>
              <a:t>Bullying</a:t>
            </a:r>
            <a:r>
              <a:rPr lang="es-MX" sz="1400" dirty="0">
                <a:latin typeface="Cambria" panose="02040503050406030204" pitchFamily="18" charset="0"/>
                <a:ea typeface="Cambria" panose="02040503050406030204" pitchFamily="18" charset="0"/>
                <a:cs typeface="Amatic SC" panose="00000800000000000000" pitchFamily="2" charset="-79"/>
              </a:rPr>
              <a:t> opiniones reunidas, p.11-28. Lima Perú: Observatorio.</a:t>
            </a:r>
          </a:p>
          <a:p>
            <a:r>
              <a:rPr lang="es-MX" sz="1400" dirty="0">
                <a:latin typeface="Cambria" panose="02040503050406030204" pitchFamily="18" charset="0"/>
                <a:ea typeface="Cambria" panose="02040503050406030204" pitchFamily="18" charset="0"/>
                <a:cs typeface="Amatic SC" panose="00000800000000000000" pitchFamily="2" charset="-79"/>
              </a:rPr>
              <a:t>Mena I, (2003) Contra la violencia, una formación en convivencia.</a:t>
            </a:r>
          </a:p>
        </p:txBody>
      </p:sp>
      <p:sp>
        <p:nvSpPr>
          <p:cNvPr id="10" name="Rectángulo 9"/>
          <p:cNvSpPr/>
          <p:nvPr/>
        </p:nvSpPr>
        <p:spPr>
          <a:xfrm>
            <a:off x="-22837" y="8545367"/>
            <a:ext cx="6858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Rectángulo 11"/>
          <p:cNvSpPr/>
          <p:nvPr/>
        </p:nvSpPr>
        <p:spPr>
          <a:xfrm>
            <a:off x="-22837" y="8648649"/>
            <a:ext cx="6858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8872046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1738233842"/>
              </p:ext>
            </p:extLst>
          </p:nvPr>
        </p:nvGraphicFramePr>
        <p:xfrm>
          <a:off x="-1" y="1467426"/>
          <a:ext cx="6858001" cy="7794870"/>
        </p:xfrm>
        <a:graphic>
          <a:graphicData uri="http://schemas.openxmlformats.org/drawingml/2006/table">
            <a:tbl>
              <a:tblPr firstRow="1" firstCol="1" bandRow="1">
                <a:tableStyleId>{5C22544A-7EE6-4342-B048-85BDC9FD1C3A}</a:tableStyleId>
              </a:tblPr>
              <a:tblGrid>
                <a:gridCol w="1384179">
                  <a:extLst>
                    <a:ext uri="{9D8B030D-6E8A-4147-A177-3AD203B41FA5}">
                      <a16:colId xmlns:a16="http://schemas.microsoft.com/office/drawing/2014/main" val="981648025"/>
                    </a:ext>
                  </a:extLst>
                </a:gridCol>
                <a:gridCol w="726087">
                  <a:extLst>
                    <a:ext uri="{9D8B030D-6E8A-4147-A177-3AD203B41FA5}">
                      <a16:colId xmlns:a16="http://schemas.microsoft.com/office/drawing/2014/main" val="967395797"/>
                    </a:ext>
                  </a:extLst>
                </a:gridCol>
                <a:gridCol w="1122432">
                  <a:extLst>
                    <a:ext uri="{9D8B030D-6E8A-4147-A177-3AD203B41FA5}">
                      <a16:colId xmlns:a16="http://schemas.microsoft.com/office/drawing/2014/main" val="892955819"/>
                    </a:ext>
                  </a:extLst>
                </a:gridCol>
                <a:gridCol w="1054901">
                  <a:extLst>
                    <a:ext uri="{9D8B030D-6E8A-4147-A177-3AD203B41FA5}">
                      <a16:colId xmlns:a16="http://schemas.microsoft.com/office/drawing/2014/main" val="1629272914"/>
                    </a:ext>
                  </a:extLst>
                </a:gridCol>
                <a:gridCol w="1254237">
                  <a:extLst>
                    <a:ext uri="{9D8B030D-6E8A-4147-A177-3AD203B41FA5}">
                      <a16:colId xmlns:a16="http://schemas.microsoft.com/office/drawing/2014/main" val="3923897922"/>
                    </a:ext>
                  </a:extLst>
                </a:gridCol>
                <a:gridCol w="61928">
                  <a:extLst>
                    <a:ext uri="{9D8B030D-6E8A-4147-A177-3AD203B41FA5}">
                      <a16:colId xmlns:a16="http://schemas.microsoft.com/office/drawing/2014/main" val="2301886589"/>
                    </a:ext>
                  </a:extLst>
                </a:gridCol>
                <a:gridCol w="1254237">
                  <a:extLst>
                    <a:ext uri="{9D8B030D-6E8A-4147-A177-3AD203B41FA5}">
                      <a16:colId xmlns:a16="http://schemas.microsoft.com/office/drawing/2014/main" val="4159943785"/>
                    </a:ext>
                  </a:extLst>
                </a:gridCol>
              </a:tblGrid>
              <a:tr h="414959">
                <a:tc gridSpan="7">
                  <a:txBody>
                    <a:bodyPr/>
                    <a:lstStyle/>
                    <a:p>
                      <a:pPr algn="ctr">
                        <a:lnSpc>
                          <a:spcPct val="107000"/>
                        </a:lnSpc>
                        <a:spcAft>
                          <a:spcPts val="0"/>
                        </a:spcAft>
                      </a:pPr>
                      <a:r>
                        <a:rPr lang="es-MX" sz="1100" dirty="0">
                          <a:effectLst/>
                        </a:rPr>
                        <a:t>RÚBRICA PARA EVALUAR EL ARTÍCULO CIENTÍFICO DEL DIAGNÓSTICO SOBRE LA VIOLENCIA EN EL AULA DE PRÁCTICA</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nchor="ct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3185963402"/>
                  </a:ext>
                </a:extLst>
              </a:tr>
              <a:tr h="766655">
                <a:tc gridSpan="3">
                  <a:txBody>
                    <a:bodyPr/>
                    <a:lstStyle/>
                    <a:p>
                      <a:pPr>
                        <a:lnSpc>
                          <a:spcPct val="107000"/>
                        </a:lnSpc>
                        <a:spcAft>
                          <a:spcPts val="0"/>
                        </a:spcAft>
                      </a:pPr>
                      <a:r>
                        <a:rPr lang="es-MX" sz="1100" dirty="0">
                          <a:effectLst/>
                        </a:rPr>
                        <a:t>Competencia: usa instrumentos de recolección de datos pertinentes a la edad de los niños y a los referentes revisados, los aplica y sistematiza; usa información pertinente para identificar las formas en que se manifiesta la violencia en los jardines de niños y los contextos que la favorecen o que la previenen.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nchor="ctr"/>
                </a:tc>
                <a:tc hMerge="1">
                  <a:txBody>
                    <a:bodyPr/>
                    <a:lstStyle/>
                    <a:p>
                      <a:endParaRPr lang="es-MX"/>
                    </a:p>
                  </a:txBody>
                  <a:tcPr/>
                </a:tc>
                <a:tc hMerge="1">
                  <a:txBody>
                    <a:bodyPr/>
                    <a:lstStyle/>
                    <a:p>
                      <a:endParaRPr lang="es-MX"/>
                    </a:p>
                  </a:txBody>
                  <a:tcPr/>
                </a:tc>
                <a:tc gridSpan="4">
                  <a:txBody>
                    <a:bodyPr/>
                    <a:lstStyle/>
                    <a:p>
                      <a:pPr>
                        <a:lnSpc>
                          <a:spcPct val="107000"/>
                        </a:lnSpc>
                        <a:spcAft>
                          <a:spcPts val="0"/>
                        </a:spcAft>
                      </a:pPr>
                      <a:r>
                        <a:rPr lang="es-MX" sz="1100">
                          <a:effectLst/>
                        </a:rPr>
                        <a:t>Problema: la creciente presencia de la violencia en el ámbito escolar que se manifiesta en diversas formas no solo de manera explícita a través de golpes, heridas, etc. Si no de manera implícita como cuartar la creatividad, libertad de expresión, permanecer sentados por horas, etc. Y la necesidad de que se inicien en la producción de conocimiento.</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nchor="ct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3077437428"/>
                  </a:ext>
                </a:extLst>
              </a:tr>
              <a:tr h="276867">
                <a:tc>
                  <a:txBody>
                    <a:bodyPr/>
                    <a:lstStyle/>
                    <a:p>
                      <a:pPr algn="ctr">
                        <a:lnSpc>
                          <a:spcPct val="107000"/>
                        </a:lnSpc>
                        <a:spcAft>
                          <a:spcPts val="0"/>
                        </a:spcAft>
                      </a:pPr>
                      <a:r>
                        <a:rPr lang="es-MX" sz="1100">
                          <a:effectLst/>
                        </a:rPr>
                        <a:t>Referente</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nchor="ctr"/>
                </a:tc>
                <a:tc>
                  <a:txBody>
                    <a:bodyPr/>
                    <a:lstStyle/>
                    <a:p>
                      <a:pPr algn="ctr">
                        <a:lnSpc>
                          <a:spcPct val="107000"/>
                        </a:lnSpc>
                        <a:spcAft>
                          <a:spcPts val="0"/>
                        </a:spcAft>
                      </a:pPr>
                      <a:r>
                        <a:rPr lang="es-MX" sz="1100">
                          <a:effectLst/>
                        </a:rPr>
                        <a:t>Preformal</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nchor="ctr"/>
                </a:tc>
                <a:tc>
                  <a:txBody>
                    <a:bodyPr/>
                    <a:lstStyle/>
                    <a:p>
                      <a:pPr algn="ctr">
                        <a:lnSpc>
                          <a:spcPct val="107000"/>
                        </a:lnSpc>
                        <a:spcAft>
                          <a:spcPts val="0"/>
                        </a:spcAft>
                      </a:pPr>
                      <a:r>
                        <a:rPr lang="es-MX" sz="1100">
                          <a:effectLst/>
                        </a:rPr>
                        <a:t>Receptivo</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nchor="ctr"/>
                </a:tc>
                <a:tc>
                  <a:txBody>
                    <a:bodyPr/>
                    <a:lstStyle/>
                    <a:p>
                      <a:pPr algn="ctr">
                        <a:lnSpc>
                          <a:spcPct val="107000"/>
                        </a:lnSpc>
                        <a:spcAft>
                          <a:spcPts val="0"/>
                        </a:spcAft>
                      </a:pPr>
                      <a:r>
                        <a:rPr lang="es-MX" sz="1100">
                          <a:effectLst/>
                        </a:rPr>
                        <a:t>Resolutivo</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nchor="ctr"/>
                </a:tc>
                <a:tc gridSpan="2">
                  <a:txBody>
                    <a:bodyPr/>
                    <a:lstStyle/>
                    <a:p>
                      <a:pPr algn="ctr">
                        <a:lnSpc>
                          <a:spcPct val="107000"/>
                        </a:lnSpc>
                        <a:spcAft>
                          <a:spcPts val="0"/>
                        </a:spcAft>
                      </a:pPr>
                      <a:r>
                        <a:rPr lang="es-MX" sz="1100">
                          <a:effectLst/>
                        </a:rPr>
                        <a:t>Autónomo</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nchor="ctr"/>
                </a:tc>
                <a:tc hMerge="1">
                  <a:txBody>
                    <a:bodyPr/>
                    <a:lstStyle/>
                    <a:p>
                      <a:endParaRPr lang="es-MX"/>
                    </a:p>
                  </a:txBody>
                  <a:tcPr/>
                </a:tc>
                <a:tc>
                  <a:txBody>
                    <a:bodyPr/>
                    <a:lstStyle/>
                    <a:p>
                      <a:pPr algn="ctr">
                        <a:lnSpc>
                          <a:spcPct val="107000"/>
                        </a:lnSpc>
                        <a:spcAft>
                          <a:spcPts val="0"/>
                        </a:spcAft>
                      </a:pPr>
                      <a:r>
                        <a:rPr lang="es-MX" sz="1100">
                          <a:effectLst/>
                        </a:rPr>
                        <a:t>Estratégico</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nchor="ctr"/>
                </a:tc>
                <a:extLst>
                  <a:ext uri="{0D108BD9-81ED-4DB2-BD59-A6C34878D82A}">
                    <a16:rowId xmlns:a16="http://schemas.microsoft.com/office/drawing/2014/main" val="4181680623"/>
                  </a:ext>
                </a:extLst>
              </a:tr>
              <a:tr h="244895">
                <a:tc>
                  <a:txBody>
                    <a:bodyPr/>
                    <a:lstStyle/>
                    <a:p>
                      <a:pPr>
                        <a:lnSpc>
                          <a:spcPct val="107000"/>
                        </a:lnSpc>
                        <a:spcAft>
                          <a:spcPts val="0"/>
                        </a:spcAft>
                      </a:pPr>
                      <a:r>
                        <a:rPr lang="es-MX" sz="1100">
                          <a:effectLst/>
                        </a:rPr>
                        <a:t>Evidencia:</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tc>
                <a:tc rowSpan="4">
                  <a:txBody>
                    <a:bodyPr/>
                    <a:lstStyle/>
                    <a:p>
                      <a:pPr>
                        <a:lnSpc>
                          <a:spcPct val="107000"/>
                        </a:lnSpc>
                        <a:spcAft>
                          <a:spcPts val="0"/>
                        </a:spcAft>
                      </a:pPr>
                      <a:r>
                        <a:rPr lang="es-MX" sz="1100">
                          <a:effectLst/>
                        </a:rPr>
                        <a:t>Presenta las formas en que la violencia se expresa en el aula y escuela, sin lograr reflexionar sobre su presencia en esos ámbitos.</a:t>
                      </a:r>
                      <a:endParaRPr lang="es-MX" sz="1200">
                        <a:effectLst/>
                      </a:endParaRPr>
                    </a:p>
                    <a:p>
                      <a:pPr>
                        <a:lnSpc>
                          <a:spcPct val="107000"/>
                        </a:lnSpc>
                        <a:spcAft>
                          <a:spcPts val="0"/>
                        </a:spcAft>
                      </a:pPr>
                      <a:r>
                        <a:rPr lang="es-MX" sz="1100">
                          <a:effectLst/>
                        </a:rPr>
                        <a:t> </a:t>
                      </a:r>
                      <a:endParaRPr lang="es-MX" sz="1200">
                        <a:effectLst/>
                      </a:endParaRPr>
                    </a:p>
                    <a:p>
                      <a:pPr>
                        <a:lnSpc>
                          <a:spcPct val="107000"/>
                        </a:lnSpc>
                        <a:spcAft>
                          <a:spcPts val="0"/>
                        </a:spcAft>
                      </a:pPr>
                      <a:r>
                        <a:rPr lang="es-MX" sz="1100">
                          <a:effectLst/>
                        </a:rPr>
                        <a:t>Identifica los tipos de violencia sin lograr definir cómo prevenirla.</a:t>
                      </a:r>
                      <a:endParaRPr lang="es-MX" sz="1200">
                        <a:effectLst/>
                      </a:endParaRPr>
                    </a:p>
                    <a:p>
                      <a:pPr>
                        <a:lnSpc>
                          <a:spcPct val="107000"/>
                        </a:lnSpc>
                        <a:spcAft>
                          <a:spcPts val="0"/>
                        </a:spcAft>
                      </a:pPr>
                      <a:r>
                        <a:rPr lang="es-MX" sz="1100">
                          <a:effectLst/>
                        </a:rPr>
                        <a:t> </a:t>
                      </a:r>
                      <a:endParaRPr lang="es-MX" sz="1200">
                        <a:effectLst/>
                      </a:endParaRPr>
                    </a:p>
                    <a:p>
                      <a:pPr>
                        <a:lnSpc>
                          <a:spcPct val="107000"/>
                        </a:lnSpc>
                        <a:spcAft>
                          <a:spcPts val="0"/>
                        </a:spcAft>
                      </a:pPr>
                      <a:r>
                        <a:rPr lang="es-MX" sz="1100">
                          <a:effectLst/>
                        </a:rPr>
                        <a:t>Sin fundamento teórico.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tc>
                <a:tc rowSpan="4">
                  <a:txBody>
                    <a:bodyPr/>
                    <a:lstStyle/>
                    <a:p>
                      <a:pPr>
                        <a:lnSpc>
                          <a:spcPct val="107000"/>
                        </a:lnSpc>
                        <a:spcAft>
                          <a:spcPts val="0"/>
                        </a:spcAft>
                      </a:pPr>
                      <a:r>
                        <a:rPr lang="es-MX" sz="1100" dirty="0">
                          <a:effectLst/>
                        </a:rPr>
                        <a:t>Presenta las formas en que la violencia se expresa en el aula y escuela, así como la valoración de su presencia en esos ámbitos con información mínima obtenida de los instrumentos aplicados.</a:t>
                      </a:r>
                      <a:endParaRPr lang="es-MX" sz="1200" dirty="0">
                        <a:effectLst/>
                      </a:endParaRPr>
                    </a:p>
                    <a:p>
                      <a:pPr>
                        <a:lnSpc>
                          <a:spcPct val="107000"/>
                        </a:lnSpc>
                        <a:spcAft>
                          <a:spcPts val="0"/>
                        </a:spcAft>
                      </a:pPr>
                      <a:r>
                        <a:rPr lang="es-MX" sz="1100" dirty="0">
                          <a:effectLst/>
                        </a:rPr>
                        <a:t> </a:t>
                      </a:r>
                      <a:endParaRPr lang="es-MX" sz="1200" dirty="0">
                        <a:effectLst/>
                      </a:endParaRPr>
                    </a:p>
                    <a:p>
                      <a:pPr>
                        <a:lnSpc>
                          <a:spcPct val="107000"/>
                        </a:lnSpc>
                        <a:spcAft>
                          <a:spcPts val="0"/>
                        </a:spcAft>
                      </a:pPr>
                      <a:r>
                        <a:rPr lang="es-MX" sz="1100" dirty="0">
                          <a:effectLst/>
                        </a:rPr>
                        <a:t>Identifica los tipos de violencia, las condiciones y los contextos que favorecen o previenen la violencia de manera textual sin reflexión y de manera aislada.</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tc>
                <a:tc rowSpan="4">
                  <a:txBody>
                    <a:bodyPr/>
                    <a:lstStyle/>
                    <a:p>
                      <a:pPr>
                        <a:lnSpc>
                          <a:spcPct val="107000"/>
                        </a:lnSpc>
                        <a:spcAft>
                          <a:spcPts val="0"/>
                        </a:spcAft>
                      </a:pPr>
                      <a:r>
                        <a:rPr lang="es-MX" sz="1100" dirty="0">
                          <a:effectLst/>
                        </a:rPr>
                        <a:t>Presenta las formas en que la violencia se expresa en el aula y escuela, así como la valoración de su presencia en esos ámbitos haciendo referencia a la información obtenida de instrumentos diseñados por otros docentes.</a:t>
                      </a:r>
                      <a:endParaRPr lang="es-MX" sz="1200" dirty="0">
                        <a:effectLst/>
                      </a:endParaRPr>
                    </a:p>
                    <a:p>
                      <a:pPr>
                        <a:lnSpc>
                          <a:spcPct val="107000"/>
                        </a:lnSpc>
                        <a:spcAft>
                          <a:spcPts val="0"/>
                        </a:spcAft>
                      </a:pPr>
                      <a:r>
                        <a:rPr lang="es-MX" sz="1100" dirty="0">
                          <a:effectLst/>
                        </a:rPr>
                        <a:t> </a:t>
                      </a:r>
                      <a:endParaRPr lang="es-MX" sz="1200" dirty="0">
                        <a:effectLst/>
                      </a:endParaRPr>
                    </a:p>
                    <a:p>
                      <a:pPr>
                        <a:lnSpc>
                          <a:spcPct val="107000"/>
                        </a:lnSpc>
                        <a:spcAft>
                          <a:spcPts val="0"/>
                        </a:spcAft>
                      </a:pPr>
                      <a:r>
                        <a:rPr lang="es-MX" sz="1100" dirty="0">
                          <a:effectLst/>
                        </a:rPr>
                        <a:t>Identifica los tipos de violencia, las condiciones y los contextos que favorecen o previenen la violencia con citas textuales.</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tc>
                <a:tc rowSpan="4" gridSpan="2">
                  <a:txBody>
                    <a:bodyPr/>
                    <a:lstStyle/>
                    <a:p>
                      <a:pPr>
                        <a:lnSpc>
                          <a:spcPct val="107000"/>
                        </a:lnSpc>
                        <a:spcAft>
                          <a:spcPts val="0"/>
                        </a:spcAft>
                      </a:pPr>
                      <a:r>
                        <a:rPr lang="es-MX" sz="1100" dirty="0">
                          <a:effectLst/>
                        </a:rPr>
                        <a:t>Presenta las formas en que la violencia se expresa en el aula y escuela, así como la valoración de su presencia en esos ámbitos con fundamento en datos estadísticos en instrumentos diseñados por otros docentes.</a:t>
                      </a:r>
                      <a:endParaRPr lang="es-MX" sz="1200" dirty="0">
                        <a:effectLst/>
                      </a:endParaRPr>
                    </a:p>
                    <a:p>
                      <a:pPr>
                        <a:lnSpc>
                          <a:spcPct val="107000"/>
                        </a:lnSpc>
                        <a:spcAft>
                          <a:spcPts val="0"/>
                        </a:spcAft>
                      </a:pPr>
                      <a:r>
                        <a:rPr lang="es-MX" sz="1100" dirty="0">
                          <a:effectLst/>
                        </a:rPr>
                        <a:t> </a:t>
                      </a:r>
                      <a:endParaRPr lang="es-MX" sz="1200" dirty="0">
                        <a:effectLst/>
                      </a:endParaRPr>
                    </a:p>
                    <a:p>
                      <a:pPr>
                        <a:lnSpc>
                          <a:spcPct val="107000"/>
                        </a:lnSpc>
                        <a:spcAft>
                          <a:spcPts val="0"/>
                        </a:spcAft>
                      </a:pPr>
                      <a:r>
                        <a:rPr lang="es-MX" sz="1100" dirty="0">
                          <a:effectLst/>
                        </a:rPr>
                        <a:t>Identifica los tipos de violencia, las condiciones y los contextos que favorecen o previenen la violencia y los argumenta en fuentes bibliográficas citadas textualmente (1 por párrafo) estableciendo una relación estrecha entre sus ideas y las citas que apoyan su reflexión.</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tc>
                <a:tc rowSpan="4" hMerge="1">
                  <a:txBody>
                    <a:bodyPr/>
                    <a:lstStyle/>
                    <a:p>
                      <a:endParaRPr lang="es-MX"/>
                    </a:p>
                  </a:txBody>
                  <a:tcPr/>
                </a:tc>
                <a:tc rowSpan="4">
                  <a:txBody>
                    <a:bodyPr/>
                    <a:lstStyle/>
                    <a:p>
                      <a:pPr>
                        <a:lnSpc>
                          <a:spcPct val="107000"/>
                        </a:lnSpc>
                        <a:spcAft>
                          <a:spcPts val="0"/>
                        </a:spcAft>
                      </a:pPr>
                      <a:r>
                        <a:rPr lang="es-MX" sz="1100">
                          <a:effectLst/>
                        </a:rPr>
                        <a:t>Presenta las formas en que la violencia se expresa en el aula y escuela, así como la valoración de su presencia en esos ámbitos con fundamento en datos estadísticos obtenidos de instrumentos diseñados por sí mismas.</a:t>
                      </a:r>
                      <a:endParaRPr lang="es-MX" sz="1200">
                        <a:effectLst/>
                      </a:endParaRPr>
                    </a:p>
                    <a:p>
                      <a:pPr>
                        <a:lnSpc>
                          <a:spcPct val="107000"/>
                        </a:lnSpc>
                        <a:spcAft>
                          <a:spcPts val="0"/>
                        </a:spcAft>
                      </a:pPr>
                      <a:r>
                        <a:rPr lang="es-MX" sz="1100">
                          <a:effectLst/>
                        </a:rPr>
                        <a:t> </a:t>
                      </a:r>
                      <a:endParaRPr lang="es-MX" sz="1200">
                        <a:effectLst/>
                      </a:endParaRPr>
                    </a:p>
                    <a:p>
                      <a:pPr>
                        <a:lnSpc>
                          <a:spcPct val="107000"/>
                        </a:lnSpc>
                        <a:spcAft>
                          <a:spcPts val="0"/>
                        </a:spcAft>
                      </a:pPr>
                      <a:r>
                        <a:rPr lang="es-MX" sz="1100">
                          <a:effectLst/>
                        </a:rPr>
                        <a:t>Identifica los tipos de violencia, las condiciones y los contextos que favorecen o previenen la violencia y los argumenta en fuentes bibliográficas (1 por párrafo) parafraseadas y que fundamentan su reflexión.</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tc>
                <a:extLst>
                  <a:ext uri="{0D108BD9-81ED-4DB2-BD59-A6C34878D82A}">
                    <a16:rowId xmlns:a16="http://schemas.microsoft.com/office/drawing/2014/main" val="137415155"/>
                  </a:ext>
                </a:extLst>
              </a:tr>
              <a:tr h="302718">
                <a:tc>
                  <a:txBody>
                    <a:bodyPr/>
                    <a:lstStyle/>
                    <a:p>
                      <a:pPr>
                        <a:lnSpc>
                          <a:spcPct val="107000"/>
                        </a:lnSpc>
                        <a:spcAft>
                          <a:spcPts val="0"/>
                        </a:spcAft>
                      </a:pPr>
                      <a:r>
                        <a:rPr lang="es-MX" sz="1100" dirty="0">
                          <a:effectLst/>
                        </a:rPr>
                        <a:t>Artículo científico de dx.</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tc>
                <a:tc vMerge="1">
                  <a:txBody>
                    <a:bodyPr/>
                    <a:lstStyle/>
                    <a:p>
                      <a:endParaRPr lang="es-MX"/>
                    </a:p>
                  </a:txBody>
                  <a:tcPr/>
                </a:tc>
                <a:tc vMerge="1">
                  <a:txBody>
                    <a:bodyPr/>
                    <a:lstStyle/>
                    <a:p>
                      <a:endParaRPr lang="es-MX"/>
                    </a:p>
                  </a:txBody>
                  <a:tcPr/>
                </a:tc>
                <a:tc vMerge="1">
                  <a:txBody>
                    <a:bodyPr/>
                    <a:lstStyle/>
                    <a:p>
                      <a:endParaRPr lang="es-MX"/>
                    </a:p>
                  </a:txBody>
                  <a:tcPr/>
                </a:tc>
                <a:tc gridSpan="2" vMerge="1">
                  <a:txBody>
                    <a:bodyPr/>
                    <a:lstStyle/>
                    <a:p>
                      <a:endParaRPr lang="es-MX"/>
                    </a:p>
                  </a:txBody>
                  <a:tcPr/>
                </a:tc>
                <a:tc hMerge="1" vMerge="1">
                  <a:txBody>
                    <a:bodyPr/>
                    <a:lstStyle/>
                    <a:p>
                      <a:endParaRPr lang="es-MX"/>
                    </a:p>
                  </a:txBody>
                  <a:tcPr/>
                </a:tc>
                <a:tc vMerge="1">
                  <a:txBody>
                    <a:bodyPr/>
                    <a:lstStyle/>
                    <a:p>
                      <a:endParaRPr lang="es-MX"/>
                    </a:p>
                  </a:txBody>
                  <a:tcPr/>
                </a:tc>
                <a:extLst>
                  <a:ext uri="{0D108BD9-81ED-4DB2-BD59-A6C34878D82A}">
                    <a16:rowId xmlns:a16="http://schemas.microsoft.com/office/drawing/2014/main" val="3064481090"/>
                  </a:ext>
                </a:extLst>
              </a:tr>
              <a:tr h="204080">
                <a:tc>
                  <a:txBody>
                    <a:bodyPr/>
                    <a:lstStyle/>
                    <a:p>
                      <a:pPr>
                        <a:lnSpc>
                          <a:spcPct val="107000"/>
                        </a:lnSpc>
                        <a:spcAft>
                          <a:spcPts val="0"/>
                        </a:spcAft>
                      </a:pPr>
                      <a:r>
                        <a:rPr lang="es-MX" sz="1100" dirty="0">
                          <a:effectLst/>
                        </a:rPr>
                        <a:t>Criterio:</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tc>
                <a:tc vMerge="1">
                  <a:txBody>
                    <a:bodyPr/>
                    <a:lstStyle/>
                    <a:p>
                      <a:endParaRPr lang="es-MX"/>
                    </a:p>
                  </a:txBody>
                  <a:tcPr/>
                </a:tc>
                <a:tc vMerge="1">
                  <a:txBody>
                    <a:bodyPr/>
                    <a:lstStyle/>
                    <a:p>
                      <a:endParaRPr lang="es-MX"/>
                    </a:p>
                  </a:txBody>
                  <a:tcPr/>
                </a:tc>
                <a:tc vMerge="1">
                  <a:txBody>
                    <a:bodyPr/>
                    <a:lstStyle/>
                    <a:p>
                      <a:endParaRPr lang="es-MX"/>
                    </a:p>
                  </a:txBody>
                  <a:tcPr/>
                </a:tc>
                <a:tc gridSpan="2" vMerge="1">
                  <a:txBody>
                    <a:bodyPr/>
                    <a:lstStyle/>
                    <a:p>
                      <a:endParaRPr lang="es-MX"/>
                    </a:p>
                  </a:txBody>
                  <a:tcPr/>
                </a:tc>
                <a:tc hMerge="1" vMerge="1">
                  <a:txBody>
                    <a:bodyPr/>
                    <a:lstStyle/>
                    <a:p>
                      <a:endParaRPr lang="es-MX"/>
                    </a:p>
                  </a:txBody>
                  <a:tcPr/>
                </a:tc>
                <a:tc vMerge="1">
                  <a:txBody>
                    <a:bodyPr/>
                    <a:lstStyle/>
                    <a:p>
                      <a:endParaRPr lang="es-MX"/>
                    </a:p>
                  </a:txBody>
                  <a:tcPr/>
                </a:tc>
                <a:extLst>
                  <a:ext uri="{0D108BD9-81ED-4DB2-BD59-A6C34878D82A}">
                    <a16:rowId xmlns:a16="http://schemas.microsoft.com/office/drawing/2014/main" val="959283499"/>
                  </a:ext>
                </a:extLst>
              </a:tr>
              <a:tr h="2218063">
                <a:tc>
                  <a:txBody>
                    <a:bodyPr/>
                    <a:lstStyle/>
                    <a:p>
                      <a:pPr>
                        <a:lnSpc>
                          <a:spcPct val="107000"/>
                        </a:lnSpc>
                        <a:spcAft>
                          <a:spcPts val="0"/>
                        </a:spcAft>
                      </a:pPr>
                      <a:r>
                        <a:rPr lang="es-MX" sz="1100" dirty="0">
                          <a:effectLst/>
                        </a:rPr>
                        <a:t>Presenta las formas en que la violencia se expresa en el aula y escuela, así como la valoración de su presencia en esos ámbitos.</a:t>
                      </a:r>
                      <a:endParaRPr lang="es-MX" sz="1200" dirty="0">
                        <a:effectLst/>
                      </a:endParaRPr>
                    </a:p>
                    <a:p>
                      <a:pPr>
                        <a:lnSpc>
                          <a:spcPct val="107000"/>
                        </a:lnSpc>
                        <a:spcAft>
                          <a:spcPts val="0"/>
                        </a:spcAft>
                      </a:pPr>
                      <a:r>
                        <a:rPr lang="es-MX" sz="1100" dirty="0">
                          <a:effectLst/>
                        </a:rPr>
                        <a:t> </a:t>
                      </a:r>
                      <a:endParaRPr lang="es-MX" sz="1200" dirty="0">
                        <a:effectLst/>
                      </a:endParaRPr>
                    </a:p>
                    <a:p>
                      <a:pPr>
                        <a:lnSpc>
                          <a:spcPct val="107000"/>
                        </a:lnSpc>
                        <a:spcAft>
                          <a:spcPts val="0"/>
                        </a:spcAft>
                      </a:pPr>
                      <a:r>
                        <a:rPr lang="es-MX" sz="1100" dirty="0">
                          <a:effectLst/>
                        </a:rPr>
                        <a:t>Identifica los tipos de violencia, las condiciones y los contextos que favorecen o previenen la violencia.</a:t>
                      </a:r>
                      <a:endParaRPr lang="es-MX" sz="1200" dirty="0">
                        <a:effectLst/>
                      </a:endParaRPr>
                    </a:p>
                    <a:p>
                      <a:pPr>
                        <a:lnSpc>
                          <a:spcPct val="107000"/>
                        </a:lnSpc>
                        <a:spcAft>
                          <a:spcPts val="0"/>
                        </a:spcAft>
                      </a:pPr>
                      <a:r>
                        <a:rPr lang="es-MX" sz="1100" dirty="0">
                          <a:effectLst/>
                        </a:rPr>
                        <a:t> </a:t>
                      </a:r>
                      <a:endParaRPr lang="es-MX" sz="1200" dirty="0">
                        <a:effectLst/>
                      </a:endParaRPr>
                    </a:p>
                    <a:p>
                      <a:pPr>
                        <a:lnSpc>
                          <a:spcPct val="107000"/>
                        </a:lnSpc>
                        <a:spcAft>
                          <a:spcPts val="0"/>
                        </a:spcAft>
                      </a:pPr>
                      <a:r>
                        <a:rPr lang="es-MX" sz="1100" dirty="0">
                          <a:effectLst/>
                        </a:rPr>
                        <a:t>Reúne las características de un artículo científico.</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tc>
                <a:tc vMerge="1">
                  <a:txBody>
                    <a:bodyPr/>
                    <a:lstStyle/>
                    <a:p>
                      <a:endParaRPr lang="es-MX"/>
                    </a:p>
                  </a:txBody>
                  <a:tcPr/>
                </a:tc>
                <a:tc vMerge="1">
                  <a:txBody>
                    <a:bodyPr/>
                    <a:lstStyle/>
                    <a:p>
                      <a:endParaRPr lang="es-MX"/>
                    </a:p>
                  </a:txBody>
                  <a:tcPr/>
                </a:tc>
                <a:tc vMerge="1">
                  <a:txBody>
                    <a:bodyPr/>
                    <a:lstStyle/>
                    <a:p>
                      <a:endParaRPr lang="es-MX"/>
                    </a:p>
                  </a:txBody>
                  <a:tcPr/>
                </a:tc>
                <a:tc gridSpan="2" vMerge="1">
                  <a:txBody>
                    <a:bodyPr/>
                    <a:lstStyle/>
                    <a:p>
                      <a:endParaRPr lang="es-MX"/>
                    </a:p>
                  </a:txBody>
                  <a:tcPr/>
                </a:tc>
                <a:tc hMerge="1" vMerge="1">
                  <a:txBody>
                    <a:bodyPr/>
                    <a:lstStyle/>
                    <a:p>
                      <a:endParaRPr lang="es-MX"/>
                    </a:p>
                  </a:txBody>
                  <a:tcPr/>
                </a:tc>
                <a:tc vMerge="1">
                  <a:txBody>
                    <a:bodyPr/>
                    <a:lstStyle/>
                    <a:p>
                      <a:endParaRPr lang="es-MX"/>
                    </a:p>
                  </a:txBody>
                  <a:tcPr/>
                </a:tc>
                <a:extLst>
                  <a:ext uri="{0D108BD9-81ED-4DB2-BD59-A6C34878D82A}">
                    <a16:rowId xmlns:a16="http://schemas.microsoft.com/office/drawing/2014/main" val="2975626038"/>
                  </a:ext>
                </a:extLst>
              </a:tr>
              <a:tr h="204080">
                <a:tc>
                  <a:txBody>
                    <a:bodyPr/>
                    <a:lstStyle/>
                    <a:p>
                      <a:pPr algn="ctr">
                        <a:lnSpc>
                          <a:spcPct val="107000"/>
                        </a:lnSpc>
                        <a:spcAft>
                          <a:spcPts val="0"/>
                        </a:spcAft>
                      </a:pPr>
                      <a:r>
                        <a:rPr lang="es-MX" sz="1100">
                          <a:effectLst/>
                        </a:rPr>
                        <a:t>Ponderación: 100%</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nchor="b"/>
                </a:tc>
                <a:tc>
                  <a:txBody>
                    <a:bodyPr/>
                    <a:lstStyle/>
                    <a:p>
                      <a:pPr algn="ctr">
                        <a:lnSpc>
                          <a:spcPct val="107000"/>
                        </a:lnSpc>
                        <a:spcAft>
                          <a:spcPts val="0"/>
                        </a:spcAft>
                      </a:pPr>
                      <a:r>
                        <a:rPr lang="es-MX" sz="1100">
                          <a:effectLst/>
                        </a:rPr>
                        <a:t>60%</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nchor="b"/>
                </a:tc>
                <a:tc>
                  <a:txBody>
                    <a:bodyPr/>
                    <a:lstStyle/>
                    <a:p>
                      <a:pPr algn="ctr">
                        <a:lnSpc>
                          <a:spcPct val="107000"/>
                        </a:lnSpc>
                        <a:spcAft>
                          <a:spcPts val="0"/>
                        </a:spcAft>
                      </a:pPr>
                      <a:r>
                        <a:rPr lang="es-MX" sz="1100" dirty="0">
                          <a:effectLst/>
                        </a:rPr>
                        <a:t>70%</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nchor="b"/>
                </a:tc>
                <a:tc>
                  <a:txBody>
                    <a:bodyPr/>
                    <a:lstStyle/>
                    <a:p>
                      <a:pPr algn="ctr">
                        <a:lnSpc>
                          <a:spcPct val="107000"/>
                        </a:lnSpc>
                        <a:spcAft>
                          <a:spcPts val="0"/>
                        </a:spcAft>
                      </a:pPr>
                      <a:r>
                        <a:rPr lang="es-MX" sz="1100">
                          <a:effectLst/>
                        </a:rPr>
                        <a:t>80%</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nchor="b"/>
                </a:tc>
                <a:tc gridSpan="2">
                  <a:txBody>
                    <a:bodyPr/>
                    <a:lstStyle/>
                    <a:p>
                      <a:pPr algn="ctr">
                        <a:lnSpc>
                          <a:spcPct val="107000"/>
                        </a:lnSpc>
                        <a:spcAft>
                          <a:spcPts val="0"/>
                        </a:spcAft>
                      </a:pPr>
                      <a:r>
                        <a:rPr lang="es-MX" sz="1100" dirty="0">
                          <a:effectLst/>
                        </a:rPr>
                        <a:t>90%</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nchor="b"/>
                </a:tc>
                <a:tc hMerge="1">
                  <a:txBody>
                    <a:bodyPr/>
                    <a:lstStyle/>
                    <a:p>
                      <a:endParaRPr lang="es-MX"/>
                    </a:p>
                  </a:txBody>
                  <a:tcPr/>
                </a:tc>
                <a:tc>
                  <a:txBody>
                    <a:bodyPr/>
                    <a:lstStyle/>
                    <a:p>
                      <a:pPr algn="ctr">
                        <a:lnSpc>
                          <a:spcPct val="107000"/>
                        </a:lnSpc>
                        <a:spcAft>
                          <a:spcPts val="0"/>
                        </a:spcAft>
                      </a:pPr>
                      <a:r>
                        <a:rPr lang="es-MX" sz="1100">
                          <a:effectLst/>
                        </a:rPr>
                        <a:t>100%</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nchor="b"/>
                </a:tc>
                <a:extLst>
                  <a:ext uri="{0D108BD9-81ED-4DB2-BD59-A6C34878D82A}">
                    <a16:rowId xmlns:a16="http://schemas.microsoft.com/office/drawing/2014/main" val="1004556697"/>
                  </a:ext>
                </a:extLst>
              </a:tr>
              <a:tr h="214282">
                <a:tc>
                  <a:txBody>
                    <a:bodyPr/>
                    <a:lstStyle/>
                    <a:p>
                      <a:pPr algn="ctr">
                        <a:lnSpc>
                          <a:spcPct val="107000"/>
                        </a:lnSpc>
                        <a:spcAft>
                          <a:spcPts val="0"/>
                        </a:spcAft>
                      </a:pPr>
                      <a:r>
                        <a:rPr lang="es-MX" sz="1100">
                          <a:effectLst/>
                        </a:rPr>
                        <a:t>Evaluación</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nchor="b"/>
                </a:tc>
                <a:tc>
                  <a:txBody>
                    <a:bodyPr/>
                    <a:lstStyle/>
                    <a:p>
                      <a:pPr algn="ctr">
                        <a:lnSpc>
                          <a:spcPct val="107000"/>
                        </a:lnSpc>
                        <a:spcAft>
                          <a:spcPts val="0"/>
                        </a:spcAft>
                      </a:pPr>
                      <a:r>
                        <a:rPr lang="es-MX" sz="1100">
                          <a:effectLst/>
                        </a:rPr>
                        <a:t>Logros</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nchor="b"/>
                </a:tc>
                <a:tc gridSpan="2">
                  <a:txBody>
                    <a:bodyPr/>
                    <a:lstStyle/>
                    <a:p>
                      <a:pPr algn="ctr">
                        <a:lnSpc>
                          <a:spcPct val="107000"/>
                        </a:lnSpc>
                        <a:spcAft>
                          <a:spcPts val="0"/>
                        </a:spcAft>
                      </a:pPr>
                      <a:r>
                        <a:rPr lang="es-MX" sz="1100">
                          <a:effectLst/>
                        </a:rPr>
                        <a:t>Nota</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nchor="b"/>
                </a:tc>
                <a:tc hMerge="1">
                  <a:txBody>
                    <a:bodyPr/>
                    <a:lstStyle/>
                    <a:p>
                      <a:endParaRPr lang="es-MX"/>
                    </a:p>
                  </a:txBody>
                  <a:tcPr/>
                </a:tc>
                <a:tc gridSpan="3">
                  <a:txBody>
                    <a:bodyPr/>
                    <a:lstStyle/>
                    <a:p>
                      <a:pPr algn="ctr">
                        <a:lnSpc>
                          <a:spcPct val="107000"/>
                        </a:lnSpc>
                        <a:spcAft>
                          <a:spcPts val="0"/>
                        </a:spcAft>
                      </a:pPr>
                      <a:r>
                        <a:rPr lang="es-MX" sz="1100" dirty="0">
                          <a:effectLst/>
                        </a:rPr>
                        <a:t>Acciones para mejorar</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nchor="b"/>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2751840327"/>
                  </a:ext>
                </a:extLst>
              </a:tr>
              <a:tr h="204080">
                <a:tc>
                  <a:txBody>
                    <a:bodyPr/>
                    <a:lstStyle/>
                    <a:p>
                      <a:pPr algn="ctr">
                        <a:lnSpc>
                          <a:spcPct val="107000"/>
                        </a:lnSpc>
                        <a:spcAft>
                          <a:spcPts val="0"/>
                        </a:spcAft>
                      </a:pPr>
                      <a:r>
                        <a:rPr lang="es-MX" sz="1100">
                          <a:effectLst/>
                        </a:rPr>
                        <a:t>Autoevaluación*</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nchor="ctr"/>
                </a:tc>
                <a:tc>
                  <a:txBody>
                    <a:bodyPr/>
                    <a:lstStyle/>
                    <a:p>
                      <a:pPr>
                        <a:lnSpc>
                          <a:spcPct val="107000"/>
                        </a:lnSpc>
                        <a:spcAft>
                          <a:spcPts val="0"/>
                        </a:spcAft>
                      </a:pPr>
                      <a:r>
                        <a:rPr lang="es-MX" sz="11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nchor="b"/>
                </a:tc>
                <a:tc>
                  <a:txBody>
                    <a:bodyPr/>
                    <a:lstStyle/>
                    <a:p>
                      <a:pPr>
                        <a:lnSpc>
                          <a:spcPct val="107000"/>
                        </a:lnSpc>
                        <a:spcAft>
                          <a:spcPts val="0"/>
                        </a:spcAft>
                      </a:pPr>
                      <a:r>
                        <a:rPr lang="es-MX" sz="11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nchor="b"/>
                </a:tc>
                <a:tc>
                  <a:txBody>
                    <a:bodyPr/>
                    <a:lstStyle/>
                    <a:p>
                      <a:pPr>
                        <a:lnSpc>
                          <a:spcPct val="107000"/>
                        </a:lnSpc>
                        <a:spcAft>
                          <a:spcPts val="0"/>
                        </a:spcAft>
                      </a:pPr>
                      <a:r>
                        <a:rPr lang="es-MX" sz="11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nchor="b"/>
                </a:tc>
                <a:tc>
                  <a:txBody>
                    <a:bodyPr/>
                    <a:lstStyle/>
                    <a:p>
                      <a:pPr>
                        <a:lnSpc>
                          <a:spcPct val="107000"/>
                        </a:lnSpc>
                        <a:spcAft>
                          <a:spcPts val="0"/>
                        </a:spcAft>
                      </a:pPr>
                      <a:r>
                        <a:rPr lang="es-MX" sz="11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nchor="b"/>
                </a:tc>
                <a:tc gridSpan="2">
                  <a:txBody>
                    <a:bodyPr/>
                    <a:lstStyle/>
                    <a:p>
                      <a:pPr>
                        <a:lnSpc>
                          <a:spcPct val="107000"/>
                        </a:lnSpc>
                        <a:spcAft>
                          <a:spcPts val="0"/>
                        </a:spcAft>
                      </a:pPr>
                      <a:r>
                        <a:rPr lang="es-MX" sz="11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nchor="b"/>
                </a:tc>
                <a:tc hMerge="1">
                  <a:txBody>
                    <a:bodyPr/>
                    <a:lstStyle/>
                    <a:p>
                      <a:endParaRPr lang="es-MX"/>
                    </a:p>
                  </a:txBody>
                  <a:tcPr/>
                </a:tc>
                <a:extLst>
                  <a:ext uri="{0D108BD9-81ED-4DB2-BD59-A6C34878D82A}">
                    <a16:rowId xmlns:a16="http://schemas.microsoft.com/office/drawing/2014/main" val="1495667068"/>
                  </a:ext>
                </a:extLst>
              </a:tr>
              <a:tr h="174690">
                <a:tc>
                  <a:txBody>
                    <a:bodyPr/>
                    <a:lstStyle/>
                    <a:p>
                      <a:pPr algn="ctr">
                        <a:lnSpc>
                          <a:spcPct val="107000"/>
                        </a:lnSpc>
                        <a:spcAft>
                          <a:spcPts val="0"/>
                        </a:spcAft>
                      </a:pPr>
                      <a:r>
                        <a:rPr lang="es-MX" sz="1100">
                          <a:effectLst/>
                        </a:rPr>
                        <a:t>Coevaluación*</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nchor="ctr"/>
                </a:tc>
                <a:tc>
                  <a:txBody>
                    <a:bodyPr/>
                    <a:lstStyle/>
                    <a:p>
                      <a:pPr>
                        <a:lnSpc>
                          <a:spcPct val="107000"/>
                        </a:lnSpc>
                        <a:spcAft>
                          <a:spcPts val="0"/>
                        </a:spcAft>
                      </a:pPr>
                      <a:r>
                        <a:rPr lang="es-MX" sz="11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nchor="b"/>
                </a:tc>
                <a:tc rowSpan="2" gridSpan="5">
                  <a:txBody>
                    <a:bodyPr/>
                    <a:lstStyle/>
                    <a:p>
                      <a:pPr algn="ctr">
                        <a:lnSpc>
                          <a:spcPct val="107000"/>
                        </a:lnSpc>
                        <a:spcAft>
                          <a:spcPts val="800"/>
                        </a:spcAft>
                      </a:pPr>
                      <a:r>
                        <a:rPr lang="es-MX" sz="1100" dirty="0">
                          <a:effectLst/>
                        </a:rPr>
                        <a:t>*Autoevaluación, coevaluación y </a:t>
                      </a:r>
                      <a:r>
                        <a:rPr lang="es-MX" sz="1100" dirty="0" err="1">
                          <a:effectLst/>
                        </a:rPr>
                        <a:t>heteroevaluación</a:t>
                      </a:r>
                      <a:r>
                        <a:rPr lang="es-MX" sz="1100" dirty="0">
                          <a:effectLst/>
                        </a:rPr>
                        <a:t> se plasmaran en la plataforma de escuela en red.</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nchor="b"/>
                </a:tc>
                <a:tc rowSpan="2" hMerge="1">
                  <a:txBody>
                    <a:bodyPr/>
                    <a:lstStyle/>
                    <a:p>
                      <a:endParaRPr lang="es-MX"/>
                    </a:p>
                  </a:txBody>
                  <a:tcPr/>
                </a:tc>
                <a:tc rowSpan="2" hMerge="1">
                  <a:txBody>
                    <a:bodyPr/>
                    <a:lstStyle/>
                    <a:p>
                      <a:endParaRPr lang="es-MX"/>
                    </a:p>
                  </a:txBody>
                  <a:tcPr/>
                </a:tc>
                <a:tc rowSpan="2" hMerge="1">
                  <a:txBody>
                    <a:bodyPr/>
                    <a:lstStyle/>
                    <a:p>
                      <a:endParaRPr lang="es-MX"/>
                    </a:p>
                  </a:txBody>
                  <a:tcPr/>
                </a:tc>
                <a:tc rowSpan="2" hMerge="1">
                  <a:txBody>
                    <a:bodyPr/>
                    <a:lstStyle/>
                    <a:p>
                      <a:endParaRPr lang="es-MX"/>
                    </a:p>
                  </a:txBody>
                  <a:tcPr/>
                </a:tc>
                <a:extLst>
                  <a:ext uri="{0D108BD9-81ED-4DB2-BD59-A6C34878D82A}">
                    <a16:rowId xmlns:a16="http://schemas.microsoft.com/office/drawing/2014/main" val="97212332"/>
                  </a:ext>
                </a:extLst>
              </a:tr>
              <a:tr h="202039">
                <a:tc>
                  <a:txBody>
                    <a:bodyPr/>
                    <a:lstStyle/>
                    <a:p>
                      <a:pPr algn="ctr">
                        <a:lnSpc>
                          <a:spcPct val="107000"/>
                        </a:lnSpc>
                        <a:spcAft>
                          <a:spcPts val="0"/>
                        </a:spcAft>
                      </a:pPr>
                      <a:r>
                        <a:rPr lang="es-MX" sz="1100">
                          <a:effectLst/>
                        </a:rPr>
                        <a:t>Heteroevaluación*</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nchor="ctr"/>
                </a:tc>
                <a:tc>
                  <a:txBody>
                    <a:bodyPr/>
                    <a:lstStyle/>
                    <a:p>
                      <a:pPr>
                        <a:lnSpc>
                          <a:spcPct val="107000"/>
                        </a:lnSpc>
                        <a:spcAft>
                          <a:spcPts val="0"/>
                        </a:spcAft>
                      </a:pPr>
                      <a:r>
                        <a:rPr lang="es-MX" sz="11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096" marR="28096" marT="0" marB="0" anchor="b"/>
                </a:tc>
                <a:tc gridSpan="5" vMerge="1">
                  <a:txBody>
                    <a:bodyPr/>
                    <a:lstStyle/>
                    <a:p>
                      <a:endParaRPr lang="es-MX"/>
                    </a:p>
                  </a:txBody>
                  <a:tcPr/>
                </a:tc>
                <a:tc hMerge="1" vMerge="1">
                  <a:txBody>
                    <a:bodyPr/>
                    <a:lstStyle/>
                    <a:p>
                      <a:endParaRPr lang="es-MX"/>
                    </a:p>
                  </a:txBody>
                  <a:tcPr/>
                </a:tc>
                <a:tc hMerge="1" vMerge="1">
                  <a:txBody>
                    <a:bodyPr/>
                    <a:lstStyle/>
                    <a:p>
                      <a:endParaRPr lang="es-MX"/>
                    </a:p>
                  </a:txBody>
                  <a:tcPr/>
                </a:tc>
                <a:tc hMerge="1" vMerge="1">
                  <a:txBody>
                    <a:bodyPr/>
                    <a:lstStyle/>
                    <a:p>
                      <a:endParaRPr lang="es-MX"/>
                    </a:p>
                  </a:txBody>
                  <a:tcPr/>
                </a:tc>
                <a:tc hMerge="1" vMerge="1">
                  <a:txBody>
                    <a:bodyPr/>
                    <a:lstStyle/>
                    <a:p>
                      <a:endParaRPr lang="es-MX"/>
                    </a:p>
                  </a:txBody>
                  <a:tcPr/>
                </a:tc>
                <a:extLst>
                  <a:ext uri="{0D108BD9-81ED-4DB2-BD59-A6C34878D82A}">
                    <a16:rowId xmlns:a16="http://schemas.microsoft.com/office/drawing/2014/main" val="2693394339"/>
                  </a:ext>
                </a:extLst>
              </a:tr>
            </a:tbl>
          </a:graphicData>
        </a:graphic>
      </p:graphicFrame>
      <p:sp>
        <p:nvSpPr>
          <p:cNvPr id="5" name="Rectangle 2"/>
          <p:cNvSpPr>
            <a:spLocks noChangeArrowheads="1"/>
          </p:cNvSpPr>
          <p:nvPr/>
        </p:nvSpPr>
        <p:spPr bwMode="auto">
          <a:xfrm>
            <a:off x="227011" y="348343"/>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6" name="Rectángulo 197"/>
          <p:cNvSpPr>
            <a:spLocks noChangeArrowheads="1"/>
          </p:cNvSpPr>
          <p:nvPr/>
        </p:nvSpPr>
        <p:spPr bwMode="auto">
          <a:xfrm>
            <a:off x="-1" y="348343"/>
            <a:ext cx="6858000" cy="349250"/>
          </a:xfrm>
          <a:prstGeom prst="rect">
            <a:avLst/>
          </a:prstGeom>
          <a:solidFill>
            <a:srgbClr val="5B9BD5"/>
          </a:solidFill>
          <a:ln>
            <a:noFill/>
          </a:ln>
          <a:extLst>
            <a:ext uri="{91240B29-F687-4F45-9708-019B960494DF}">
              <a14:hiddenLine xmlns:a14="http://schemas.microsoft.com/office/drawing/2010/main" w="12700">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1pPr>
            <a:lvl2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2pPr>
            <a:lvl3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3pPr>
            <a:lvl4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4pPr>
            <a:lvl5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5pPr>
            <a:lvl6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6pPr>
            <a:lvl7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7pPr>
            <a:lvl8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8pPr>
            <a:lvl9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r>
              <a:rPr kumimoji="0" lang="es-MX" altLang="es-MX" sz="1600" b="0" i="0" u="none" strike="noStrike" cap="none" normalizeH="0" baseline="0" smtClean="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s-MX" altLang="es-MX" sz="1800" b="0" i="0" u="none" strike="noStrike" cap="none" normalizeH="0" baseline="0" smtClean="0">
              <a:ln>
                <a:noFill/>
              </a:ln>
              <a:solidFill>
                <a:schemeClr val="tx1"/>
              </a:solidFill>
              <a:effectLst/>
              <a:latin typeface="Arial" panose="020B0604020202020204" pitchFamily="34" charset="0"/>
            </a:endParaRPr>
          </a:p>
        </p:txBody>
      </p:sp>
      <p:sp>
        <p:nvSpPr>
          <p:cNvPr id="7" name="Rectangle 4"/>
          <p:cNvSpPr>
            <a:spLocks noChangeArrowheads="1"/>
          </p:cNvSpPr>
          <p:nvPr/>
        </p:nvSpPr>
        <p:spPr bwMode="auto">
          <a:xfrm>
            <a:off x="1084012" y="189018"/>
            <a:ext cx="4385175"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1pPr>
            <a:lvl2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2pPr>
            <a:lvl3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3pPr>
            <a:lvl4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4pPr>
            <a:lvl5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5pPr>
            <a:lvl6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6pPr>
            <a:lvl7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7pPr>
            <a:lvl8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8pPr>
            <a:lvl9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endParaRPr kumimoji="0" lang="es-MX" altLang="es-MX"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endParaRPr kumimoji="0" lang="es-MX" altLang="es-MX"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endParaRPr lang="es-MX" altLang="es-MX" sz="1400" b="1" dirty="0">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r>
              <a:rPr kumimoji="0" lang="es-MX" altLang="es-MX"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Curso Optativo: Prevención de la Violencia en Preescolar</a:t>
            </a:r>
            <a:endParaRPr kumimoji="0" lang="es-MX" altLang="es-MX" sz="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r>
              <a:rPr kumimoji="0" lang="es-MX" altLang="es-MX"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Docente: Martha Gabriela </a:t>
            </a:r>
            <a:r>
              <a:rPr kumimoji="0" lang="es-MX" altLang="es-MX" sz="14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Avila</a:t>
            </a:r>
            <a:r>
              <a:rPr kumimoji="0" lang="es-MX" altLang="es-MX"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Camacho</a:t>
            </a:r>
            <a:endParaRPr kumimoji="0" lang="es-MX" altLang="es-MX"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0" y="240393"/>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1pPr>
            <a:lvl2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2pPr>
            <a:lvl3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3pPr>
            <a:lvl4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4pPr>
            <a:lvl5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5pPr>
            <a:lvl6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6pPr>
            <a:lvl7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7pPr>
            <a:lvl8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8pPr>
            <a:lvl9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r>
              <a:rPr kumimoji="0" lang="es-MX" altLang="es-MX" sz="1600" b="0" i="0" u="none" strike="noStrike" cap="none" normalizeH="0" baseline="0" smtClean="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ESCUELA NORMAL DE EDUCACIÓN PREESCOLAR</a:t>
            </a:r>
            <a:endParaRPr kumimoji="0" lang="es-MX" altLang="es-MX"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51286537"/>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473</TotalTime>
  <Words>1378</Words>
  <Application>Microsoft Office PowerPoint</Application>
  <PresentationFormat>Presentación en pantalla (4:3)</PresentationFormat>
  <Paragraphs>102</Paragraphs>
  <Slides>4</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4</vt:i4>
      </vt:variant>
    </vt:vector>
  </HeadingPairs>
  <TitlesOfParts>
    <vt:vector size="13" baseType="lpstr">
      <vt:lpstr>Amatic SC</vt:lpstr>
      <vt:lpstr>Arial</vt:lpstr>
      <vt:lpstr>Britannic Bold</vt:lpstr>
      <vt:lpstr>Calibri</vt:lpstr>
      <vt:lpstr>Calibri Light</vt:lpstr>
      <vt:lpstr>Cambria</vt:lpstr>
      <vt:lpstr>Century Gothic</vt:lpstr>
      <vt:lpstr>Times New Roman</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Orsua, Martin</dc:creator>
  <cp:lastModifiedBy>Usuario de Windows</cp:lastModifiedBy>
  <cp:revision>22</cp:revision>
  <dcterms:created xsi:type="dcterms:W3CDTF">2019-10-04T00:38:48Z</dcterms:created>
  <dcterms:modified xsi:type="dcterms:W3CDTF">2019-11-06T20:05:53Z</dcterms:modified>
</cp:coreProperties>
</file>