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8" d="100"/>
          <a:sy n="48" d="100"/>
        </p:scale>
        <p:origin x="1578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9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7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8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7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2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5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9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7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5A10C-903E-4187-853C-626F41BA77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8140B-5DD9-4EAF-A5B8-A27E195B41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4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42123" y="652601"/>
            <a:ext cx="1095954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Berlin Sans FB" panose="020E0602020502020306" pitchFamily="34" charset="0"/>
              </a:rPr>
              <a:t>ESCUELA NORMAL DE EDUCAION PREESCOLAR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LICENCIATURA EN EDUCACION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CICLO ESCOLAR 2019-2020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 </a:t>
            </a:r>
          </a:p>
          <a:p>
            <a:pPr algn="ctr"/>
            <a:endParaRPr lang="es-ES" dirty="0">
              <a:latin typeface="Berlin Sans FB" panose="020E0602020502020306" pitchFamily="34" charset="0"/>
            </a:endParaRPr>
          </a:p>
          <a:p>
            <a:pPr algn="ctr"/>
            <a:endParaRPr lang="es-ES" dirty="0">
              <a:latin typeface="Berlin Sans FB" panose="020E0602020502020306" pitchFamily="34" charset="0"/>
            </a:endParaRPr>
          </a:p>
          <a:p>
            <a:pPr algn="ctr"/>
            <a:endParaRPr lang="es-ES" dirty="0">
              <a:latin typeface="Berlin Sans FB" panose="020E0602020502020306" pitchFamily="34" charset="0"/>
            </a:endParaRPr>
          </a:p>
          <a:p>
            <a:pPr algn="ctr"/>
            <a:endParaRPr lang="es-ES" dirty="0">
              <a:latin typeface="Berlin Sans FB" panose="020E0602020502020306" pitchFamily="34" charset="0"/>
            </a:endParaRPr>
          </a:p>
          <a:p>
            <a:pPr algn="ctr"/>
            <a:endParaRPr lang="es-ES" dirty="0">
              <a:latin typeface="Berlin Sans FB" panose="020E0602020502020306" pitchFamily="34" charset="0"/>
            </a:endParaRP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OPTATIVO: CONOCIMIENTO DE LA ENTIDAD; CONTEXTOS E INDICADORES EDUCATIVOS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PROFA: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EDUARDA MALDONADO MARTINEZ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UNIDAD DE APRENDIZAJE I. 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CARACTERÍSTICAS DEL CONTEXTO ESTATAL Y REGIONAL.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ALUMNA: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DANIELA GONZALEZ ESCOBEDO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3 º “A”           #8</a:t>
            </a:r>
          </a:p>
          <a:p>
            <a:pPr algn="ctr"/>
            <a:r>
              <a:rPr lang="es-ES" sz="2000" dirty="0">
                <a:latin typeface="Berlin Sans FB" panose="020E0602020502020306" pitchFamily="34" charset="0"/>
              </a:rPr>
              <a:t>MAPA DE ESTRATEGIAS DE ENSEÑANZA</a:t>
            </a:r>
          </a:p>
          <a:p>
            <a:pPr algn="ctr"/>
            <a:endParaRPr lang="es-ES" sz="2000" dirty="0">
              <a:latin typeface="Berlin Sans FB" panose="020E0602020502020306" pitchFamily="34" charset="0"/>
            </a:endParaRPr>
          </a:p>
          <a:p>
            <a:pPr algn="ctr"/>
            <a:endParaRPr lang="es-ES" dirty="0">
              <a:latin typeface="Berlin Sans FB" panose="020E0602020502020306" pitchFamily="34" charset="0"/>
            </a:endParaRPr>
          </a:p>
          <a:p>
            <a:pPr algn="r"/>
            <a:r>
              <a:rPr lang="es-ES" dirty="0">
                <a:latin typeface="Berlin Sans FB" panose="020E0602020502020306" pitchFamily="34" charset="0"/>
              </a:rPr>
              <a:t>SALTILLO COAHUILA A 10 DE OCTUBRE DEL 2019</a:t>
            </a:r>
          </a:p>
        </p:txBody>
      </p:sp>
      <p:pic>
        <p:nvPicPr>
          <p:cNvPr id="8" name="Imagen 7" descr="Resultado de imagen para logo enep saltill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619" y="1584794"/>
            <a:ext cx="2018762" cy="15957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74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3699470" y="2463459"/>
            <a:ext cx="4531806" cy="128535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ESTRATEGIAS DE ENSEÑANZA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97914" y="2671848"/>
            <a:ext cx="2238252" cy="868575"/>
          </a:xfrm>
          <a:prstGeom prst="rect">
            <a:avLst/>
          </a:prstGeom>
          <a:noFill/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PROYECTO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latin typeface="Berlin Sans FB" panose="020E0602020502020306" pitchFamily="34" charset="0"/>
            </a:endParaRP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982C2DB9-0EA9-4D45-89D4-10E5E9EFD5AA}"/>
              </a:ext>
            </a:extLst>
          </p:cNvPr>
          <p:cNvCxnSpPr>
            <a:stCxn id="4" idx="0"/>
          </p:cNvCxnSpPr>
          <p:nvPr/>
        </p:nvCxnSpPr>
        <p:spPr>
          <a:xfrm flipV="1">
            <a:off x="5965373" y="1589314"/>
            <a:ext cx="0" cy="8741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09571147-202D-4272-B35B-5AB3859F1908}"/>
              </a:ext>
            </a:extLst>
          </p:cNvPr>
          <p:cNvCxnSpPr>
            <a:stCxn id="4" idx="1"/>
          </p:cNvCxnSpPr>
          <p:nvPr/>
        </p:nvCxnSpPr>
        <p:spPr>
          <a:xfrm flipH="1" flipV="1">
            <a:off x="2721430" y="3106136"/>
            <a:ext cx="97804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56D99FFF-144F-4C7B-BB09-CE57C27245EF}"/>
              </a:ext>
            </a:extLst>
          </p:cNvPr>
          <p:cNvCxnSpPr>
            <a:stCxn id="4" idx="3"/>
          </p:cNvCxnSpPr>
          <p:nvPr/>
        </p:nvCxnSpPr>
        <p:spPr>
          <a:xfrm flipV="1">
            <a:off x="8231276" y="3106136"/>
            <a:ext cx="890954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68744036-04CE-4C70-AD2A-3C3F4979E167}"/>
              </a:ext>
            </a:extLst>
          </p:cNvPr>
          <p:cNvCxnSpPr>
            <a:stCxn id="4" idx="2"/>
          </p:cNvCxnSpPr>
          <p:nvPr/>
        </p:nvCxnSpPr>
        <p:spPr>
          <a:xfrm>
            <a:off x="5965373" y="3748814"/>
            <a:ext cx="0" cy="8741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0A288999-ACA3-47D1-9E86-4EB3C3BA4EC9}"/>
              </a:ext>
            </a:extLst>
          </p:cNvPr>
          <p:cNvSpPr/>
          <p:nvPr/>
        </p:nvSpPr>
        <p:spPr>
          <a:xfrm>
            <a:off x="3884541" y="303959"/>
            <a:ext cx="4346735" cy="1218149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ABP (Aprendizaje basado en problemas)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520ECFF3-13F1-4ECC-B4A7-CE006011B3C1}"/>
              </a:ext>
            </a:extLst>
          </p:cNvPr>
          <p:cNvSpPr/>
          <p:nvPr/>
        </p:nvSpPr>
        <p:spPr>
          <a:xfrm>
            <a:off x="3884541" y="4690165"/>
            <a:ext cx="4346735" cy="121814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ABC (Aprendizaje basado en casos)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A0A35AD2-3E25-42D1-9E71-C064B1416CD5}"/>
              </a:ext>
            </a:extLst>
          </p:cNvPr>
          <p:cNvSpPr/>
          <p:nvPr/>
        </p:nvSpPr>
        <p:spPr>
          <a:xfrm>
            <a:off x="9209316" y="2250129"/>
            <a:ext cx="2725635" cy="160019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SERVICIO A LA COMUNIDAD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871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>
            <a:extLst>
              <a:ext uri="{FF2B5EF4-FFF2-40B4-BE49-F238E27FC236}">
                <a16:creationId xmlns:a16="http://schemas.microsoft.com/office/drawing/2014/main" id="{228F06C7-133E-4DBC-8762-4CC95A985EED}"/>
              </a:ext>
            </a:extLst>
          </p:cNvPr>
          <p:cNvGrpSpPr/>
          <p:nvPr/>
        </p:nvGrpSpPr>
        <p:grpSpPr>
          <a:xfrm>
            <a:off x="168729" y="348343"/>
            <a:ext cx="5802086" cy="6629213"/>
            <a:chOff x="168729" y="348343"/>
            <a:chExt cx="5802086" cy="6629213"/>
          </a:xfrm>
        </p:grpSpPr>
        <p:sp>
          <p:nvSpPr>
            <p:cNvPr id="4" name="Rectángulo: esquinas redondeadas 3">
              <a:extLst>
                <a:ext uri="{FF2B5EF4-FFF2-40B4-BE49-F238E27FC236}">
                  <a16:creationId xmlns:a16="http://schemas.microsoft.com/office/drawing/2014/main" id="{5E00DE07-9D36-42AF-B63A-B7D6222EF003}"/>
                </a:ext>
              </a:extLst>
            </p:cNvPr>
            <p:cNvSpPr/>
            <p:nvPr/>
          </p:nvSpPr>
          <p:spPr>
            <a:xfrm>
              <a:off x="729343" y="348343"/>
              <a:ext cx="4680858" cy="718457"/>
            </a:xfrm>
            <a:prstGeom prst="roundRect">
              <a:avLst/>
            </a:prstGeom>
            <a:noFill/>
            <a:ln w="57150">
              <a:solidFill>
                <a:schemeClr val="accent6">
                  <a:lumMod val="50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4400" dirty="0">
                  <a:solidFill>
                    <a:schemeClr val="accent6">
                      <a:lumMod val="75000"/>
                    </a:schemeClr>
                  </a:solidFill>
                  <a:latin typeface="Berlin Sans FB" panose="020E0602020502020306" pitchFamily="34" charset="0"/>
                </a:rPr>
                <a:t>PROYECTOS </a:t>
              </a:r>
            </a:p>
          </p:txBody>
        </p:sp>
        <p:sp>
          <p:nvSpPr>
            <p:cNvPr id="9" name="Marcador de contenido 3">
              <a:extLst>
                <a:ext uri="{FF2B5EF4-FFF2-40B4-BE49-F238E27FC236}">
                  <a16:creationId xmlns:a16="http://schemas.microsoft.com/office/drawing/2014/main" id="{7AC044B1-E525-4DDA-8487-9260E01AE6C8}"/>
                </a:ext>
              </a:extLst>
            </p:cNvPr>
            <p:cNvSpPr txBox="1">
              <a:spLocks/>
            </p:cNvSpPr>
            <p:nvPr/>
          </p:nvSpPr>
          <p:spPr>
            <a:xfrm>
              <a:off x="2941240" y="5006382"/>
              <a:ext cx="1987166" cy="477701"/>
            </a:xfrm>
            <a:prstGeom prst="rect">
              <a:avLst/>
            </a:prstGeom>
            <a:ln w="28575">
              <a:noFill/>
            </a:ln>
          </p:spPr>
          <p:txBody>
            <a:bodyPr vert="horz" lIns="91440" tIns="45720" rIns="91440" bIns="45720" rtlCol="0">
              <a:normAutofit fontScale="925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2800" dirty="0">
                  <a:latin typeface="Berlin Sans FB" panose="020E0602020502020306" pitchFamily="34" charset="0"/>
                </a:rPr>
                <a:t>Cooperativo</a:t>
              </a:r>
              <a:endParaRPr lang="en-US" sz="2800" dirty="0">
                <a:latin typeface="Berlin Sans FB" panose="020E0602020502020306" pitchFamily="34" charset="0"/>
              </a:endParaRPr>
            </a:p>
          </p:txBody>
        </p:sp>
        <p:sp>
          <p:nvSpPr>
            <p:cNvPr id="10" name="Marcador de contenido 3">
              <a:extLst>
                <a:ext uri="{FF2B5EF4-FFF2-40B4-BE49-F238E27FC236}">
                  <a16:creationId xmlns:a16="http://schemas.microsoft.com/office/drawing/2014/main" id="{2014E2C3-8F8C-4C4B-B2FE-A45E49BAC20C}"/>
                </a:ext>
              </a:extLst>
            </p:cNvPr>
            <p:cNvSpPr txBox="1">
              <a:spLocks/>
            </p:cNvSpPr>
            <p:nvPr/>
          </p:nvSpPr>
          <p:spPr>
            <a:xfrm>
              <a:off x="293914" y="5309744"/>
              <a:ext cx="1987165" cy="601607"/>
            </a:xfrm>
            <a:prstGeom prst="rect">
              <a:avLst/>
            </a:prstGeom>
            <a:ln w="28575">
              <a:solidFill>
                <a:srgbClr val="92D050"/>
              </a:solidFill>
            </a:ln>
          </p:spPr>
          <p:txBody>
            <a:bodyPr vert="horz" lIns="91440" tIns="45720" rIns="91440" bIns="45720" rtlCol="0">
              <a:normAutofit fontScale="925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3600" dirty="0">
                  <a:latin typeface="Berlin Sans FB" panose="020E0602020502020306" pitchFamily="34" charset="0"/>
                </a:rPr>
                <a:t>ALUMNO:</a:t>
              </a:r>
              <a:endParaRPr lang="en-US" sz="3600" dirty="0">
                <a:latin typeface="Berlin Sans FB" panose="020E0602020502020306" pitchFamily="34" charset="0"/>
              </a:endParaRPr>
            </a:p>
          </p:txBody>
        </p:sp>
        <p:sp>
          <p:nvSpPr>
            <p:cNvPr id="11" name="Marcador de contenido 3">
              <a:extLst>
                <a:ext uri="{FF2B5EF4-FFF2-40B4-BE49-F238E27FC236}">
                  <a16:creationId xmlns:a16="http://schemas.microsoft.com/office/drawing/2014/main" id="{4090B41A-989B-4A64-9AF1-6A5059AAE89A}"/>
                </a:ext>
              </a:extLst>
            </p:cNvPr>
            <p:cNvSpPr txBox="1">
              <a:spLocks/>
            </p:cNvSpPr>
            <p:nvPr/>
          </p:nvSpPr>
          <p:spPr>
            <a:xfrm>
              <a:off x="2700344" y="6232024"/>
              <a:ext cx="2468959" cy="745532"/>
            </a:xfrm>
            <a:prstGeom prst="rect">
              <a:avLst/>
            </a:prstGeom>
            <a:ln w="28575"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2600" dirty="0">
                  <a:latin typeface="Berlin Sans FB" panose="020E0602020502020306" pitchFamily="34" charset="0"/>
                </a:rPr>
                <a:t>Independiente</a:t>
              </a:r>
              <a:endParaRPr lang="en-US" sz="2600" dirty="0">
                <a:latin typeface="Berlin Sans FB" panose="020E0602020502020306" pitchFamily="34" charset="0"/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E5763AA1-71AA-4626-A8E4-A9B1ECDD80CF}"/>
                </a:ext>
              </a:extLst>
            </p:cNvPr>
            <p:cNvSpPr/>
            <p:nvPr/>
          </p:nvSpPr>
          <p:spPr>
            <a:xfrm>
              <a:off x="729343" y="1548256"/>
              <a:ext cx="4680858" cy="1077686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2400" dirty="0">
                  <a:latin typeface="Berlin Sans FB" panose="020E0602020502020306" pitchFamily="34" charset="0"/>
                </a:rPr>
                <a:t>Dicha estrategia consiste en la apropiación propositiva de una experiencia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39F50B7-AA36-4875-905E-2A74ECD8E680}"/>
                </a:ext>
              </a:extLst>
            </p:cNvPr>
            <p:cNvSpPr/>
            <p:nvPr/>
          </p:nvSpPr>
          <p:spPr>
            <a:xfrm>
              <a:off x="168729" y="2960988"/>
              <a:ext cx="5802086" cy="1810657"/>
            </a:xfrm>
            <a:prstGeom prst="rect">
              <a:avLst/>
            </a:prstGeom>
            <a:ln w="381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2000" dirty="0">
                  <a:latin typeface="Berlin Sans FB" panose="020E0602020502020306" pitchFamily="34" charset="0"/>
                </a:rPr>
                <a:t>Cuando se lleva acabo un proyecto los alumnos contribuyen de manera productiva y colaborativa en la construcción de un conocimiento, en la búsqueda de una solución o de un abordaje innovador ante una situación relevante</a:t>
              </a:r>
            </a:p>
          </p:txBody>
        </p:sp>
        <p:sp>
          <p:nvSpPr>
            <p:cNvPr id="14" name="Marcador de contenido 3">
              <a:extLst>
                <a:ext uri="{FF2B5EF4-FFF2-40B4-BE49-F238E27FC236}">
                  <a16:creationId xmlns:a16="http://schemas.microsoft.com/office/drawing/2014/main" id="{1BFFFEEE-19FC-4889-A852-D03B254DAB7B}"/>
                </a:ext>
              </a:extLst>
            </p:cNvPr>
            <p:cNvSpPr txBox="1">
              <a:spLocks/>
            </p:cNvSpPr>
            <p:nvPr/>
          </p:nvSpPr>
          <p:spPr>
            <a:xfrm>
              <a:off x="2700344" y="5538585"/>
              <a:ext cx="2468959" cy="745532"/>
            </a:xfrm>
            <a:prstGeom prst="rect">
              <a:avLst/>
            </a:prstGeom>
            <a:ln w="28575"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2600" dirty="0">
                  <a:latin typeface="Berlin Sans FB" panose="020E0602020502020306" pitchFamily="34" charset="0"/>
                </a:rPr>
                <a:t>Competitivo</a:t>
              </a:r>
              <a:endParaRPr lang="en-US" sz="2600" dirty="0">
                <a:latin typeface="Berlin Sans FB" panose="020E0602020502020306" pitchFamily="34" charset="0"/>
              </a:endParaRPr>
            </a:p>
          </p:txBody>
        </p: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5792F1B4-7FAE-4078-AD45-6BDE2C08744C}"/>
                </a:ext>
              </a:extLst>
            </p:cNvPr>
            <p:cNvCxnSpPr>
              <a:stCxn id="4" idx="2"/>
              <a:endCxn id="12" idx="0"/>
            </p:cNvCxnSpPr>
            <p:nvPr/>
          </p:nvCxnSpPr>
          <p:spPr>
            <a:xfrm>
              <a:off x="3069772" y="1066800"/>
              <a:ext cx="0" cy="4814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ector recto de flecha 17">
              <a:extLst>
                <a:ext uri="{FF2B5EF4-FFF2-40B4-BE49-F238E27FC236}">
                  <a16:creationId xmlns:a16="http://schemas.microsoft.com/office/drawing/2014/main" id="{ECE5E6CB-59BE-4FAF-8C96-F6D23E34EE1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>
              <a:off x="3069772" y="2625942"/>
              <a:ext cx="0" cy="3350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994AE6D-8FC6-4CE2-92ED-78A9128FB836}"/>
              </a:ext>
            </a:extLst>
          </p:cNvPr>
          <p:cNvSpPr/>
          <p:nvPr/>
        </p:nvSpPr>
        <p:spPr>
          <a:xfrm>
            <a:off x="6319699" y="141486"/>
            <a:ext cx="5605059" cy="1406770"/>
          </a:xfrm>
          <a:prstGeom prst="rect">
            <a:avLst/>
          </a:prstGeom>
          <a:ln w="57150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erlin Sans FB" panose="020E0602020502020306" pitchFamily="34" charset="0"/>
              </a:rPr>
              <a:t>APRENDIZAJE</a:t>
            </a:r>
          </a:p>
          <a:p>
            <a:pPr algn="ctr"/>
            <a:r>
              <a:rPr lang="es-MX" sz="32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erlin Sans FB" panose="020E0602020502020306" pitchFamily="34" charset="0"/>
              </a:rPr>
              <a:t>BASADO EN PROBLEMAS</a:t>
            </a:r>
            <a:endParaRPr lang="en-US" sz="3200" dirty="0">
              <a:ln w="0"/>
              <a:solidFill>
                <a:schemeClr val="accent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C9D8687C-CE14-4EF5-8891-4618E2A16EC9}"/>
              </a:ext>
            </a:extLst>
          </p:cNvPr>
          <p:cNvSpPr/>
          <p:nvPr/>
        </p:nvSpPr>
        <p:spPr>
          <a:xfrm>
            <a:off x="6319699" y="2087099"/>
            <a:ext cx="5605051" cy="2062799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None/>
            </a:pPr>
            <a:r>
              <a:rPr lang="es-MX" sz="2000" dirty="0">
                <a:latin typeface="Berlin Sans FB" panose="020E0602020502020306" pitchFamily="34" charset="0"/>
                <a:ea typeface="+mn-lt"/>
                <a:cs typeface="+mn-lt"/>
              </a:rPr>
              <a:t>Esta estrategia consiste en el planteamiento de una situación o bien un problema, donde su construcción, análisis o solución constituye en centrar la experiencia y donde la enseñanza consista en promover el desarrollo de procesos de indagación y resolución de problemas. </a:t>
            </a:r>
            <a:endParaRPr lang="es-MX" sz="2000" dirty="0">
              <a:latin typeface="Berlin Sans FB" panose="020E0602020502020306" pitchFamily="34" charset="0"/>
              <a:cs typeface="Calibri" panose="020F0502020204030204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B919B00-F58E-48C6-8864-07F9DB4C4867}"/>
              </a:ext>
            </a:extLst>
          </p:cNvPr>
          <p:cNvSpPr/>
          <p:nvPr/>
        </p:nvSpPr>
        <p:spPr>
          <a:xfrm>
            <a:off x="6630976" y="4393096"/>
            <a:ext cx="1987166" cy="6132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Berlin Sans FB" panose="020E0602020502020306" pitchFamily="34" charset="0"/>
              </a:rPr>
              <a:t>DOCENTE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34601BBD-F3B3-44DC-AE53-1C5BD1340918}"/>
              </a:ext>
            </a:extLst>
          </p:cNvPr>
          <p:cNvSpPr/>
          <p:nvPr/>
        </p:nvSpPr>
        <p:spPr>
          <a:xfrm>
            <a:off x="9698158" y="4393096"/>
            <a:ext cx="1987166" cy="6132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Berlin Sans FB" panose="020E0602020502020306" pitchFamily="34" charset="0"/>
              </a:rPr>
              <a:t>ALUMNO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69C1FA5-DED7-4F90-B925-0BB97EA29FD1}"/>
              </a:ext>
            </a:extLst>
          </p:cNvPr>
          <p:cNvSpPr txBox="1"/>
          <p:nvPr/>
        </p:nvSpPr>
        <p:spPr>
          <a:xfrm>
            <a:off x="9353068" y="5085507"/>
            <a:ext cx="2677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Analítico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Constructor de soluciones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Afrontar el problema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57A0409-310B-44BB-9967-D5B5E215A145}"/>
              </a:ext>
            </a:extLst>
          </p:cNvPr>
          <p:cNvSpPr txBox="1"/>
          <p:nvPr/>
        </p:nvSpPr>
        <p:spPr>
          <a:xfrm>
            <a:off x="6319699" y="5063388"/>
            <a:ext cx="2677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Fomentar aprendizaje activo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Experiencia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Reflexión</a:t>
            </a:r>
          </a:p>
        </p:txBody>
      </p:sp>
    </p:spTree>
    <p:extLst>
      <p:ext uri="{BB962C8B-B14F-4D97-AF65-F5344CB8AC3E}">
        <p14:creationId xmlns:p14="http://schemas.microsoft.com/office/powerpoint/2010/main" val="3631910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DBC2662-E2F9-463B-9743-7A33CA8BB332}"/>
              </a:ext>
            </a:extLst>
          </p:cNvPr>
          <p:cNvSpPr/>
          <p:nvPr/>
        </p:nvSpPr>
        <p:spPr>
          <a:xfrm>
            <a:off x="457200" y="298174"/>
            <a:ext cx="4969565" cy="934278"/>
          </a:xfrm>
          <a:prstGeom prst="roundRect">
            <a:avLst/>
          </a:prstGeom>
          <a:ln w="57150"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dirty="0">
                <a:latin typeface="Berlin Sans FB" panose="020E0602020502020306" pitchFamily="34" charset="0"/>
              </a:rPr>
              <a:t>Servicio a la comunidad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F23A791-1678-41EC-BB7D-7E43BD789D61}"/>
              </a:ext>
            </a:extLst>
          </p:cNvPr>
          <p:cNvSpPr/>
          <p:nvPr/>
        </p:nvSpPr>
        <p:spPr>
          <a:xfrm>
            <a:off x="139148" y="1689651"/>
            <a:ext cx="5605670" cy="1739349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Atención a las necesidades de la comunidad mediante oportunidades educativas organizadas y estructuradas que promueve aprendizaje y desarrolla, reflexión, reciprocidad, colaboración y respeto a la diversidad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C1F9B85-14B8-44E1-8256-6E4BB23A2E6D}"/>
              </a:ext>
            </a:extLst>
          </p:cNvPr>
          <p:cNvSpPr/>
          <p:nvPr/>
        </p:nvSpPr>
        <p:spPr>
          <a:xfrm>
            <a:off x="834885" y="3548268"/>
            <a:ext cx="4214193" cy="1281994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US" dirty="0">
                <a:latin typeface="Berlin Sans FB" panose="020E0602020502020306" pitchFamily="34" charset="0"/>
              </a:rPr>
              <a:t>3 dominios: </a:t>
            </a:r>
            <a:br>
              <a:rPr lang="es-US" dirty="0">
                <a:latin typeface="Berlin Sans FB" panose="020E0602020502020306" pitchFamily="34" charset="0"/>
              </a:rPr>
            </a:br>
            <a:r>
              <a:rPr lang="es-US" dirty="0">
                <a:latin typeface="Berlin Sans FB" panose="020E0602020502020306" pitchFamily="34" charset="0"/>
              </a:rPr>
              <a:t>Moral: Atención y cuidado</a:t>
            </a:r>
            <a:br>
              <a:rPr lang="es-US" dirty="0">
                <a:latin typeface="Berlin Sans FB" panose="020E0602020502020306" pitchFamily="34" charset="0"/>
              </a:rPr>
            </a:br>
            <a:r>
              <a:rPr lang="es-US" dirty="0">
                <a:latin typeface="Berlin Sans FB" panose="020E0602020502020306" pitchFamily="34" charset="0"/>
              </a:rPr>
              <a:t>Político: Reconstrucción social</a:t>
            </a:r>
            <a:br>
              <a:rPr lang="es-US" dirty="0">
                <a:latin typeface="Berlin Sans FB" panose="020E0602020502020306" pitchFamily="34" charset="0"/>
              </a:rPr>
            </a:br>
            <a:r>
              <a:rPr lang="es-US" dirty="0">
                <a:latin typeface="Berlin Sans FB" panose="020E0602020502020306" pitchFamily="34" charset="0"/>
              </a:rPr>
              <a:t>Intelectual: Experiencia transformadora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B0CC90A-9899-4CE9-8496-2CAAECDB6779}"/>
              </a:ext>
            </a:extLst>
          </p:cNvPr>
          <p:cNvSpPr/>
          <p:nvPr/>
        </p:nvSpPr>
        <p:spPr>
          <a:xfrm>
            <a:off x="450425" y="4949530"/>
            <a:ext cx="1987166" cy="61328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Berlin Sans FB" panose="020E0602020502020306" pitchFamily="34" charset="0"/>
              </a:rPr>
              <a:t>DOCENTE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CBFC504-B1A9-4977-BB5A-E111DD50190F}"/>
              </a:ext>
            </a:extLst>
          </p:cNvPr>
          <p:cNvSpPr/>
          <p:nvPr/>
        </p:nvSpPr>
        <p:spPr>
          <a:xfrm>
            <a:off x="3517607" y="4949530"/>
            <a:ext cx="1987166" cy="61328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Berlin Sans FB" panose="020E0602020502020306" pitchFamily="34" charset="0"/>
              </a:rPr>
              <a:t>ALUMNO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10C7983-9B84-438F-B51D-60342E769E30}"/>
              </a:ext>
            </a:extLst>
          </p:cNvPr>
          <p:cNvSpPr txBox="1"/>
          <p:nvPr/>
        </p:nvSpPr>
        <p:spPr>
          <a:xfrm>
            <a:off x="198783" y="5595116"/>
            <a:ext cx="2677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Atención a necesidad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Aprendizaje situado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Responsable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Cuidadoso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A70B157-95C1-488F-B19D-1051AAF17E91}"/>
              </a:ext>
            </a:extLst>
          </p:cNvPr>
          <p:cNvSpPr txBox="1"/>
          <p:nvPr/>
        </p:nvSpPr>
        <p:spPr>
          <a:xfrm>
            <a:off x="3229371" y="5622449"/>
            <a:ext cx="2677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Participación activa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Colaborador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Atención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Conciencia moral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29781C46-65CC-4A54-B0DC-7A172DB50816}"/>
              </a:ext>
            </a:extLst>
          </p:cNvPr>
          <p:cNvCxnSpPr>
            <a:stCxn id="2" idx="2"/>
            <a:endCxn id="3" idx="0"/>
          </p:cNvCxnSpPr>
          <p:nvPr/>
        </p:nvCxnSpPr>
        <p:spPr>
          <a:xfrm>
            <a:off x="2941983" y="1232452"/>
            <a:ext cx="0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ángulo 13">
            <a:extLst>
              <a:ext uri="{FF2B5EF4-FFF2-40B4-BE49-F238E27FC236}">
                <a16:creationId xmlns:a16="http://schemas.microsoft.com/office/drawing/2014/main" id="{8E579CB6-BDD1-46BD-BC7D-1019B482D920}"/>
              </a:ext>
            </a:extLst>
          </p:cNvPr>
          <p:cNvSpPr/>
          <p:nvPr/>
        </p:nvSpPr>
        <p:spPr>
          <a:xfrm>
            <a:off x="6361028" y="298174"/>
            <a:ext cx="5459889" cy="934278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MX" sz="3200" dirty="0">
                <a:ln/>
                <a:solidFill>
                  <a:srgbClr val="FF0000"/>
                </a:solidFill>
                <a:latin typeface="Berlin Sans FB" panose="020E0602020502020306" pitchFamily="34" charset="0"/>
              </a:rPr>
              <a:t>Aprendizaje Basado en casos</a:t>
            </a:r>
            <a:endParaRPr lang="en-US" sz="3200" dirty="0">
              <a:ln/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C358E572-9F0B-4790-A81D-76EA5DF7404D}"/>
              </a:ext>
            </a:extLst>
          </p:cNvPr>
          <p:cNvSpPr/>
          <p:nvPr/>
        </p:nvSpPr>
        <p:spPr>
          <a:xfrm>
            <a:off x="6129094" y="1689651"/>
            <a:ext cx="5923758" cy="2405271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Un caso plantea una situación problema que se expone al alumno para que este desarrolle propuestas conducentes a su análisis o solución. Se ofrece en un formato de historia, los casos pueden tomarse de la vida real o bien en casos simulados</a:t>
            </a:r>
          </a:p>
        </p:txBody>
      </p:sp>
      <p:sp>
        <p:nvSpPr>
          <p:cNvPr id="19" name="Marcador de contenido 3">
            <a:extLst>
              <a:ext uri="{FF2B5EF4-FFF2-40B4-BE49-F238E27FC236}">
                <a16:creationId xmlns:a16="http://schemas.microsoft.com/office/drawing/2014/main" id="{692C3383-8F09-4AD4-82CB-B80BE6A70B63}"/>
              </a:ext>
            </a:extLst>
          </p:cNvPr>
          <p:cNvSpPr txBox="1">
            <a:spLocks/>
          </p:cNvSpPr>
          <p:nvPr/>
        </p:nvSpPr>
        <p:spPr>
          <a:xfrm>
            <a:off x="9207317" y="5565765"/>
            <a:ext cx="2352261" cy="910940"/>
          </a:xfrm>
          <a:prstGeom prst="roundRect">
            <a:avLst/>
          </a:prstGeom>
          <a:ln w="28575">
            <a:solidFill>
              <a:srgbClr val="7030A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atin typeface="Berlin Sans FB" panose="020E0602020502020306" pitchFamily="34" charset="0"/>
              </a:rPr>
              <a:t>Generación  de preguntas</a:t>
            </a:r>
          </a:p>
          <a:p>
            <a:endParaRPr lang="en-US" dirty="0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0099578-CE2B-4EBE-B235-9D18654068D6}"/>
              </a:ext>
            </a:extLst>
          </p:cNvPr>
          <p:cNvSpPr/>
          <p:nvPr/>
        </p:nvSpPr>
        <p:spPr>
          <a:xfrm>
            <a:off x="7914841" y="4314744"/>
            <a:ext cx="2352261" cy="892121"/>
          </a:xfrm>
          <a:prstGeom prst="round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Selección del tema</a:t>
            </a:r>
            <a:endParaRPr lang="en-US" sz="2400" dirty="0">
              <a:latin typeface="Berlin Sans FB" panose="020E0602020502020306" pitchFamily="34" charset="0"/>
            </a:endParaRP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D7FD24A7-445B-4412-9C18-83D67920A6B2}"/>
              </a:ext>
            </a:extLst>
          </p:cNvPr>
          <p:cNvSpPr/>
          <p:nvPr/>
        </p:nvSpPr>
        <p:spPr>
          <a:xfrm>
            <a:off x="6063276" y="5451759"/>
            <a:ext cx="2743200" cy="1108067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Trabajo en grupos pequeños</a:t>
            </a:r>
            <a:endParaRPr lang="en-US" sz="2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227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310</Words>
  <Application>Microsoft Office PowerPoint</Application>
  <PresentationFormat>Panorámica</PresentationFormat>
  <Paragraphs>62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yadiraapalomoo@gmail.com</dc:creator>
  <cp:lastModifiedBy>Daniela Gonzalez Escobedo</cp:lastModifiedBy>
  <cp:revision>15</cp:revision>
  <dcterms:created xsi:type="dcterms:W3CDTF">2019-10-09T14:16:21Z</dcterms:created>
  <dcterms:modified xsi:type="dcterms:W3CDTF">2019-10-10T22:54:21Z</dcterms:modified>
</cp:coreProperties>
</file>