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2D8"/>
    <a:srgbClr val="87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6AF37-8FD0-654D-972E-0D10C3EF98A0}" type="doc">
      <dgm:prSet loTypeId="urn:microsoft.com/office/officeart/2005/8/layout/h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6D8450B-9877-1341-8742-634FA61B78E9}">
      <dgm:prSet phldrT="[Texto]" custT="1"/>
      <dgm:spPr/>
      <dgm:t>
        <a:bodyPr/>
        <a:lstStyle/>
        <a:p>
          <a:pPr algn="ctr"/>
          <a:r>
            <a:rPr lang="es-ES" sz="1600" b="1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  <a:endParaRPr lang="es-ES" sz="1600" b="1" dirty="0">
            <a:solidFill>
              <a:schemeClr val="tx1"/>
            </a:solidFill>
            <a:latin typeface="Century Gothic"/>
            <a:cs typeface="Century Gothic"/>
          </a:endParaRPr>
        </a:p>
      </dgm:t>
    </dgm:pt>
    <dgm:pt modelId="{DFCFE799-6E34-654D-A61D-300CC1057B10}" type="par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49576463-3B5E-B843-9D6D-7749AC9ADDED}" type="sib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85D59488-0841-7D45-AD5C-63A526C382D5}">
      <dgm:prSet phldrT="[Texto]" custT="1"/>
      <dgm:spPr/>
      <dgm:t>
        <a:bodyPr/>
        <a:lstStyle/>
        <a:p>
          <a:pPr algn="ctr"/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El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alumno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que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afronta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el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problema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tiene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que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analizar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situación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y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caracterizarladesde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más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de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una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sola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óptica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, y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elegir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o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construir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una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o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varias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opciones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viablesde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solución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.</a:t>
          </a:r>
          <a:endParaRPr lang="es-ES" sz="1600" dirty="0">
            <a:solidFill>
              <a:srgbClr val="000000"/>
            </a:solidFill>
            <a:latin typeface="Century Gothic"/>
            <a:cs typeface="Century Gothic"/>
          </a:endParaRPr>
        </a:p>
      </dgm:t>
    </dgm:pt>
    <dgm:pt modelId="{8163B0CA-D3E1-6C47-9139-2FF915FDBF5F}" type="parTrans" cxnId="{5ECC48AF-33C9-6F42-BAC4-5CB93C187D6F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745253AD-4210-5D49-8D64-B625007EC7F3}" type="sibTrans" cxnId="{5ECC48AF-33C9-6F42-BAC4-5CB93C187D6F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E7F4F0A9-F1D7-214E-9297-49CEAB177E33}">
      <dgm:prSet phldrT="[Texto]" custT="1"/>
      <dgm:spPr>
        <a:solidFill>
          <a:srgbClr val="87CEFF"/>
        </a:solidFill>
      </dgm:spPr>
      <dgm:t>
        <a:bodyPr/>
        <a:lstStyle/>
        <a:p>
          <a:pPr algn="ctr"/>
          <a:r>
            <a:rPr lang="es-ES" sz="1600" b="1" dirty="0" smtClean="0">
              <a:solidFill>
                <a:schemeClr val="tx1"/>
              </a:solidFill>
            </a:rPr>
            <a:t>Rol del alumnos</a:t>
          </a:r>
          <a:endParaRPr lang="es-ES" sz="1600" b="1" dirty="0">
            <a:solidFill>
              <a:schemeClr val="tx1"/>
            </a:solidFill>
          </a:endParaRPr>
        </a:p>
      </dgm:t>
    </dgm:pt>
    <dgm:pt modelId="{824ACE33-EDAD-8F4F-95E9-5806A59CD2E9}" type="par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D4A3657C-0544-C847-8246-241DFBA090CB}" type="sib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3AD2CA30-5391-2F4E-8B34-59F375D2632C}">
      <dgm:prSet phldrT="[Texto]" custT="1"/>
      <dgm:spPr>
        <a:solidFill>
          <a:srgbClr val="87CEFF"/>
        </a:solidFill>
      </dgm:spPr>
      <dgm:t>
        <a:bodyPr/>
        <a:lstStyle/>
        <a:p>
          <a:pPr algn="ctr"/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Fomentar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el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aprendizaje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activo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,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aprender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mediante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experiencia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prácticay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reflexión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.</a:t>
          </a:r>
          <a:endParaRPr lang="es-ES" sz="1600" dirty="0">
            <a:solidFill>
              <a:srgbClr val="000000"/>
            </a:solidFill>
            <a:latin typeface="Century Gothic"/>
            <a:cs typeface="Century Gothic"/>
          </a:endParaRPr>
        </a:p>
      </dgm:t>
    </dgm:pt>
    <dgm:pt modelId="{78BBD3D7-1CDA-4844-A82F-40B659C175A0}" type="parTrans" cxnId="{A5CAB3B9-E01C-2847-AB29-7EE00DAB0AA2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8B675F43-C408-F340-892C-111093A85F23}" type="sibTrans" cxnId="{A5CAB3B9-E01C-2847-AB29-7EE00DAB0AA2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21A7865F-5D82-0F45-BBF6-D690BFAD2E8D}">
      <dgm:prSet phldrT="[Texto]"/>
      <dgm:spPr>
        <a:solidFill>
          <a:srgbClr val="FEB2D8"/>
        </a:solidFill>
      </dgm:spPr>
      <dgm:t>
        <a:bodyPr/>
        <a:lstStyle/>
        <a:p>
          <a:pPr algn="ctr"/>
          <a:r>
            <a:rPr lang="es-ES" b="1" dirty="0" smtClean="0">
              <a:solidFill>
                <a:schemeClr val="tx1"/>
              </a:solidFill>
            </a:rPr>
            <a:t>Informaci</a:t>
          </a:r>
          <a:r>
            <a:rPr lang="es-ES" b="1" dirty="0" smtClean="0">
              <a:solidFill>
                <a:schemeClr val="tx1"/>
              </a:solidFill>
            </a:rPr>
            <a:t>ón de la estrategia</a:t>
          </a:r>
          <a:endParaRPr lang="es-ES" b="1" dirty="0">
            <a:solidFill>
              <a:schemeClr val="tx1"/>
            </a:solidFill>
          </a:endParaRPr>
        </a:p>
      </dgm:t>
    </dgm:pt>
    <dgm:pt modelId="{A38DB575-9F1A-4349-84BA-DDF75AD56C0C}" type="par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8313C3BD-01E6-B540-BFD4-2B905A80A208}" type="sib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ABF83F0F-53A2-CF4B-8674-3907E5643B37}">
      <dgm:prSet phldrT="[Texto]"/>
      <dgm:spPr>
        <a:solidFill>
          <a:srgbClr val="FEB2D8"/>
        </a:solidFill>
      </dgm:spPr>
      <dgm:t>
        <a:bodyPr/>
        <a:lstStyle/>
        <a:p>
          <a:pPr algn="ctr"/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Consiste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en el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planteamiento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una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situación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problema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donde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su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 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construcción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,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análisis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y / o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solución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constituyen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el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foco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central de la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experiencia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, y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donde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la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enseñanza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consiste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en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promover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deliberadamente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el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desarrollo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del 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proceso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indagación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y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resolución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del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problema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en </a:t>
          </a:r>
          <a:r>
            <a:rPr lang="en-US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cuestión</a:t>
          </a:r>
          <a:r>
            <a:rPr lang="en-US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.</a:t>
          </a:r>
          <a:endParaRPr lang="es-ES" dirty="0">
            <a:solidFill>
              <a:srgbClr val="000000"/>
            </a:solidFill>
          </a:endParaRPr>
        </a:p>
      </dgm:t>
    </dgm:pt>
    <dgm:pt modelId="{AA38FC38-97D9-444E-AE58-606961AEEF23}" type="parTrans" cxnId="{56570124-3E08-484E-B54A-AF2D0D554CA7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624E5B3F-92C2-BF4D-9824-E89FDE0553FE}" type="sibTrans" cxnId="{56570124-3E08-484E-B54A-AF2D0D554CA7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BA1D43CC-978D-AE44-B22B-616AE6FE7288}">
      <dgm:prSet custT="1"/>
      <dgm:spPr/>
      <dgm:t>
        <a:bodyPr/>
        <a:lstStyle/>
        <a:p>
          <a:endParaRPr lang="en-US" sz="1600" dirty="0">
            <a:latin typeface="Comic Sans MS"/>
          </a:endParaRPr>
        </a:p>
      </dgm:t>
    </dgm:pt>
    <dgm:pt modelId="{FB78FF45-C416-6D44-9A3D-7E4B10A58E46}" type="parTrans" cxnId="{A1AD9153-22F2-6B44-93A8-190336AD6517}">
      <dgm:prSet/>
      <dgm:spPr/>
      <dgm:t>
        <a:bodyPr/>
        <a:lstStyle/>
        <a:p>
          <a:endParaRPr lang="es-ES"/>
        </a:p>
      </dgm:t>
    </dgm:pt>
    <dgm:pt modelId="{650FA2A2-C4CA-AB4A-A924-44104CDBE49A}" type="sibTrans" cxnId="{A1AD9153-22F2-6B44-93A8-190336AD6517}">
      <dgm:prSet/>
      <dgm:spPr/>
      <dgm:t>
        <a:bodyPr/>
        <a:lstStyle/>
        <a:p>
          <a:endParaRPr lang="es-ES"/>
        </a:p>
      </dgm:t>
    </dgm:pt>
    <dgm:pt modelId="{30349E1E-AB16-D746-A42B-2D968301DF06}">
      <dgm:prSet phldrT="[Texto]" custT="1"/>
      <dgm:spPr>
        <a:solidFill>
          <a:srgbClr val="87CEFF"/>
        </a:solidFill>
      </dgm:spPr>
      <dgm:t>
        <a:bodyPr/>
        <a:lstStyle/>
        <a:p>
          <a:pPr algn="ctr"/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Así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como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ofrecer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posibilidad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de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integrar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el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conocimiento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procedente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de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distintas</a:t>
          </a:r>
          <a:r>
            <a:rPr lang="en-US" sz="16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disciplinas</a:t>
          </a:r>
          <a:r>
            <a:rPr lang="en-US" sz="1600" dirty="0" smtClean="0">
              <a:latin typeface="Comic Sans MS"/>
              <a:ea typeface="+mn-lt"/>
              <a:cs typeface="+mn-lt"/>
            </a:rPr>
            <a:t>.</a:t>
          </a:r>
          <a:endParaRPr lang="es-ES" sz="1600" dirty="0">
            <a:solidFill>
              <a:schemeClr val="tx1"/>
            </a:solidFill>
          </a:endParaRPr>
        </a:p>
      </dgm:t>
    </dgm:pt>
    <dgm:pt modelId="{FF93F0CF-4AC9-114C-91DF-6C428BC959B9}" type="parTrans" cxnId="{D2508CE2-4FAF-DB4E-8374-EC203A8EE65B}">
      <dgm:prSet/>
      <dgm:spPr/>
      <dgm:t>
        <a:bodyPr/>
        <a:lstStyle/>
        <a:p>
          <a:endParaRPr lang="es-ES"/>
        </a:p>
      </dgm:t>
    </dgm:pt>
    <dgm:pt modelId="{06375C35-70C0-A246-B2CA-91C5A674AC81}" type="sibTrans" cxnId="{D2508CE2-4FAF-DB4E-8374-EC203A8EE65B}">
      <dgm:prSet/>
      <dgm:spPr/>
      <dgm:t>
        <a:bodyPr/>
        <a:lstStyle/>
        <a:p>
          <a:endParaRPr lang="es-ES"/>
        </a:p>
      </dgm:t>
    </dgm:pt>
    <dgm:pt modelId="{F8EEE166-79F2-8844-A348-AC9B4ECFE22E}" type="pres">
      <dgm:prSet presAssocID="{1306AF37-8FD0-654D-972E-0D10C3EF98A0}" presName="Name0" presStyleCnt="0">
        <dgm:presLayoutVars>
          <dgm:dir/>
          <dgm:resizeHandles val="exact"/>
        </dgm:presLayoutVars>
      </dgm:prSet>
      <dgm:spPr/>
    </dgm:pt>
    <dgm:pt modelId="{37C5CCA1-7918-0E4A-AA94-48FA87FDB7F3}" type="pres">
      <dgm:prSet presAssocID="{F6D8450B-9877-1341-8742-634FA61B78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378C1C-A432-0D4F-A099-A732969E1F96}" type="pres">
      <dgm:prSet presAssocID="{49576463-3B5E-B843-9D6D-7749AC9ADDED}" presName="sibTrans" presStyleCnt="0"/>
      <dgm:spPr/>
    </dgm:pt>
    <dgm:pt modelId="{7C4B4793-3775-314D-9AA4-92AA7F1CFA54}" type="pres">
      <dgm:prSet presAssocID="{E7F4F0A9-F1D7-214E-9297-49CEAB177E3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74D3CE-D66F-4341-BEF1-A1843149FDC8}" type="pres">
      <dgm:prSet presAssocID="{D4A3657C-0544-C847-8246-241DFBA090CB}" presName="sibTrans" presStyleCnt="0"/>
      <dgm:spPr/>
    </dgm:pt>
    <dgm:pt modelId="{28000F04-E943-7F4D-A408-D401C1D7DAB1}" type="pres">
      <dgm:prSet presAssocID="{21A7865F-5D82-0F45-BBF6-D690BFAD2E8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5CAB3B9-E01C-2847-AB29-7EE00DAB0AA2}" srcId="{E7F4F0A9-F1D7-214E-9297-49CEAB177E33}" destId="{3AD2CA30-5391-2F4E-8B34-59F375D2632C}" srcOrd="0" destOrd="0" parTransId="{78BBD3D7-1CDA-4844-A82F-40B659C175A0}" sibTransId="{8B675F43-C408-F340-892C-111093A85F23}"/>
    <dgm:cxn modelId="{D2508CE2-4FAF-DB4E-8374-EC203A8EE65B}" srcId="{E7F4F0A9-F1D7-214E-9297-49CEAB177E33}" destId="{30349E1E-AB16-D746-A42B-2D968301DF06}" srcOrd="1" destOrd="0" parTransId="{FF93F0CF-4AC9-114C-91DF-6C428BC959B9}" sibTransId="{06375C35-70C0-A246-B2CA-91C5A674AC81}"/>
    <dgm:cxn modelId="{5ECC48AF-33C9-6F42-BAC4-5CB93C187D6F}" srcId="{F6D8450B-9877-1341-8742-634FA61B78E9}" destId="{85D59488-0841-7D45-AD5C-63A526C382D5}" srcOrd="0" destOrd="0" parTransId="{8163B0CA-D3E1-6C47-9139-2FF915FDBF5F}" sibTransId="{745253AD-4210-5D49-8D64-B625007EC7F3}"/>
    <dgm:cxn modelId="{36C70907-CB2C-4040-81CB-B6AA9BF040B1}" type="presOf" srcId="{3AD2CA30-5391-2F4E-8B34-59F375D2632C}" destId="{7C4B4793-3775-314D-9AA4-92AA7F1CFA54}" srcOrd="0" destOrd="1" presId="urn:microsoft.com/office/officeart/2005/8/layout/hList6"/>
    <dgm:cxn modelId="{6F3301B4-98FB-3D43-8FFA-0479521A392D}" type="presOf" srcId="{F6D8450B-9877-1341-8742-634FA61B78E9}" destId="{37C5CCA1-7918-0E4A-AA94-48FA87FDB7F3}" srcOrd="0" destOrd="0" presId="urn:microsoft.com/office/officeart/2005/8/layout/hList6"/>
    <dgm:cxn modelId="{12DEE922-FA23-634A-92C4-90CF58FD618C}" type="presOf" srcId="{E7F4F0A9-F1D7-214E-9297-49CEAB177E33}" destId="{7C4B4793-3775-314D-9AA4-92AA7F1CFA54}" srcOrd="0" destOrd="0" presId="urn:microsoft.com/office/officeart/2005/8/layout/hList6"/>
    <dgm:cxn modelId="{806DF611-FB14-5644-A968-4471CC40DC82}" type="presOf" srcId="{85D59488-0841-7D45-AD5C-63A526C382D5}" destId="{37C5CCA1-7918-0E4A-AA94-48FA87FDB7F3}" srcOrd="0" destOrd="1" presId="urn:microsoft.com/office/officeart/2005/8/layout/hList6"/>
    <dgm:cxn modelId="{A1AD9153-22F2-6B44-93A8-190336AD6517}" srcId="{E7F4F0A9-F1D7-214E-9297-49CEAB177E33}" destId="{BA1D43CC-978D-AE44-B22B-616AE6FE7288}" srcOrd="2" destOrd="0" parTransId="{FB78FF45-C416-6D44-9A3D-7E4B10A58E46}" sibTransId="{650FA2A2-C4CA-AB4A-A924-44104CDBE49A}"/>
    <dgm:cxn modelId="{B9D5D6D7-D1B4-6347-9024-43DC9C0055CC}" srcId="{1306AF37-8FD0-654D-972E-0D10C3EF98A0}" destId="{21A7865F-5D82-0F45-BBF6-D690BFAD2E8D}" srcOrd="2" destOrd="0" parTransId="{A38DB575-9F1A-4349-84BA-DDF75AD56C0C}" sibTransId="{8313C3BD-01E6-B540-BFD4-2B905A80A208}"/>
    <dgm:cxn modelId="{0417E952-9F11-4149-9EB0-467F48416658}" srcId="{1306AF37-8FD0-654D-972E-0D10C3EF98A0}" destId="{F6D8450B-9877-1341-8742-634FA61B78E9}" srcOrd="0" destOrd="0" parTransId="{DFCFE799-6E34-654D-A61D-300CC1057B10}" sibTransId="{49576463-3B5E-B843-9D6D-7749AC9ADDED}"/>
    <dgm:cxn modelId="{5AABED17-9305-F648-8F4C-F4899DC75584}" srcId="{1306AF37-8FD0-654D-972E-0D10C3EF98A0}" destId="{E7F4F0A9-F1D7-214E-9297-49CEAB177E33}" srcOrd="1" destOrd="0" parTransId="{824ACE33-EDAD-8F4F-95E9-5806A59CD2E9}" sibTransId="{D4A3657C-0544-C847-8246-241DFBA090CB}"/>
    <dgm:cxn modelId="{E4045FB5-B9BC-D745-A7EF-A34EC7B27036}" type="presOf" srcId="{21A7865F-5D82-0F45-BBF6-D690BFAD2E8D}" destId="{28000F04-E943-7F4D-A408-D401C1D7DAB1}" srcOrd="0" destOrd="0" presId="urn:microsoft.com/office/officeart/2005/8/layout/hList6"/>
    <dgm:cxn modelId="{098752F5-DCEE-614B-A69C-54DB2794EBAB}" type="presOf" srcId="{1306AF37-8FD0-654D-972E-0D10C3EF98A0}" destId="{F8EEE166-79F2-8844-A348-AC9B4ECFE22E}" srcOrd="0" destOrd="0" presId="urn:microsoft.com/office/officeart/2005/8/layout/hList6"/>
    <dgm:cxn modelId="{7A4A4955-8E1F-B745-9D0D-5C21164194D8}" type="presOf" srcId="{30349E1E-AB16-D746-A42B-2D968301DF06}" destId="{7C4B4793-3775-314D-9AA4-92AA7F1CFA54}" srcOrd="0" destOrd="2" presId="urn:microsoft.com/office/officeart/2005/8/layout/hList6"/>
    <dgm:cxn modelId="{56570124-3E08-484E-B54A-AF2D0D554CA7}" srcId="{21A7865F-5D82-0F45-BBF6-D690BFAD2E8D}" destId="{ABF83F0F-53A2-CF4B-8674-3907E5643B37}" srcOrd="0" destOrd="0" parTransId="{AA38FC38-97D9-444E-AE58-606961AEEF23}" sibTransId="{624E5B3F-92C2-BF4D-9824-E89FDE0553FE}"/>
    <dgm:cxn modelId="{25A0203F-B040-2B44-9FBF-43A586B3562F}" type="presOf" srcId="{ABF83F0F-53A2-CF4B-8674-3907E5643B37}" destId="{28000F04-E943-7F4D-A408-D401C1D7DAB1}" srcOrd="0" destOrd="1" presId="urn:microsoft.com/office/officeart/2005/8/layout/hList6"/>
    <dgm:cxn modelId="{95356E7C-CD9B-6F49-A9B4-0BC7FACB5793}" type="presOf" srcId="{BA1D43CC-978D-AE44-B22B-616AE6FE7288}" destId="{7C4B4793-3775-314D-9AA4-92AA7F1CFA54}" srcOrd="0" destOrd="3" presId="urn:microsoft.com/office/officeart/2005/8/layout/hList6"/>
    <dgm:cxn modelId="{EB271DE7-AAB7-C34C-89D5-1176CE766ADA}" type="presParOf" srcId="{F8EEE166-79F2-8844-A348-AC9B4ECFE22E}" destId="{37C5CCA1-7918-0E4A-AA94-48FA87FDB7F3}" srcOrd="0" destOrd="0" presId="urn:microsoft.com/office/officeart/2005/8/layout/hList6"/>
    <dgm:cxn modelId="{7A96EF23-38E7-3545-84D9-3019FD8E8369}" type="presParOf" srcId="{F8EEE166-79F2-8844-A348-AC9B4ECFE22E}" destId="{47378C1C-A432-0D4F-A099-A732969E1F96}" srcOrd="1" destOrd="0" presId="urn:microsoft.com/office/officeart/2005/8/layout/hList6"/>
    <dgm:cxn modelId="{603C93C8-DAEC-E24B-B6F7-50CE2981FCF7}" type="presParOf" srcId="{F8EEE166-79F2-8844-A348-AC9B4ECFE22E}" destId="{7C4B4793-3775-314D-9AA4-92AA7F1CFA54}" srcOrd="2" destOrd="0" presId="urn:microsoft.com/office/officeart/2005/8/layout/hList6"/>
    <dgm:cxn modelId="{0289238C-BFF3-944F-8FA0-DD7B651B2C8E}" type="presParOf" srcId="{F8EEE166-79F2-8844-A348-AC9B4ECFE22E}" destId="{6B74D3CE-D66F-4341-BEF1-A1843149FDC8}" srcOrd="3" destOrd="0" presId="urn:microsoft.com/office/officeart/2005/8/layout/hList6"/>
    <dgm:cxn modelId="{5F8C17C0-1C44-A84B-A80E-8C3F088DCF71}" type="presParOf" srcId="{F8EEE166-79F2-8844-A348-AC9B4ECFE22E}" destId="{28000F04-E943-7F4D-A408-D401C1D7DAB1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06AF37-8FD0-654D-972E-0D10C3EF98A0}" type="doc">
      <dgm:prSet loTypeId="urn:microsoft.com/office/officeart/2005/8/layout/h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6D8450B-9877-1341-8742-634FA61B78E9}">
      <dgm:prSet phldrT="[Texto]" custT="1"/>
      <dgm:spPr/>
      <dgm:t>
        <a:bodyPr/>
        <a:lstStyle/>
        <a:p>
          <a:pPr algn="ctr"/>
          <a:r>
            <a:rPr lang="es-ES" sz="1600" b="1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</a:p>
        <a:p>
          <a:pPr algn="ctr"/>
          <a:r>
            <a:rPr lang="es-ES" sz="1600" b="1" dirty="0" smtClean="0">
              <a:solidFill>
                <a:srgbClr val="000000"/>
              </a:solidFill>
              <a:latin typeface="Century Gothic"/>
              <a:cs typeface="Century Gothic"/>
            </a:rPr>
            <a:t>- </a:t>
          </a:r>
          <a:r>
            <a:rPr lang="es-US" sz="1600" dirty="0" smtClean="0">
              <a:solidFill>
                <a:srgbClr val="000000"/>
              </a:solidFill>
            </a:rPr>
            <a:t>Vincula las necesidades de una comunidad</a:t>
          </a:r>
        </a:p>
        <a:p>
          <a:pPr algn="ctr"/>
          <a:r>
            <a:rPr lang="es-US" sz="1600" dirty="0" smtClean="0">
              <a:solidFill>
                <a:srgbClr val="000000"/>
              </a:solidFill>
            </a:rPr>
            <a:t>- El aprendizaje situado y experiencial </a:t>
          </a:r>
        </a:p>
        <a:p>
          <a:pPr algn="ctr"/>
          <a:r>
            <a:rPr lang="es-US" sz="1600" dirty="0" smtClean="0">
              <a:solidFill>
                <a:srgbClr val="000000"/>
              </a:solidFill>
            </a:rPr>
            <a:t>- Extender el aprendizaje del alumno.</a:t>
          </a:r>
        </a:p>
        <a:p>
          <a:pPr algn="ctr"/>
          <a:r>
            <a:rPr lang="es-US" sz="1600" dirty="0" smtClean="0">
              <a:solidFill>
                <a:srgbClr val="000000"/>
              </a:solidFill>
            </a:rPr>
            <a:t>- Fomentar el desarrollo e un sentido de responsabilidad y cuidado hacia los demás.</a:t>
          </a:r>
          <a:endParaRPr lang="es-ES" sz="1600" b="1" dirty="0">
            <a:solidFill>
              <a:srgbClr val="000000"/>
            </a:solidFill>
            <a:latin typeface="Century Gothic"/>
            <a:cs typeface="Century Gothic"/>
          </a:endParaRPr>
        </a:p>
      </dgm:t>
    </dgm:pt>
    <dgm:pt modelId="{DFCFE799-6E34-654D-A61D-300CC1057B10}" type="par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49576463-3B5E-B843-9D6D-7749AC9ADDED}" type="sib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E7F4F0A9-F1D7-214E-9297-49CEAB177E33}">
      <dgm:prSet phldrT="[Texto]" custT="1"/>
      <dgm:spPr>
        <a:solidFill>
          <a:srgbClr val="87CEFF"/>
        </a:solidFill>
      </dgm:spPr>
      <dgm:t>
        <a:bodyPr/>
        <a:lstStyle/>
        <a:p>
          <a:pPr algn="ctr"/>
          <a:r>
            <a:rPr lang="es-ES" sz="1600" b="1" dirty="0" smtClean="0">
              <a:solidFill>
                <a:schemeClr val="tx1"/>
              </a:solidFill>
            </a:rPr>
            <a:t>Rol del alumnos</a:t>
          </a:r>
        </a:p>
        <a:p>
          <a:pPr algn="ctr"/>
          <a:r>
            <a:rPr lang="es-ES" sz="1600" b="1" dirty="0" smtClean="0">
              <a:solidFill>
                <a:schemeClr val="tx1"/>
              </a:solidFill>
            </a:rPr>
            <a:t>- </a:t>
          </a:r>
          <a:r>
            <a:rPr lang="es-US" sz="1200" dirty="0" smtClean="0">
              <a:solidFill>
                <a:srgbClr val="000000"/>
              </a:solidFill>
            </a:rPr>
            <a:t>Participación activa </a:t>
          </a:r>
        </a:p>
        <a:p>
          <a:pPr algn="ctr"/>
          <a:r>
            <a:rPr lang="es-US" sz="1200" dirty="0" smtClean="0">
              <a:solidFill>
                <a:srgbClr val="000000"/>
              </a:solidFill>
            </a:rPr>
            <a:t>Aprende sirviendo </a:t>
          </a:r>
        </a:p>
        <a:p>
          <a:pPr algn="ctr"/>
          <a:r>
            <a:rPr lang="es-US" sz="1200" dirty="0" smtClean="0">
              <a:solidFill>
                <a:srgbClr val="000000"/>
              </a:solidFill>
            </a:rPr>
            <a:t>Colabora en equipo para desarrollar habilidades y perspectivas de un reflexión y acción critica centrada para llegar a un cambio social</a:t>
          </a:r>
        </a:p>
        <a:p>
          <a:pPr algn="ctr"/>
          <a:r>
            <a:rPr lang="es-US" sz="1200" dirty="0" smtClean="0">
              <a:solidFill>
                <a:srgbClr val="000000"/>
              </a:solidFill>
            </a:rPr>
            <a:t>Atención y cuidado mediante la acción reciproca</a:t>
          </a:r>
        </a:p>
        <a:p>
          <a:pPr algn="ctr"/>
          <a:r>
            <a:rPr lang="es-US" sz="1200" dirty="0" smtClean="0">
              <a:solidFill>
                <a:srgbClr val="000000"/>
              </a:solidFill>
            </a:rPr>
            <a:t>Toma conciencia moral , social y ética</a:t>
          </a:r>
        </a:p>
        <a:p>
          <a:pPr algn="ctr"/>
          <a:r>
            <a:rPr lang="es-US" sz="1200" dirty="0" smtClean="0">
              <a:solidFill>
                <a:srgbClr val="000000"/>
              </a:solidFill>
            </a:rPr>
            <a:t>Vincular el proyecto con los cursos curriculares.</a:t>
          </a:r>
        </a:p>
        <a:p>
          <a:pPr algn="ctr"/>
          <a:r>
            <a:rPr lang="es-US" sz="1200" dirty="0" smtClean="0">
              <a:solidFill>
                <a:srgbClr val="000000"/>
              </a:solidFill>
            </a:rPr>
            <a:t>Pensar, hablar y escribir acerca de lo que observa.</a:t>
          </a:r>
          <a:endParaRPr lang="es-ES" sz="1200" b="1" dirty="0">
            <a:solidFill>
              <a:srgbClr val="000000"/>
            </a:solidFill>
          </a:endParaRPr>
        </a:p>
      </dgm:t>
    </dgm:pt>
    <dgm:pt modelId="{824ACE33-EDAD-8F4F-95E9-5806A59CD2E9}" type="par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D4A3657C-0544-C847-8246-241DFBA090CB}" type="sib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21A7865F-5D82-0F45-BBF6-D690BFAD2E8D}">
      <dgm:prSet phldrT="[Texto]"/>
      <dgm:spPr>
        <a:solidFill>
          <a:srgbClr val="FEB2D8"/>
        </a:solidFill>
      </dgm:spPr>
      <dgm:t>
        <a:bodyPr/>
        <a:lstStyle/>
        <a:p>
          <a:pPr algn="ctr"/>
          <a:r>
            <a:rPr lang="es-ES" b="1" dirty="0" smtClean="0">
              <a:solidFill>
                <a:schemeClr val="tx1"/>
              </a:solidFill>
            </a:rPr>
            <a:t>Informaci</a:t>
          </a:r>
          <a:r>
            <a:rPr lang="es-ES" b="1" dirty="0" smtClean="0">
              <a:solidFill>
                <a:schemeClr val="tx1"/>
              </a:solidFill>
            </a:rPr>
            <a:t>ón de la estrategia</a:t>
          </a:r>
        </a:p>
        <a:p>
          <a:pPr algn="ctr"/>
          <a:r>
            <a:rPr lang="es-ES" b="1" dirty="0" smtClean="0">
              <a:solidFill>
                <a:schemeClr val="tx1"/>
              </a:solidFill>
            </a:rPr>
            <a:t>- </a:t>
          </a:r>
          <a:r>
            <a:rPr lang="es-US" dirty="0" smtClean="0">
              <a:solidFill>
                <a:srgbClr val="000000"/>
              </a:solidFill>
            </a:rPr>
            <a:t>Enfoque pedagógico en el que los estudiantes aprenden y se desarrollan por medio de su participación activa en experiencias de servicio organizadas con cuidado y directamente vinculadas a las necesidades de una comunidad </a:t>
          </a:r>
          <a:endParaRPr lang="es-ES" b="1" dirty="0">
            <a:solidFill>
              <a:srgbClr val="000000"/>
            </a:solidFill>
          </a:endParaRPr>
        </a:p>
      </dgm:t>
    </dgm:pt>
    <dgm:pt modelId="{A38DB575-9F1A-4349-84BA-DDF75AD56C0C}" type="par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8313C3BD-01E6-B540-BFD4-2B905A80A208}" type="sib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BA1D43CC-978D-AE44-B22B-616AE6FE7288}">
      <dgm:prSet custT="1"/>
      <dgm:spPr/>
      <dgm:t>
        <a:bodyPr/>
        <a:lstStyle/>
        <a:p>
          <a:endParaRPr lang="en-US" sz="1600" dirty="0">
            <a:latin typeface="Comic Sans MS"/>
          </a:endParaRPr>
        </a:p>
      </dgm:t>
    </dgm:pt>
    <dgm:pt modelId="{FB78FF45-C416-6D44-9A3D-7E4B10A58E46}" type="parTrans" cxnId="{A1AD9153-22F2-6B44-93A8-190336AD6517}">
      <dgm:prSet/>
      <dgm:spPr/>
      <dgm:t>
        <a:bodyPr/>
        <a:lstStyle/>
        <a:p>
          <a:endParaRPr lang="es-ES"/>
        </a:p>
      </dgm:t>
    </dgm:pt>
    <dgm:pt modelId="{650FA2A2-C4CA-AB4A-A924-44104CDBE49A}" type="sibTrans" cxnId="{A1AD9153-22F2-6B44-93A8-190336AD6517}">
      <dgm:prSet/>
      <dgm:spPr/>
      <dgm:t>
        <a:bodyPr/>
        <a:lstStyle/>
        <a:p>
          <a:endParaRPr lang="es-ES"/>
        </a:p>
      </dgm:t>
    </dgm:pt>
    <dgm:pt modelId="{F8EEE166-79F2-8844-A348-AC9B4ECFE22E}" type="pres">
      <dgm:prSet presAssocID="{1306AF37-8FD0-654D-972E-0D10C3EF98A0}" presName="Name0" presStyleCnt="0">
        <dgm:presLayoutVars>
          <dgm:dir/>
          <dgm:resizeHandles val="exact"/>
        </dgm:presLayoutVars>
      </dgm:prSet>
      <dgm:spPr/>
    </dgm:pt>
    <dgm:pt modelId="{37C5CCA1-7918-0E4A-AA94-48FA87FDB7F3}" type="pres">
      <dgm:prSet presAssocID="{F6D8450B-9877-1341-8742-634FA61B78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378C1C-A432-0D4F-A099-A732969E1F96}" type="pres">
      <dgm:prSet presAssocID="{49576463-3B5E-B843-9D6D-7749AC9ADDED}" presName="sibTrans" presStyleCnt="0"/>
      <dgm:spPr/>
    </dgm:pt>
    <dgm:pt modelId="{7C4B4793-3775-314D-9AA4-92AA7F1CFA54}" type="pres">
      <dgm:prSet presAssocID="{E7F4F0A9-F1D7-214E-9297-49CEAB177E33}" presName="node" presStyleLbl="node1" presStyleIdx="1" presStyleCnt="3" custLinFactNeighborY="3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74D3CE-D66F-4341-BEF1-A1843149FDC8}" type="pres">
      <dgm:prSet presAssocID="{D4A3657C-0544-C847-8246-241DFBA090CB}" presName="sibTrans" presStyleCnt="0"/>
      <dgm:spPr/>
    </dgm:pt>
    <dgm:pt modelId="{28000F04-E943-7F4D-A408-D401C1D7DAB1}" type="pres">
      <dgm:prSet presAssocID="{21A7865F-5D82-0F45-BBF6-D690BFAD2E8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B75E9E3-52EA-6D46-BDDF-F1A0CDFB84A4}" type="presOf" srcId="{21A7865F-5D82-0F45-BBF6-D690BFAD2E8D}" destId="{28000F04-E943-7F4D-A408-D401C1D7DAB1}" srcOrd="0" destOrd="0" presId="urn:microsoft.com/office/officeart/2005/8/layout/hList6"/>
    <dgm:cxn modelId="{AF0F98E5-3FA1-FD4E-A636-E0B2B85369A4}" type="presOf" srcId="{E7F4F0A9-F1D7-214E-9297-49CEAB177E33}" destId="{7C4B4793-3775-314D-9AA4-92AA7F1CFA54}" srcOrd="0" destOrd="0" presId="urn:microsoft.com/office/officeart/2005/8/layout/hList6"/>
    <dgm:cxn modelId="{19A417DC-8F89-2446-BD7B-AEDDE8349532}" type="presOf" srcId="{BA1D43CC-978D-AE44-B22B-616AE6FE7288}" destId="{7C4B4793-3775-314D-9AA4-92AA7F1CFA54}" srcOrd="0" destOrd="1" presId="urn:microsoft.com/office/officeart/2005/8/layout/hList6"/>
    <dgm:cxn modelId="{A1AD9153-22F2-6B44-93A8-190336AD6517}" srcId="{E7F4F0A9-F1D7-214E-9297-49CEAB177E33}" destId="{BA1D43CC-978D-AE44-B22B-616AE6FE7288}" srcOrd="0" destOrd="0" parTransId="{FB78FF45-C416-6D44-9A3D-7E4B10A58E46}" sibTransId="{650FA2A2-C4CA-AB4A-A924-44104CDBE49A}"/>
    <dgm:cxn modelId="{5AABED17-9305-F648-8F4C-F4899DC75584}" srcId="{1306AF37-8FD0-654D-972E-0D10C3EF98A0}" destId="{E7F4F0A9-F1D7-214E-9297-49CEAB177E33}" srcOrd="1" destOrd="0" parTransId="{824ACE33-EDAD-8F4F-95E9-5806A59CD2E9}" sibTransId="{D4A3657C-0544-C847-8246-241DFBA090CB}"/>
    <dgm:cxn modelId="{C8374BC2-2777-894B-83AC-DDFDD5CDA6E5}" type="presOf" srcId="{1306AF37-8FD0-654D-972E-0D10C3EF98A0}" destId="{F8EEE166-79F2-8844-A348-AC9B4ECFE22E}" srcOrd="0" destOrd="0" presId="urn:microsoft.com/office/officeart/2005/8/layout/hList6"/>
    <dgm:cxn modelId="{0417E952-9F11-4149-9EB0-467F48416658}" srcId="{1306AF37-8FD0-654D-972E-0D10C3EF98A0}" destId="{F6D8450B-9877-1341-8742-634FA61B78E9}" srcOrd="0" destOrd="0" parTransId="{DFCFE799-6E34-654D-A61D-300CC1057B10}" sibTransId="{49576463-3B5E-B843-9D6D-7749AC9ADDED}"/>
    <dgm:cxn modelId="{B9D5D6D7-D1B4-6347-9024-43DC9C0055CC}" srcId="{1306AF37-8FD0-654D-972E-0D10C3EF98A0}" destId="{21A7865F-5D82-0F45-BBF6-D690BFAD2E8D}" srcOrd="2" destOrd="0" parTransId="{A38DB575-9F1A-4349-84BA-DDF75AD56C0C}" sibTransId="{8313C3BD-01E6-B540-BFD4-2B905A80A208}"/>
    <dgm:cxn modelId="{66496DAA-3978-794B-8B77-3BAE714AB64B}" type="presOf" srcId="{F6D8450B-9877-1341-8742-634FA61B78E9}" destId="{37C5CCA1-7918-0E4A-AA94-48FA87FDB7F3}" srcOrd="0" destOrd="0" presId="urn:microsoft.com/office/officeart/2005/8/layout/hList6"/>
    <dgm:cxn modelId="{AB5B308B-092F-874C-8F0A-C772AE322EDA}" type="presParOf" srcId="{F8EEE166-79F2-8844-A348-AC9B4ECFE22E}" destId="{37C5CCA1-7918-0E4A-AA94-48FA87FDB7F3}" srcOrd="0" destOrd="0" presId="urn:microsoft.com/office/officeart/2005/8/layout/hList6"/>
    <dgm:cxn modelId="{C495AC87-C896-7344-9212-3DCB12B59A9A}" type="presParOf" srcId="{F8EEE166-79F2-8844-A348-AC9B4ECFE22E}" destId="{47378C1C-A432-0D4F-A099-A732969E1F96}" srcOrd="1" destOrd="0" presId="urn:microsoft.com/office/officeart/2005/8/layout/hList6"/>
    <dgm:cxn modelId="{1CFCD61A-5158-C24F-A0D6-A3B7E0ADC802}" type="presParOf" srcId="{F8EEE166-79F2-8844-A348-AC9B4ECFE22E}" destId="{7C4B4793-3775-314D-9AA4-92AA7F1CFA54}" srcOrd="2" destOrd="0" presId="urn:microsoft.com/office/officeart/2005/8/layout/hList6"/>
    <dgm:cxn modelId="{C58D4728-C175-2543-98BF-A9AFDDFE3C2F}" type="presParOf" srcId="{F8EEE166-79F2-8844-A348-AC9B4ECFE22E}" destId="{6B74D3CE-D66F-4341-BEF1-A1843149FDC8}" srcOrd="3" destOrd="0" presId="urn:microsoft.com/office/officeart/2005/8/layout/hList6"/>
    <dgm:cxn modelId="{E1FB9250-5686-AE45-A592-C0B755B4904E}" type="presParOf" srcId="{F8EEE166-79F2-8844-A348-AC9B4ECFE22E}" destId="{28000F04-E943-7F4D-A408-D401C1D7DAB1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06AF37-8FD0-654D-972E-0D10C3EF98A0}" type="doc">
      <dgm:prSet loTypeId="urn:microsoft.com/office/officeart/2005/8/layout/h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6D8450B-9877-1341-8742-634FA61B78E9}">
      <dgm:prSet phldrT="[Texto]" custT="1"/>
      <dgm:spPr/>
      <dgm:t>
        <a:bodyPr/>
        <a:lstStyle/>
        <a:p>
          <a:pPr algn="ctr"/>
          <a:r>
            <a:rPr lang="es-ES" sz="1600" b="1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</a:p>
        <a:p>
          <a:pPr algn="ctr"/>
          <a:r>
            <a:rPr lang="es-ES" sz="1600" b="1" dirty="0" smtClean="0">
              <a:solidFill>
                <a:srgbClr val="000000"/>
              </a:solidFill>
              <a:latin typeface="Century Gothic"/>
              <a:cs typeface="Century Gothic"/>
            </a:rPr>
            <a:t>- </a:t>
          </a:r>
          <a:r>
            <a:rPr lang="es-ES" sz="1600" dirty="0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La enseñanza con casos fomenta a la vez que demanda a profesores y alumnos la capacidad de discutir con argumentos, de generar y sustentar ideas propias</a:t>
          </a:r>
          <a:endParaRPr lang="es-ES" sz="1600" b="1" dirty="0">
            <a:solidFill>
              <a:srgbClr val="000000"/>
            </a:solidFill>
            <a:latin typeface="Century Gothic"/>
            <a:cs typeface="Century Gothic"/>
          </a:endParaRPr>
        </a:p>
      </dgm:t>
    </dgm:pt>
    <dgm:pt modelId="{DFCFE799-6E34-654D-A61D-300CC1057B10}" type="par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49576463-3B5E-B843-9D6D-7749AC9ADDED}" type="sib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E7F4F0A9-F1D7-214E-9297-49CEAB177E33}">
      <dgm:prSet phldrT="[Texto]" custT="1"/>
      <dgm:spPr>
        <a:solidFill>
          <a:srgbClr val="87CEFF"/>
        </a:solidFill>
      </dgm:spPr>
      <dgm:t>
        <a:bodyPr anchor="ctr"/>
        <a:lstStyle/>
        <a:p>
          <a:pPr algn="ctr"/>
          <a:r>
            <a:rPr lang="es-ES" sz="1600" b="1" dirty="0" smtClean="0">
              <a:solidFill>
                <a:schemeClr val="tx1"/>
              </a:solidFill>
            </a:rPr>
            <a:t>Rol del alumnos</a:t>
          </a:r>
        </a:p>
        <a:p>
          <a:pPr algn="ctr"/>
          <a:r>
            <a:rPr lang="es-ES" sz="1600" b="1" dirty="0" smtClean="0">
              <a:solidFill>
                <a:schemeClr val="tx1"/>
              </a:solidFill>
            </a:rPr>
            <a:t>- </a:t>
          </a:r>
          <a:r>
            <a:rPr lang="es-ES" sz="1600" dirty="0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Una de las tareas centrales de los alumnos es ahondar en la información y conducir ellos mismos el análisis y conclusiones.</a:t>
          </a:r>
          <a:endParaRPr lang="es-ES" sz="1200" b="1" dirty="0">
            <a:solidFill>
              <a:srgbClr val="000000"/>
            </a:solidFill>
          </a:endParaRPr>
        </a:p>
      </dgm:t>
    </dgm:pt>
    <dgm:pt modelId="{824ACE33-EDAD-8F4F-95E9-5806A59CD2E9}" type="par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D4A3657C-0544-C847-8246-241DFBA090CB}" type="sib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21A7865F-5D82-0F45-BBF6-D690BFAD2E8D}">
      <dgm:prSet phldrT="[Texto]"/>
      <dgm:spPr>
        <a:solidFill>
          <a:srgbClr val="FEB2D8"/>
        </a:solidFill>
      </dgm:spPr>
      <dgm:t>
        <a:bodyPr/>
        <a:lstStyle/>
        <a:p>
          <a:pPr algn="ctr"/>
          <a:r>
            <a:rPr lang="es-ES" b="1" dirty="0" smtClean="0">
              <a:solidFill>
                <a:schemeClr val="tx1"/>
              </a:solidFill>
            </a:rPr>
            <a:t>Informaci</a:t>
          </a:r>
          <a:r>
            <a:rPr lang="es-ES" b="1" dirty="0" smtClean="0">
              <a:solidFill>
                <a:schemeClr val="tx1"/>
              </a:solidFill>
            </a:rPr>
            <a:t>ón de la estrategia</a:t>
          </a:r>
        </a:p>
        <a:p>
          <a:pPr algn="ctr"/>
          <a:r>
            <a:rPr lang="es-ES" b="1" dirty="0" smtClean="0">
              <a:solidFill>
                <a:schemeClr val="tx1"/>
              </a:solidFill>
            </a:rPr>
            <a:t>- </a:t>
          </a:r>
          <a:r>
            <a:rPr lang="es-ES" dirty="0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Un caso plantea una situación-problema que se expone al alumno para que éste desarrolle propuestas conducentes a su análisis o solución, pero se ofrece en un formato de narrativa o historia que contiene una serie de atributos que muestran su complejidad y </a:t>
          </a:r>
          <a:r>
            <a:rPr lang="es-ES" dirty="0" err="1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multidimensionalidad</a:t>
          </a:r>
          <a:endParaRPr lang="es-ES" b="1" dirty="0">
            <a:solidFill>
              <a:srgbClr val="000000"/>
            </a:solidFill>
          </a:endParaRPr>
        </a:p>
      </dgm:t>
    </dgm:pt>
    <dgm:pt modelId="{A38DB575-9F1A-4349-84BA-DDF75AD56C0C}" type="par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8313C3BD-01E6-B540-BFD4-2B905A80A208}" type="sib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BA1D43CC-978D-AE44-B22B-616AE6FE7288}">
      <dgm:prSet custT="1"/>
      <dgm:spPr/>
      <dgm:t>
        <a:bodyPr anchor="ctr"/>
        <a:lstStyle/>
        <a:p>
          <a:pPr algn="ctr"/>
          <a:endParaRPr lang="en-US" sz="1600" dirty="0">
            <a:latin typeface="Comic Sans MS"/>
          </a:endParaRPr>
        </a:p>
      </dgm:t>
    </dgm:pt>
    <dgm:pt modelId="{FB78FF45-C416-6D44-9A3D-7E4B10A58E46}" type="parTrans" cxnId="{A1AD9153-22F2-6B44-93A8-190336AD6517}">
      <dgm:prSet/>
      <dgm:spPr/>
      <dgm:t>
        <a:bodyPr/>
        <a:lstStyle/>
        <a:p>
          <a:pPr algn="ctr"/>
          <a:endParaRPr lang="es-ES"/>
        </a:p>
      </dgm:t>
    </dgm:pt>
    <dgm:pt modelId="{650FA2A2-C4CA-AB4A-A924-44104CDBE49A}" type="sibTrans" cxnId="{A1AD9153-22F2-6B44-93A8-190336AD6517}">
      <dgm:prSet/>
      <dgm:spPr/>
      <dgm:t>
        <a:bodyPr/>
        <a:lstStyle/>
        <a:p>
          <a:pPr algn="ctr"/>
          <a:endParaRPr lang="es-ES"/>
        </a:p>
      </dgm:t>
    </dgm:pt>
    <dgm:pt modelId="{F8EEE166-79F2-8844-A348-AC9B4ECFE22E}" type="pres">
      <dgm:prSet presAssocID="{1306AF37-8FD0-654D-972E-0D10C3EF98A0}" presName="Name0" presStyleCnt="0">
        <dgm:presLayoutVars>
          <dgm:dir/>
          <dgm:resizeHandles val="exact"/>
        </dgm:presLayoutVars>
      </dgm:prSet>
      <dgm:spPr/>
    </dgm:pt>
    <dgm:pt modelId="{37C5CCA1-7918-0E4A-AA94-48FA87FDB7F3}" type="pres">
      <dgm:prSet presAssocID="{F6D8450B-9877-1341-8742-634FA61B78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378C1C-A432-0D4F-A099-A732969E1F96}" type="pres">
      <dgm:prSet presAssocID="{49576463-3B5E-B843-9D6D-7749AC9ADDED}" presName="sibTrans" presStyleCnt="0"/>
      <dgm:spPr/>
    </dgm:pt>
    <dgm:pt modelId="{7C4B4793-3775-314D-9AA4-92AA7F1CFA54}" type="pres">
      <dgm:prSet presAssocID="{E7F4F0A9-F1D7-214E-9297-49CEAB177E33}" presName="node" presStyleLbl="node1" presStyleIdx="1" presStyleCnt="3" custLinFactNeighborY="3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74D3CE-D66F-4341-BEF1-A1843149FDC8}" type="pres">
      <dgm:prSet presAssocID="{D4A3657C-0544-C847-8246-241DFBA090CB}" presName="sibTrans" presStyleCnt="0"/>
      <dgm:spPr/>
    </dgm:pt>
    <dgm:pt modelId="{28000F04-E943-7F4D-A408-D401C1D7DAB1}" type="pres">
      <dgm:prSet presAssocID="{21A7865F-5D82-0F45-BBF6-D690BFAD2E8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1AD9153-22F2-6B44-93A8-190336AD6517}" srcId="{E7F4F0A9-F1D7-214E-9297-49CEAB177E33}" destId="{BA1D43CC-978D-AE44-B22B-616AE6FE7288}" srcOrd="0" destOrd="0" parTransId="{FB78FF45-C416-6D44-9A3D-7E4B10A58E46}" sibTransId="{650FA2A2-C4CA-AB4A-A924-44104CDBE49A}"/>
    <dgm:cxn modelId="{A2CD918A-B7EB-E748-8029-0FB1F90E727E}" type="presOf" srcId="{F6D8450B-9877-1341-8742-634FA61B78E9}" destId="{37C5CCA1-7918-0E4A-AA94-48FA87FDB7F3}" srcOrd="0" destOrd="0" presId="urn:microsoft.com/office/officeart/2005/8/layout/hList6"/>
    <dgm:cxn modelId="{82508291-0220-3744-A5B7-8E395EF951AC}" type="presOf" srcId="{E7F4F0A9-F1D7-214E-9297-49CEAB177E33}" destId="{7C4B4793-3775-314D-9AA4-92AA7F1CFA54}" srcOrd="0" destOrd="0" presId="urn:microsoft.com/office/officeart/2005/8/layout/hList6"/>
    <dgm:cxn modelId="{0417E952-9F11-4149-9EB0-467F48416658}" srcId="{1306AF37-8FD0-654D-972E-0D10C3EF98A0}" destId="{F6D8450B-9877-1341-8742-634FA61B78E9}" srcOrd="0" destOrd="0" parTransId="{DFCFE799-6E34-654D-A61D-300CC1057B10}" sibTransId="{49576463-3B5E-B843-9D6D-7749AC9ADDED}"/>
    <dgm:cxn modelId="{F1406CF7-33AA-4944-9448-4C8340185CF2}" type="presOf" srcId="{BA1D43CC-978D-AE44-B22B-616AE6FE7288}" destId="{7C4B4793-3775-314D-9AA4-92AA7F1CFA54}" srcOrd="0" destOrd="1" presId="urn:microsoft.com/office/officeart/2005/8/layout/hList6"/>
    <dgm:cxn modelId="{928388B4-6C18-AD44-A61B-7440D863BC6E}" type="presOf" srcId="{21A7865F-5D82-0F45-BBF6-D690BFAD2E8D}" destId="{28000F04-E943-7F4D-A408-D401C1D7DAB1}" srcOrd="0" destOrd="0" presId="urn:microsoft.com/office/officeart/2005/8/layout/hList6"/>
    <dgm:cxn modelId="{5AABED17-9305-F648-8F4C-F4899DC75584}" srcId="{1306AF37-8FD0-654D-972E-0D10C3EF98A0}" destId="{E7F4F0A9-F1D7-214E-9297-49CEAB177E33}" srcOrd="1" destOrd="0" parTransId="{824ACE33-EDAD-8F4F-95E9-5806A59CD2E9}" sibTransId="{D4A3657C-0544-C847-8246-241DFBA090CB}"/>
    <dgm:cxn modelId="{4EE0C1EA-00AE-5F46-A05A-5B79C824D357}" type="presOf" srcId="{1306AF37-8FD0-654D-972E-0D10C3EF98A0}" destId="{F8EEE166-79F2-8844-A348-AC9B4ECFE22E}" srcOrd="0" destOrd="0" presId="urn:microsoft.com/office/officeart/2005/8/layout/hList6"/>
    <dgm:cxn modelId="{B9D5D6D7-D1B4-6347-9024-43DC9C0055CC}" srcId="{1306AF37-8FD0-654D-972E-0D10C3EF98A0}" destId="{21A7865F-5D82-0F45-BBF6-D690BFAD2E8D}" srcOrd="2" destOrd="0" parTransId="{A38DB575-9F1A-4349-84BA-DDF75AD56C0C}" sibTransId="{8313C3BD-01E6-B540-BFD4-2B905A80A208}"/>
    <dgm:cxn modelId="{1BA9CDEE-129F-3449-8002-4D726D58ED9D}" type="presParOf" srcId="{F8EEE166-79F2-8844-A348-AC9B4ECFE22E}" destId="{37C5CCA1-7918-0E4A-AA94-48FA87FDB7F3}" srcOrd="0" destOrd="0" presId="urn:microsoft.com/office/officeart/2005/8/layout/hList6"/>
    <dgm:cxn modelId="{9995EE36-2BEC-CA40-A578-A9D62C490862}" type="presParOf" srcId="{F8EEE166-79F2-8844-A348-AC9B4ECFE22E}" destId="{47378C1C-A432-0D4F-A099-A732969E1F96}" srcOrd="1" destOrd="0" presId="urn:microsoft.com/office/officeart/2005/8/layout/hList6"/>
    <dgm:cxn modelId="{069E22B8-94FE-3F4E-A602-1FA2BED86E3D}" type="presParOf" srcId="{F8EEE166-79F2-8844-A348-AC9B4ECFE22E}" destId="{7C4B4793-3775-314D-9AA4-92AA7F1CFA54}" srcOrd="2" destOrd="0" presId="urn:microsoft.com/office/officeart/2005/8/layout/hList6"/>
    <dgm:cxn modelId="{E2A18697-1A56-E149-9DB7-7AEF479D2ABB}" type="presParOf" srcId="{F8EEE166-79F2-8844-A348-AC9B4ECFE22E}" destId="{6B74D3CE-D66F-4341-BEF1-A1843149FDC8}" srcOrd="3" destOrd="0" presId="urn:microsoft.com/office/officeart/2005/8/layout/hList6"/>
    <dgm:cxn modelId="{162C1248-7877-3B4E-A6C3-D8DAAE5474DF}" type="presParOf" srcId="{F8EEE166-79F2-8844-A348-AC9B4ECFE22E}" destId="{28000F04-E943-7F4D-A408-D401C1D7DAB1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06AF37-8FD0-654D-972E-0D10C3EF98A0}" type="doc">
      <dgm:prSet loTypeId="urn:microsoft.com/office/officeart/2005/8/layout/h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6D8450B-9877-1341-8742-634FA61B78E9}">
      <dgm:prSet phldrT="[Texto]" custT="1"/>
      <dgm:spPr/>
      <dgm:t>
        <a:bodyPr/>
        <a:lstStyle/>
        <a:p>
          <a:pPr algn="ctr"/>
          <a:r>
            <a:rPr lang="es-ES" sz="1600" b="1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</a:p>
        <a:p>
          <a:pPr algn="ctr"/>
          <a:r>
            <a:rPr lang="es-ES" sz="1600" b="1" dirty="0" smtClean="0">
              <a:solidFill>
                <a:srgbClr val="000000"/>
              </a:solidFill>
              <a:latin typeface="Century Gothic"/>
              <a:cs typeface="Century Gothic"/>
            </a:rPr>
            <a:t>- </a:t>
          </a:r>
          <a:r>
            <a:rPr lang="es-ES" sz="1600" dirty="0" smtClean="0">
              <a:solidFill>
                <a:schemeClr val="tx1"/>
              </a:solidFill>
              <a:latin typeface="Century Gothic" panose="020B0502020202020204" pitchFamily="34" charset="0"/>
            </a:rPr>
            <a:t>Implica ir más allá del ejercicio de una técnica docente: requiere un cambio de actitud y de forma de trabajo en los actores de la educación, no sólo de profesores y alumnos, sino directamente de padres y directivos</a:t>
          </a:r>
          <a:endParaRPr lang="es-ES" sz="1600" b="1" dirty="0">
            <a:solidFill>
              <a:srgbClr val="000000"/>
            </a:solidFill>
            <a:latin typeface="Century Gothic"/>
            <a:cs typeface="Century Gothic"/>
          </a:endParaRPr>
        </a:p>
      </dgm:t>
    </dgm:pt>
    <dgm:pt modelId="{DFCFE799-6E34-654D-A61D-300CC1057B10}" type="par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49576463-3B5E-B843-9D6D-7749AC9ADDED}" type="sibTrans" cxnId="{0417E952-9F11-4149-9EB0-467F48416658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E7F4F0A9-F1D7-214E-9297-49CEAB177E33}">
      <dgm:prSet phldrT="[Texto]" custT="1"/>
      <dgm:spPr>
        <a:solidFill>
          <a:srgbClr val="87CEFF"/>
        </a:solidFill>
      </dgm:spPr>
      <dgm:t>
        <a:bodyPr anchor="ctr"/>
        <a:lstStyle/>
        <a:p>
          <a:pPr algn="ctr"/>
          <a:r>
            <a:rPr lang="es-ES" sz="1600" b="1" dirty="0" smtClean="0">
              <a:solidFill>
                <a:schemeClr val="tx1"/>
              </a:solidFill>
            </a:rPr>
            <a:t>Rol del alumnos</a:t>
          </a:r>
        </a:p>
        <a:p>
          <a:pPr algn="ctr"/>
          <a:r>
            <a:rPr lang="es-ES" sz="1600" b="1" dirty="0" smtClean="0">
              <a:solidFill>
                <a:schemeClr val="tx1"/>
              </a:solidFill>
            </a:rPr>
            <a:t>- </a:t>
          </a:r>
          <a:r>
            <a:rPr lang="es-MX" sz="1400" dirty="0" smtClean="0">
              <a:solidFill>
                <a:srgbClr val="000000"/>
              </a:solidFill>
            </a:rPr>
            <a:t>Los participantes de una situación de enseñanza parten de sus marcos personales de referencia por que les permite una aproximación a la estructura académica y social, es mediante la acción conjunta y los intercambios comunicativos que se dan los marcos de referencias interpersonales que conducirán a lograr un significado compartido de la actividad </a:t>
          </a:r>
          <a:endParaRPr lang="es-ES" sz="1100" b="1" dirty="0">
            <a:solidFill>
              <a:srgbClr val="000000"/>
            </a:solidFill>
          </a:endParaRPr>
        </a:p>
      </dgm:t>
    </dgm:pt>
    <dgm:pt modelId="{824ACE33-EDAD-8F4F-95E9-5806A59CD2E9}" type="par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D4A3657C-0544-C847-8246-241DFBA090CB}" type="sibTrans" cxnId="{5AABED17-9305-F648-8F4C-F4899DC75584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21A7865F-5D82-0F45-BBF6-D690BFAD2E8D}">
      <dgm:prSet phldrT="[Texto]"/>
      <dgm:spPr>
        <a:solidFill>
          <a:srgbClr val="FEB2D8"/>
        </a:solidFill>
      </dgm:spPr>
      <dgm:t>
        <a:bodyPr/>
        <a:lstStyle/>
        <a:p>
          <a:pPr algn="ctr"/>
          <a:r>
            <a:rPr lang="es-ES" b="1" dirty="0" smtClean="0">
              <a:solidFill>
                <a:schemeClr val="tx1"/>
              </a:solidFill>
            </a:rPr>
            <a:t>Informaci</a:t>
          </a:r>
          <a:r>
            <a:rPr lang="es-ES" b="1" dirty="0" smtClean="0">
              <a:solidFill>
                <a:schemeClr val="tx1"/>
              </a:solidFill>
            </a:rPr>
            <a:t>ón de la estrategia</a:t>
          </a:r>
        </a:p>
        <a:p>
          <a:pPr algn="ctr"/>
          <a:r>
            <a:rPr lang="es-ES" b="1" dirty="0" smtClean="0">
              <a:solidFill>
                <a:schemeClr val="tx1"/>
              </a:solidFill>
            </a:rPr>
            <a:t>- </a:t>
          </a:r>
          <a:r>
            <a:rPr lang="es-ES_tradnl" dirty="0" smtClean="0">
              <a:solidFill>
                <a:srgbClr val="000000"/>
              </a:solidFill>
              <a:latin typeface="Century Gothic"/>
              <a:cs typeface="Century Gothic"/>
            </a:rPr>
            <a:t>En la conducción de un proyecto, los alumnos contribuyen de manera productiva y colaborativa en la construcción conjunta del conocimiento, en la búsqueda de una solución o de un abordaje innovador ante una situación relevante</a:t>
          </a:r>
          <a:r>
            <a:rPr lang="es-ES" b="1" dirty="0" smtClean="0">
              <a:solidFill>
                <a:schemeClr val="tx1"/>
              </a:solidFill>
            </a:rPr>
            <a:t>  </a:t>
          </a:r>
        </a:p>
      </dgm:t>
    </dgm:pt>
    <dgm:pt modelId="{A38DB575-9F1A-4349-84BA-DDF75AD56C0C}" type="par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8313C3BD-01E6-B540-BFD4-2B905A80A208}" type="sibTrans" cxnId="{B9D5D6D7-D1B4-6347-9024-43DC9C0055CC}">
      <dgm:prSet/>
      <dgm:spPr/>
      <dgm:t>
        <a:bodyPr/>
        <a:lstStyle/>
        <a:p>
          <a:pPr algn="ctr"/>
          <a:endParaRPr lang="es-ES">
            <a:solidFill>
              <a:schemeClr val="tx1"/>
            </a:solidFill>
          </a:endParaRPr>
        </a:p>
      </dgm:t>
    </dgm:pt>
    <dgm:pt modelId="{BA1D43CC-978D-AE44-B22B-616AE6FE7288}">
      <dgm:prSet custT="1"/>
      <dgm:spPr/>
      <dgm:t>
        <a:bodyPr anchor="ctr"/>
        <a:lstStyle/>
        <a:p>
          <a:pPr algn="ctr"/>
          <a:endParaRPr lang="en-US" sz="1600" dirty="0">
            <a:latin typeface="Comic Sans MS"/>
          </a:endParaRPr>
        </a:p>
      </dgm:t>
    </dgm:pt>
    <dgm:pt modelId="{FB78FF45-C416-6D44-9A3D-7E4B10A58E46}" type="parTrans" cxnId="{A1AD9153-22F2-6B44-93A8-190336AD6517}">
      <dgm:prSet/>
      <dgm:spPr/>
      <dgm:t>
        <a:bodyPr/>
        <a:lstStyle/>
        <a:p>
          <a:pPr algn="ctr"/>
          <a:endParaRPr lang="es-ES"/>
        </a:p>
      </dgm:t>
    </dgm:pt>
    <dgm:pt modelId="{650FA2A2-C4CA-AB4A-A924-44104CDBE49A}" type="sibTrans" cxnId="{A1AD9153-22F2-6B44-93A8-190336AD6517}">
      <dgm:prSet/>
      <dgm:spPr/>
      <dgm:t>
        <a:bodyPr/>
        <a:lstStyle/>
        <a:p>
          <a:pPr algn="ctr"/>
          <a:endParaRPr lang="es-ES"/>
        </a:p>
      </dgm:t>
    </dgm:pt>
    <dgm:pt modelId="{F8EEE166-79F2-8844-A348-AC9B4ECFE22E}" type="pres">
      <dgm:prSet presAssocID="{1306AF37-8FD0-654D-972E-0D10C3EF98A0}" presName="Name0" presStyleCnt="0">
        <dgm:presLayoutVars>
          <dgm:dir/>
          <dgm:resizeHandles val="exact"/>
        </dgm:presLayoutVars>
      </dgm:prSet>
      <dgm:spPr/>
    </dgm:pt>
    <dgm:pt modelId="{37C5CCA1-7918-0E4A-AA94-48FA87FDB7F3}" type="pres">
      <dgm:prSet presAssocID="{F6D8450B-9877-1341-8742-634FA61B78E9}" presName="node" presStyleLbl="node1" presStyleIdx="0" presStyleCnt="3" custLinFactNeighborX="-513" custLinFactNeighborY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378C1C-A432-0D4F-A099-A732969E1F96}" type="pres">
      <dgm:prSet presAssocID="{49576463-3B5E-B843-9D6D-7749AC9ADDED}" presName="sibTrans" presStyleCnt="0"/>
      <dgm:spPr/>
    </dgm:pt>
    <dgm:pt modelId="{7C4B4793-3775-314D-9AA4-92AA7F1CFA54}" type="pres">
      <dgm:prSet presAssocID="{E7F4F0A9-F1D7-214E-9297-49CEAB177E33}" presName="node" presStyleLbl="node1" presStyleIdx="1" presStyleCnt="3" custLinFactNeighborY="3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74D3CE-D66F-4341-BEF1-A1843149FDC8}" type="pres">
      <dgm:prSet presAssocID="{D4A3657C-0544-C847-8246-241DFBA090CB}" presName="sibTrans" presStyleCnt="0"/>
      <dgm:spPr/>
    </dgm:pt>
    <dgm:pt modelId="{28000F04-E943-7F4D-A408-D401C1D7DAB1}" type="pres">
      <dgm:prSet presAssocID="{21A7865F-5D82-0F45-BBF6-D690BFAD2E8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00B2139-6B90-0D43-9E6C-EC3DD3944C92}" type="presOf" srcId="{E7F4F0A9-F1D7-214E-9297-49CEAB177E33}" destId="{7C4B4793-3775-314D-9AA4-92AA7F1CFA54}" srcOrd="0" destOrd="0" presId="urn:microsoft.com/office/officeart/2005/8/layout/hList6"/>
    <dgm:cxn modelId="{A1AD9153-22F2-6B44-93A8-190336AD6517}" srcId="{E7F4F0A9-F1D7-214E-9297-49CEAB177E33}" destId="{BA1D43CC-978D-AE44-B22B-616AE6FE7288}" srcOrd="0" destOrd="0" parTransId="{FB78FF45-C416-6D44-9A3D-7E4B10A58E46}" sibTransId="{650FA2A2-C4CA-AB4A-A924-44104CDBE49A}"/>
    <dgm:cxn modelId="{006380E3-97CB-1A4F-8D07-6CD2862263AA}" type="presOf" srcId="{1306AF37-8FD0-654D-972E-0D10C3EF98A0}" destId="{F8EEE166-79F2-8844-A348-AC9B4ECFE22E}" srcOrd="0" destOrd="0" presId="urn:microsoft.com/office/officeart/2005/8/layout/hList6"/>
    <dgm:cxn modelId="{17C2D4DE-10D5-8A43-B549-2771CA276CE7}" type="presOf" srcId="{F6D8450B-9877-1341-8742-634FA61B78E9}" destId="{37C5CCA1-7918-0E4A-AA94-48FA87FDB7F3}" srcOrd="0" destOrd="0" presId="urn:microsoft.com/office/officeart/2005/8/layout/hList6"/>
    <dgm:cxn modelId="{0417E952-9F11-4149-9EB0-467F48416658}" srcId="{1306AF37-8FD0-654D-972E-0D10C3EF98A0}" destId="{F6D8450B-9877-1341-8742-634FA61B78E9}" srcOrd="0" destOrd="0" parTransId="{DFCFE799-6E34-654D-A61D-300CC1057B10}" sibTransId="{49576463-3B5E-B843-9D6D-7749AC9ADDED}"/>
    <dgm:cxn modelId="{1628D2C5-EC1D-1846-8F67-9FCD07590445}" type="presOf" srcId="{21A7865F-5D82-0F45-BBF6-D690BFAD2E8D}" destId="{28000F04-E943-7F4D-A408-D401C1D7DAB1}" srcOrd="0" destOrd="0" presId="urn:microsoft.com/office/officeart/2005/8/layout/hList6"/>
    <dgm:cxn modelId="{5AABED17-9305-F648-8F4C-F4899DC75584}" srcId="{1306AF37-8FD0-654D-972E-0D10C3EF98A0}" destId="{E7F4F0A9-F1D7-214E-9297-49CEAB177E33}" srcOrd="1" destOrd="0" parTransId="{824ACE33-EDAD-8F4F-95E9-5806A59CD2E9}" sibTransId="{D4A3657C-0544-C847-8246-241DFBA090CB}"/>
    <dgm:cxn modelId="{750264D9-7DB7-EE49-AC8C-3EB8E7A9B578}" type="presOf" srcId="{BA1D43CC-978D-AE44-B22B-616AE6FE7288}" destId="{7C4B4793-3775-314D-9AA4-92AA7F1CFA54}" srcOrd="0" destOrd="1" presId="urn:microsoft.com/office/officeart/2005/8/layout/hList6"/>
    <dgm:cxn modelId="{B9D5D6D7-D1B4-6347-9024-43DC9C0055CC}" srcId="{1306AF37-8FD0-654D-972E-0D10C3EF98A0}" destId="{21A7865F-5D82-0F45-BBF6-D690BFAD2E8D}" srcOrd="2" destOrd="0" parTransId="{A38DB575-9F1A-4349-84BA-DDF75AD56C0C}" sibTransId="{8313C3BD-01E6-B540-BFD4-2B905A80A208}"/>
    <dgm:cxn modelId="{D60B5088-CE22-EF45-B3BC-E825318DD904}" type="presParOf" srcId="{F8EEE166-79F2-8844-A348-AC9B4ECFE22E}" destId="{37C5CCA1-7918-0E4A-AA94-48FA87FDB7F3}" srcOrd="0" destOrd="0" presId="urn:microsoft.com/office/officeart/2005/8/layout/hList6"/>
    <dgm:cxn modelId="{FDD63A3C-896D-0748-A12A-ADA0EB8CB2DD}" type="presParOf" srcId="{F8EEE166-79F2-8844-A348-AC9B4ECFE22E}" destId="{47378C1C-A432-0D4F-A099-A732969E1F96}" srcOrd="1" destOrd="0" presId="urn:microsoft.com/office/officeart/2005/8/layout/hList6"/>
    <dgm:cxn modelId="{F79FC214-A9DB-A540-BEB0-D4078452666D}" type="presParOf" srcId="{F8EEE166-79F2-8844-A348-AC9B4ECFE22E}" destId="{7C4B4793-3775-314D-9AA4-92AA7F1CFA54}" srcOrd="2" destOrd="0" presId="urn:microsoft.com/office/officeart/2005/8/layout/hList6"/>
    <dgm:cxn modelId="{E10B53EA-D5D1-224F-8C0F-84501D55AA7F}" type="presParOf" srcId="{F8EEE166-79F2-8844-A348-AC9B4ECFE22E}" destId="{6B74D3CE-D66F-4341-BEF1-A1843149FDC8}" srcOrd="3" destOrd="0" presId="urn:microsoft.com/office/officeart/2005/8/layout/hList6"/>
    <dgm:cxn modelId="{D531EAD2-5C55-E04F-888B-2D728586C3C5}" type="presParOf" srcId="{F8EEE166-79F2-8844-A348-AC9B4ECFE22E}" destId="{28000F04-E943-7F4D-A408-D401C1D7DAB1}" srcOrd="4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5CCA1-7918-0E4A-AA94-48FA87FDB7F3}">
      <dsp:nvSpPr>
        <dsp:cNvPr id="0" name=""/>
        <dsp:cNvSpPr/>
      </dsp:nvSpPr>
      <dsp:spPr>
        <a:xfrm rot="16200000">
          <a:off x="-1349540" y="1350568"/>
          <a:ext cx="5372100" cy="267096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  <a:endParaRPr lang="es-ES" sz="1600" b="1" kern="1200" dirty="0">
            <a:solidFill>
              <a:schemeClr val="tx1"/>
            </a:solidFill>
            <a:latin typeface="Century Gothic"/>
            <a:cs typeface="Century Gothic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El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alumno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que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afronta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el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problema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tiene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que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analizar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situación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y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caracterizarladesde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más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de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una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sola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óptica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, y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elegir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o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construir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una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o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varias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opciones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viablesde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solución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.</a:t>
          </a:r>
          <a:endParaRPr lang="es-ES" sz="1600" kern="1200" dirty="0">
            <a:solidFill>
              <a:srgbClr val="000000"/>
            </a:solidFill>
            <a:latin typeface="Century Gothic"/>
            <a:cs typeface="Century Gothic"/>
          </a:endParaRPr>
        </a:p>
      </dsp:txBody>
      <dsp:txXfrm rot="5400000">
        <a:off x="1028" y="1074420"/>
        <a:ext cx="2670963" cy="3223260"/>
      </dsp:txXfrm>
    </dsp:sp>
    <dsp:sp modelId="{7C4B4793-3775-314D-9AA4-92AA7F1CFA54}">
      <dsp:nvSpPr>
        <dsp:cNvPr id="0" name=""/>
        <dsp:cNvSpPr/>
      </dsp:nvSpPr>
      <dsp:spPr>
        <a:xfrm rot="16200000">
          <a:off x="1521744" y="1350568"/>
          <a:ext cx="5372100" cy="2670963"/>
        </a:xfrm>
        <a:prstGeom prst="flowChartManualOperation">
          <a:avLst/>
        </a:prstGeom>
        <a:solidFill>
          <a:srgbClr val="87CEFF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Rol del alumnos</a:t>
          </a:r>
          <a:endParaRPr lang="es-ES" sz="1600" b="1" kern="1200" dirty="0">
            <a:solidFill>
              <a:schemeClr val="tx1"/>
            </a:solidFill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Fomentar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el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aprendizaje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activo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,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aprender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mediante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experiencia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prácticay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reflexión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.</a:t>
          </a:r>
          <a:endParaRPr lang="es-ES" sz="1600" kern="1200" dirty="0">
            <a:solidFill>
              <a:srgbClr val="000000"/>
            </a:solidFill>
            <a:latin typeface="Century Gothic"/>
            <a:cs typeface="Century Gothic"/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Así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como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ofrecer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la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posibilidad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de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integrar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el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conocimiento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procedente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de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distintas</a:t>
          </a:r>
          <a:r>
            <a:rPr lang="en-US" sz="1600" kern="1200" dirty="0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 </a:t>
          </a:r>
          <a:r>
            <a:rPr lang="en-US" sz="1600" kern="1200" dirty="0" err="1" smtClean="0">
              <a:solidFill>
                <a:srgbClr val="000000"/>
              </a:solidFill>
              <a:latin typeface="Century Gothic"/>
              <a:ea typeface="+mn-lt"/>
              <a:cs typeface="Century Gothic"/>
            </a:rPr>
            <a:t>disciplinas</a:t>
          </a:r>
          <a:r>
            <a:rPr lang="en-US" sz="1600" kern="1200" dirty="0" smtClean="0">
              <a:latin typeface="Comic Sans MS"/>
              <a:ea typeface="+mn-lt"/>
              <a:cs typeface="+mn-lt"/>
            </a:rPr>
            <a:t>.</a:t>
          </a:r>
          <a:endParaRPr lang="es-ES" sz="16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Comic Sans MS"/>
          </a:endParaRPr>
        </a:p>
      </dsp:txBody>
      <dsp:txXfrm rot="5400000">
        <a:off x="2872312" y="1074420"/>
        <a:ext cx="2670963" cy="3223260"/>
      </dsp:txXfrm>
    </dsp:sp>
    <dsp:sp modelId="{28000F04-E943-7F4D-A408-D401C1D7DAB1}">
      <dsp:nvSpPr>
        <dsp:cNvPr id="0" name=""/>
        <dsp:cNvSpPr/>
      </dsp:nvSpPr>
      <dsp:spPr>
        <a:xfrm rot="16200000">
          <a:off x="4393030" y="1350568"/>
          <a:ext cx="5372100" cy="2670963"/>
        </a:xfrm>
        <a:prstGeom prst="flowChartManualOperation">
          <a:avLst/>
        </a:prstGeom>
        <a:solidFill>
          <a:srgbClr val="FEB2D8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</a:rPr>
            <a:t>Informaci</a:t>
          </a:r>
          <a:r>
            <a:rPr lang="es-ES" sz="1800" b="1" kern="1200" dirty="0" smtClean="0">
              <a:solidFill>
                <a:schemeClr val="tx1"/>
              </a:solidFill>
            </a:rPr>
            <a:t>ón de la estrategia</a:t>
          </a:r>
          <a:endParaRPr lang="es-ES" sz="1800" b="1" kern="1200" dirty="0">
            <a:solidFill>
              <a:schemeClr val="tx1"/>
            </a:solidFill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Consiste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en el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planteamiento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una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situación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problema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,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donde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su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 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construcción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,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análisis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y / o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solución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constituyen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el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foco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central de la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experiencia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, y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donde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la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enseñanza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consiste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en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promover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deliberadamente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el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desarrollo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del 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proceso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indagación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y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resolución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del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problema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 en </a:t>
          </a:r>
          <a:r>
            <a:rPr lang="en-US" sz="14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cuestión</a:t>
          </a:r>
          <a:r>
            <a:rPr lang="en-US" sz="1400" kern="1200" dirty="0" smtClean="0">
              <a:solidFill>
                <a:srgbClr val="000000"/>
              </a:solidFill>
              <a:latin typeface="Century Gothic" panose="020B0502020202020204" pitchFamily="34" charset="0"/>
              <a:ea typeface="+mn-lt"/>
              <a:cs typeface="+mn-lt"/>
            </a:rPr>
            <a:t>.</a:t>
          </a:r>
          <a:endParaRPr lang="es-ES" sz="1400" kern="1200" dirty="0">
            <a:solidFill>
              <a:srgbClr val="000000"/>
            </a:solidFill>
          </a:endParaRPr>
        </a:p>
      </dsp:txBody>
      <dsp:txXfrm rot="5400000">
        <a:off x="5743598" y="1074420"/>
        <a:ext cx="2670963" cy="3223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5CCA1-7918-0E4A-AA94-48FA87FDB7F3}">
      <dsp:nvSpPr>
        <dsp:cNvPr id="0" name=""/>
        <dsp:cNvSpPr/>
      </dsp:nvSpPr>
      <dsp:spPr>
        <a:xfrm rot="16200000">
          <a:off x="-1349540" y="1350568"/>
          <a:ext cx="5372100" cy="267096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Century Gothic"/>
              <a:cs typeface="Century Gothic"/>
            </a:rPr>
            <a:t>- </a:t>
          </a:r>
          <a:r>
            <a:rPr lang="es-US" sz="1600" kern="1200" dirty="0" smtClean="0">
              <a:solidFill>
                <a:srgbClr val="000000"/>
              </a:solidFill>
            </a:rPr>
            <a:t>Vincula las necesidades de una comunidad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600" kern="1200" dirty="0" smtClean="0">
              <a:solidFill>
                <a:srgbClr val="000000"/>
              </a:solidFill>
            </a:rPr>
            <a:t>- El aprendizaje situado y experiencial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600" kern="1200" dirty="0" smtClean="0">
              <a:solidFill>
                <a:srgbClr val="000000"/>
              </a:solidFill>
            </a:rPr>
            <a:t>- Extender el aprendizaje del alumno.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600" kern="1200" dirty="0" smtClean="0">
              <a:solidFill>
                <a:srgbClr val="000000"/>
              </a:solidFill>
            </a:rPr>
            <a:t>- Fomentar el desarrollo e un sentido de responsabilidad y cuidado hacia los demás.</a:t>
          </a:r>
          <a:endParaRPr lang="es-ES" sz="1600" b="1" kern="1200" dirty="0">
            <a:solidFill>
              <a:srgbClr val="000000"/>
            </a:solidFill>
            <a:latin typeface="Century Gothic"/>
            <a:cs typeface="Century Gothic"/>
          </a:endParaRPr>
        </a:p>
      </dsp:txBody>
      <dsp:txXfrm rot="5400000">
        <a:off x="1028" y="1074420"/>
        <a:ext cx="2670963" cy="3223260"/>
      </dsp:txXfrm>
    </dsp:sp>
    <dsp:sp modelId="{7C4B4793-3775-314D-9AA4-92AA7F1CFA54}">
      <dsp:nvSpPr>
        <dsp:cNvPr id="0" name=""/>
        <dsp:cNvSpPr/>
      </dsp:nvSpPr>
      <dsp:spPr>
        <a:xfrm rot="16200000">
          <a:off x="1521744" y="1350568"/>
          <a:ext cx="5372100" cy="2670963"/>
        </a:xfrm>
        <a:prstGeom prst="flowChartManualOperation">
          <a:avLst/>
        </a:prstGeom>
        <a:solidFill>
          <a:srgbClr val="87CEFF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Rol del alumnos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- </a:t>
          </a:r>
          <a:r>
            <a:rPr lang="es-US" sz="1200" kern="1200" dirty="0" smtClean="0">
              <a:solidFill>
                <a:srgbClr val="000000"/>
              </a:solidFill>
            </a:rPr>
            <a:t>Participación activa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200" kern="1200" dirty="0" smtClean="0">
              <a:solidFill>
                <a:srgbClr val="000000"/>
              </a:solidFill>
            </a:rPr>
            <a:t>Aprende sirviendo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200" kern="1200" dirty="0" smtClean="0">
              <a:solidFill>
                <a:srgbClr val="000000"/>
              </a:solidFill>
            </a:rPr>
            <a:t>Colabora en equipo para desarrollar habilidades y perspectivas de un reflexión y acción critica centrada para llegar a un cambio social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200" kern="1200" dirty="0" smtClean="0">
              <a:solidFill>
                <a:srgbClr val="000000"/>
              </a:solidFill>
            </a:rPr>
            <a:t>Atención y cuidado mediante la acción reciproca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200" kern="1200" dirty="0" smtClean="0">
              <a:solidFill>
                <a:srgbClr val="000000"/>
              </a:solidFill>
            </a:rPr>
            <a:t>Toma conciencia moral , social y ética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200" kern="1200" dirty="0" smtClean="0">
              <a:solidFill>
                <a:srgbClr val="000000"/>
              </a:solidFill>
            </a:rPr>
            <a:t>Vincular el proyecto con los cursos curriculares.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S" sz="1200" kern="1200" dirty="0" smtClean="0">
              <a:solidFill>
                <a:srgbClr val="000000"/>
              </a:solidFill>
            </a:rPr>
            <a:t>Pensar, hablar y escribir acerca de lo que observa.</a:t>
          </a:r>
          <a:endParaRPr lang="es-ES" sz="1200" b="1" kern="1200" dirty="0">
            <a:solidFill>
              <a:srgbClr val="00000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Comic Sans MS"/>
          </a:endParaRPr>
        </a:p>
      </dsp:txBody>
      <dsp:txXfrm rot="5400000">
        <a:off x="2872312" y="1074420"/>
        <a:ext cx="2670963" cy="3223260"/>
      </dsp:txXfrm>
    </dsp:sp>
    <dsp:sp modelId="{28000F04-E943-7F4D-A408-D401C1D7DAB1}">
      <dsp:nvSpPr>
        <dsp:cNvPr id="0" name=""/>
        <dsp:cNvSpPr/>
      </dsp:nvSpPr>
      <dsp:spPr>
        <a:xfrm rot="16200000">
          <a:off x="4393030" y="1350568"/>
          <a:ext cx="5372100" cy="2670963"/>
        </a:xfrm>
        <a:prstGeom prst="flowChartManualOperation">
          <a:avLst/>
        </a:prstGeom>
        <a:solidFill>
          <a:srgbClr val="FEB2D8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4676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Informaci</a:t>
          </a:r>
          <a:r>
            <a:rPr lang="es-ES" sz="1600" b="1" kern="1200" dirty="0" smtClean="0">
              <a:solidFill>
                <a:schemeClr val="tx1"/>
              </a:solidFill>
            </a:rPr>
            <a:t>ón de la estrategia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- </a:t>
          </a:r>
          <a:r>
            <a:rPr lang="es-US" sz="1600" kern="1200" dirty="0" smtClean="0">
              <a:solidFill>
                <a:srgbClr val="000000"/>
              </a:solidFill>
            </a:rPr>
            <a:t>Enfoque pedagógico en el que los estudiantes aprenden y se desarrollan por medio de su participación activa en experiencias de servicio organizadas con cuidado y directamente vinculadas a las necesidades de una comunidad </a:t>
          </a:r>
          <a:endParaRPr lang="es-ES" sz="1600" b="1" kern="1200" dirty="0">
            <a:solidFill>
              <a:srgbClr val="000000"/>
            </a:solidFill>
          </a:endParaRPr>
        </a:p>
      </dsp:txBody>
      <dsp:txXfrm rot="5400000">
        <a:off x="5743598" y="1074420"/>
        <a:ext cx="2670963" cy="32232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5CCA1-7918-0E4A-AA94-48FA87FDB7F3}">
      <dsp:nvSpPr>
        <dsp:cNvPr id="0" name=""/>
        <dsp:cNvSpPr/>
      </dsp:nvSpPr>
      <dsp:spPr>
        <a:xfrm rot="16200000">
          <a:off x="-1349540" y="1350568"/>
          <a:ext cx="5372100" cy="267096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Century Gothic"/>
              <a:cs typeface="Century Gothic"/>
            </a:rPr>
            <a:t>- </a:t>
          </a:r>
          <a:r>
            <a:rPr lang="es-ES" sz="1600" kern="1200" dirty="0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La enseñanza con casos fomenta a la vez que demanda a profesores y alumnos la capacidad de discutir con argumentos, de generar y sustentar ideas propias</a:t>
          </a:r>
          <a:endParaRPr lang="es-ES" sz="1600" b="1" kern="1200" dirty="0">
            <a:solidFill>
              <a:srgbClr val="000000"/>
            </a:solidFill>
            <a:latin typeface="Century Gothic"/>
            <a:cs typeface="Century Gothic"/>
          </a:endParaRPr>
        </a:p>
      </dsp:txBody>
      <dsp:txXfrm rot="5400000">
        <a:off x="1028" y="1074420"/>
        <a:ext cx="2670963" cy="3223260"/>
      </dsp:txXfrm>
    </dsp:sp>
    <dsp:sp modelId="{7C4B4793-3775-314D-9AA4-92AA7F1CFA54}">
      <dsp:nvSpPr>
        <dsp:cNvPr id="0" name=""/>
        <dsp:cNvSpPr/>
      </dsp:nvSpPr>
      <dsp:spPr>
        <a:xfrm rot="16200000">
          <a:off x="1521744" y="1350568"/>
          <a:ext cx="5372100" cy="2670963"/>
        </a:xfrm>
        <a:prstGeom prst="flowChartManualOperation">
          <a:avLst/>
        </a:prstGeom>
        <a:solidFill>
          <a:srgbClr val="87CEFF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Rol del alumnos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- </a:t>
          </a:r>
          <a:r>
            <a:rPr lang="es-ES" sz="1600" kern="1200" dirty="0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Una de las tareas centrales de los alumnos es ahondar en la información y conducir ellos mismos el análisis y conclusiones.</a:t>
          </a:r>
          <a:endParaRPr lang="es-ES" sz="1200" b="1" kern="1200" dirty="0">
            <a:solidFill>
              <a:srgbClr val="000000"/>
            </a:solidFill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Comic Sans MS"/>
          </a:endParaRPr>
        </a:p>
      </dsp:txBody>
      <dsp:txXfrm rot="5400000">
        <a:off x="2872312" y="1074420"/>
        <a:ext cx="2670963" cy="3223260"/>
      </dsp:txXfrm>
    </dsp:sp>
    <dsp:sp modelId="{28000F04-E943-7F4D-A408-D401C1D7DAB1}">
      <dsp:nvSpPr>
        <dsp:cNvPr id="0" name=""/>
        <dsp:cNvSpPr/>
      </dsp:nvSpPr>
      <dsp:spPr>
        <a:xfrm rot="16200000">
          <a:off x="4393030" y="1350568"/>
          <a:ext cx="5372100" cy="2670963"/>
        </a:xfrm>
        <a:prstGeom prst="flowChartManualOperation">
          <a:avLst/>
        </a:prstGeom>
        <a:solidFill>
          <a:srgbClr val="FEB2D8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95932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</a:rPr>
            <a:t>Informaci</a:t>
          </a:r>
          <a:r>
            <a:rPr lang="es-ES" sz="1500" b="1" kern="1200" dirty="0" smtClean="0">
              <a:solidFill>
                <a:schemeClr val="tx1"/>
              </a:solidFill>
            </a:rPr>
            <a:t>ón de la estrategia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solidFill>
                <a:schemeClr val="tx1"/>
              </a:solidFill>
            </a:rPr>
            <a:t>- </a:t>
          </a:r>
          <a:r>
            <a:rPr lang="es-ES" sz="1500" kern="1200" dirty="0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Un caso plantea una situación-problema que se expone al alumno para que éste desarrolle propuestas conducentes a su análisis o solución, pero se ofrece en un formato de narrativa o historia que contiene una serie de atributos que muestran su complejidad y </a:t>
          </a:r>
          <a:r>
            <a:rPr lang="es-ES" sz="1500" kern="1200" dirty="0" err="1" smtClean="0">
              <a:solidFill>
                <a:srgbClr val="000000"/>
              </a:solidFill>
              <a:latin typeface="Century Gothic" panose="020B0502020202020204" pitchFamily="34" charset="0"/>
              <a:ea typeface="Ebrima" pitchFamily="2" charset="0"/>
              <a:cs typeface="Ebrima" pitchFamily="2" charset="0"/>
            </a:rPr>
            <a:t>multidimensionalidad</a:t>
          </a:r>
          <a:endParaRPr lang="es-ES" sz="1500" b="1" kern="1200" dirty="0">
            <a:solidFill>
              <a:srgbClr val="000000"/>
            </a:solidFill>
          </a:endParaRPr>
        </a:p>
      </dsp:txBody>
      <dsp:txXfrm rot="5400000">
        <a:off x="5743598" y="1074420"/>
        <a:ext cx="2670963" cy="32232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5CCA1-7918-0E4A-AA94-48FA87FDB7F3}">
      <dsp:nvSpPr>
        <dsp:cNvPr id="0" name=""/>
        <dsp:cNvSpPr/>
      </dsp:nvSpPr>
      <dsp:spPr>
        <a:xfrm rot="16200000">
          <a:off x="-1350568" y="1350568"/>
          <a:ext cx="5372100" cy="267096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2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shade val="100000"/>
                <a:satMod val="15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00000"/>
                <a:green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Century Gothic"/>
              <a:cs typeface="Century Gothic"/>
            </a:rPr>
            <a:t>Rol de maestro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rgbClr val="000000"/>
              </a:solidFill>
              <a:latin typeface="Century Gothic"/>
              <a:cs typeface="Century Gothic"/>
            </a:rPr>
            <a:t>- </a:t>
          </a:r>
          <a:r>
            <a:rPr lang="es-ES" sz="1600" kern="1200" dirty="0" smtClean="0">
              <a:solidFill>
                <a:schemeClr val="tx1"/>
              </a:solidFill>
              <a:latin typeface="Century Gothic" panose="020B0502020202020204" pitchFamily="34" charset="0"/>
            </a:rPr>
            <a:t>Implica ir más allá del ejercicio de una técnica docente: requiere un cambio de actitud y de forma de trabajo en los actores de la educación, no sólo de profesores y alumnos, sino directamente de padres y directivos</a:t>
          </a:r>
          <a:endParaRPr lang="es-ES" sz="1600" b="1" kern="1200" dirty="0">
            <a:solidFill>
              <a:srgbClr val="000000"/>
            </a:solidFill>
            <a:latin typeface="Century Gothic"/>
            <a:cs typeface="Century Gothic"/>
          </a:endParaRPr>
        </a:p>
      </dsp:txBody>
      <dsp:txXfrm rot="5400000">
        <a:off x="0" y="1074420"/>
        <a:ext cx="2670963" cy="3223260"/>
      </dsp:txXfrm>
    </dsp:sp>
    <dsp:sp modelId="{7C4B4793-3775-314D-9AA4-92AA7F1CFA54}">
      <dsp:nvSpPr>
        <dsp:cNvPr id="0" name=""/>
        <dsp:cNvSpPr/>
      </dsp:nvSpPr>
      <dsp:spPr>
        <a:xfrm rot="16200000">
          <a:off x="1521744" y="1350568"/>
          <a:ext cx="5372100" cy="2670963"/>
        </a:xfrm>
        <a:prstGeom prst="flowChartManualOperation">
          <a:avLst/>
        </a:prstGeom>
        <a:solidFill>
          <a:srgbClr val="87CEFF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Rol del alumnos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- </a:t>
          </a:r>
          <a:r>
            <a:rPr lang="es-MX" sz="1400" kern="1200" dirty="0" smtClean="0">
              <a:solidFill>
                <a:srgbClr val="000000"/>
              </a:solidFill>
            </a:rPr>
            <a:t>Los participantes de una situación de enseñanza parten de sus marcos personales de referencia por que les permite una aproximación a la estructura académica y social, es mediante la acción conjunta y los intercambios comunicativos que se dan los marcos de referencias interpersonales que conducirán a lograr un significado compartido de la actividad </a:t>
          </a:r>
          <a:endParaRPr lang="es-ES" sz="1100" b="1" kern="1200" dirty="0">
            <a:solidFill>
              <a:srgbClr val="000000"/>
            </a:solidFill>
          </a:endParaRPr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>
            <a:latin typeface="Comic Sans MS"/>
          </a:endParaRPr>
        </a:p>
      </dsp:txBody>
      <dsp:txXfrm rot="5400000">
        <a:off x="2872312" y="1074420"/>
        <a:ext cx="2670963" cy="3223260"/>
      </dsp:txXfrm>
    </dsp:sp>
    <dsp:sp modelId="{28000F04-E943-7F4D-A408-D401C1D7DAB1}">
      <dsp:nvSpPr>
        <dsp:cNvPr id="0" name=""/>
        <dsp:cNvSpPr/>
      </dsp:nvSpPr>
      <dsp:spPr>
        <a:xfrm rot="16200000">
          <a:off x="4393030" y="1350568"/>
          <a:ext cx="5372100" cy="2670963"/>
        </a:xfrm>
        <a:prstGeom prst="flowChartManualOperation">
          <a:avLst/>
        </a:prstGeom>
        <a:solidFill>
          <a:srgbClr val="FEB2D8"/>
        </a:solidFill>
        <a:ln>
          <a:noFill/>
        </a:ln>
        <a:effectLst>
          <a:innerShdw blurRad="190500" dist="63500" dir="5400000">
            <a:srgbClr val="FFFFFF">
              <a:alpha val="65000"/>
            </a:srgbClr>
          </a:innerShdw>
        </a:effectLst>
        <a:scene3d>
          <a:camera prst="orthographicFront">
            <a:rot lat="0" lon="0" rev="0"/>
          </a:camera>
          <a:lightRig rig="twoPt" dir="r">
            <a:rot lat="0" lon="0" rev="6000000"/>
          </a:lightRig>
        </a:scene3d>
        <a:sp3d prstMaterial="matte">
          <a:bevelT w="0" h="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4304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Informaci</a:t>
          </a:r>
          <a:r>
            <a:rPr lang="es-ES" sz="1600" b="1" kern="1200" dirty="0" smtClean="0">
              <a:solidFill>
                <a:schemeClr val="tx1"/>
              </a:solidFill>
            </a:rPr>
            <a:t>ón de la estrategia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- </a:t>
          </a:r>
          <a:r>
            <a:rPr lang="es-ES_tradnl" sz="1600" kern="1200" dirty="0" smtClean="0">
              <a:solidFill>
                <a:srgbClr val="000000"/>
              </a:solidFill>
              <a:latin typeface="Century Gothic"/>
              <a:cs typeface="Century Gothic"/>
            </a:rPr>
            <a:t>En la conducción de un proyecto, los alumnos contribuyen de manera productiva y colaborativa en la construcción conjunta del conocimiento, en la búsqueda de una solución o de un abordaje innovador ante una situación relevante</a:t>
          </a:r>
          <a:r>
            <a:rPr lang="es-ES" sz="1600" b="1" kern="1200" dirty="0" smtClean="0">
              <a:solidFill>
                <a:schemeClr val="tx1"/>
              </a:solidFill>
            </a:rPr>
            <a:t>  </a:t>
          </a:r>
        </a:p>
      </dsp:txBody>
      <dsp:txXfrm rot="5400000">
        <a:off x="5743598" y="1074420"/>
        <a:ext cx="2670963" cy="3223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, objetos 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98B5700-3955-B849-8337-FDC4F0616339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1E170697-22B2-8B43-99B9-05D99F5D99CA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327874"/>
            <a:ext cx="5705925" cy="143624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rgbClr val="000000"/>
                </a:solidFill>
              </a:rPr>
              <a:t>Estrategias de enseñanza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47357" y="4216971"/>
            <a:ext cx="5458968" cy="1251787"/>
          </a:xfrm>
        </p:spPr>
        <p:txBody>
          <a:bodyPr>
            <a:normAutofit/>
          </a:bodyPr>
          <a:lstStyle/>
          <a:p>
            <a:pPr algn="r"/>
            <a:r>
              <a:rPr lang="es-ES" dirty="0" smtClean="0"/>
              <a:t>Leyda Yolanda Sonora Montalvo </a:t>
            </a:r>
          </a:p>
          <a:p>
            <a:pPr algn="r"/>
            <a:r>
              <a:rPr lang="es-ES" dirty="0" smtClean="0"/>
              <a:t>3ºB</a:t>
            </a:r>
          </a:p>
          <a:p>
            <a:pPr algn="r"/>
            <a:r>
              <a:rPr lang="es-ES" dirty="0" smtClean="0"/>
              <a:t>#18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42" y="3122485"/>
            <a:ext cx="4458803" cy="34708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220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 anchor="t"/>
          <a:lstStyle/>
          <a:p>
            <a:r>
              <a:rPr lang="es-ES" sz="6000" dirty="0" smtClean="0">
                <a:solidFill>
                  <a:srgbClr val="000090"/>
                </a:solidFill>
              </a:rPr>
              <a:t>El ABP</a:t>
            </a:r>
            <a:endParaRPr lang="es-ES" sz="6000" dirty="0">
              <a:solidFill>
                <a:srgbClr val="000090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449045"/>
              </p:ext>
            </p:extLst>
          </p:nvPr>
        </p:nvGraphicFramePr>
        <p:xfrm>
          <a:off x="457199" y="1380054"/>
          <a:ext cx="841559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394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880933" cy="1143000"/>
          </a:xfrm>
        </p:spPr>
        <p:txBody>
          <a:bodyPr anchor="t"/>
          <a:lstStyle/>
          <a:p>
            <a:r>
              <a:rPr lang="es-ES" sz="4000" dirty="0" smtClean="0">
                <a:solidFill>
                  <a:srgbClr val="000090"/>
                </a:solidFill>
              </a:rPr>
              <a:t>Servicios de la comunidad </a:t>
            </a:r>
            <a:endParaRPr lang="es-ES" sz="4000" dirty="0">
              <a:solidFill>
                <a:srgbClr val="000090"/>
              </a:solidFill>
            </a:endParaRPr>
          </a:p>
        </p:txBody>
      </p:sp>
      <p:graphicFrame>
        <p:nvGraphicFramePr>
          <p:cNvPr id="5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436912"/>
              </p:ext>
            </p:extLst>
          </p:nvPr>
        </p:nvGraphicFramePr>
        <p:xfrm>
          <a:off x="457199" y="1380054"/>
          <a:ext cx="841559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2058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880933" cy="1143000"/>
          </a:xfrm>
        </p:spPr>
        <p:txBody>
          <a:bodyPr anchor="t"/>
          <a:lstStyle/>
          <a:p>
            <a:r>
              <a:rPr lang="es-ES" sz="4000" dirty="0" smtClean="0">
                <a:solidFill>
                  <a:srgbClr val="000090"/>
                </a:solidFill>
              </a:rPr>
              <a:t>ABC</a:t>
            </a:r>
            <a:endParaRPr lang="es-ES" sz="4000" dirty="0">
              <a:solidFill>
                <a:srgbClr val="000090"/>
              </a:solidFill>
            </a:endParaRPr>
          </a:p>
        </p:txBody>
      </p:sp>
      <p:graphicFrame>
        <p:nvGraphicFramePr>
          <p:cNvPr id="5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14000"/>
              </p:ext>
            </p:extLst>
          </p:nvPr>
        </p:nvGraphicFramePr>
        <p:xfrm>
          <a:off x="457199" y="1380054"/>
          <a:ext cx="841559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771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880933" cy="1143000"/>
          </a:xfrm>
        </p:spPr>
        <p:txBody>
          <a:bodyPr anchor="t"/>
          <a:lstStyle/>
          <a:p>
            <a:r>
              <a:rPr lang="es-ES" sz="4000" dirty="0" smtClean="0">
                <a:solidFill>
                  <a:srgbClr val="000090"/>
                </a:solidFill>
              </a:rPr>
              <a:t>Proyectos </a:t>
            </a:r>
            <a:endParaRPr lang="es-ES" sz="4000" dirty="0">
              <a:solidFill>
                <a:srgbClr val="000090"/>
              </a:solidFill>
            </a:endParaRPr>
          </a:p>
        </p:txBody>
      </p:sp>
      <p:graphicFrame>
        <p:nvGraphicFramePr>
          <p:cNvPr id="6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335963"/>
              </p:ext>
            </p:extLst>
          </p:nvPr>
        </p:nvGraphicFramePr>
        <p:xfrm>
          <a:off x="457199" y="1380054"/>
          <a:ext cx="841559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1844043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Infusió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33</TotalTime>
  <Words>487</Words>
  <Application>Microsoft Macintosh PowerPoint</Application>
  <PresentationFormat>Presentación en pantalla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Plaza</vt:lpstr>
      <vt:lpstr>Estrategias de enseñanza</vt:lpstr>
      <vt:lpstr>El ABP</vt:lpstr>
      <vt:lpstr>Servicios de la comunidad </vt:lpstr>
      <vt:lpstr>ABC</vt:lpstr>
      <vt:lpstr>Proyectos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de enseñanza</dc:title>
  <dc:creator>Leyda yolanda Sonora</dc:creator>
  <cp:lastModifiedBy>Leyda yolanda Sonora</cp:lastModifiedBy>
  <cp:revision>11</cp:revision>
  <dcterms:created xsi:type="dcterms:W3CDTF">2019-10-11T02:04:50Z</dcterms:created>
  <dcterms:modified xsi:type="dcterms:W3CDTF">2019-10-11T02:38:46Z</dcterms:modified>
</cp:coreProperties>
</file>