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56" r:id="rId4"/>
    <p:sldId id="264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CC99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B95B46-87B8-46C4-B799-458DC5A81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74B406-8D87-4249-9F11-D5FEA5D1A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B5296F-9BF5-4581-96DD-DFAB2A40E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18D0-0A90-49E0-9DBC-78AC519D48D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5F76DB-8832-4113-A83E-9A2E96F72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A036C6-A8CE-47AC-959E-8B8820A68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778-8FB4-47DD-9985-7024FB7D43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3953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13FDE-0A84-43D8-9B6C-DEA510440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D2EA77-6348-4A65-BCED-51051FC25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F50DE6-2D2F-44A1-BC59-170CF03E4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18D0-0A90-49E0-9DBC-78AC519D48D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3B717B-FA06-4367-BC33-68FCFF006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73C14F-B5DE-4076-9531-C9CA567A7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778-8FB4-47DD-9985-7024FB7D43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800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F992A58-5D72-4436-8521-F98569EA1E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4FF17B-4425-4FBB-B2CC-172186A8D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140EF7-984E-4A58-A1D1-C66184080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18D0-0A90-49E0-9DBC-78AC519D48D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DA8231-DEFE-4428-B6B6-30D160E54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F7E1EE-05CB-4D47-87F4-35840A131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778-8FB4-47DD-9985-7024FB7D43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029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8120B-A74F-4CD5-8388-BEFB9ADDD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8DD9FD-9064-4587-93A2-00F003C79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459A01-A3A8-4D9B-96A3-4F369D6BA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18D0-0A90-49E0-9DBC-78AC519D48D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30DD10-960A-439C-A0D7-32CF2CFD8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CBBA5D-13F8-4EBC-92D9-358CB52EC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778-8FB4-47DD-9985-7024FB7D43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0027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17A3FA-F46C-443F-8208-2315825BB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FA7A00-100C-450B-9627-BC8EC17F4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08EF69-AF13-45B7-8257-2CDF081AD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18D0-0A90-49E0-9DBC-78AC519D48D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C84B8C-0727-4F34-9656-4944E54F7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241D87-F910-4A9A-8FFD-5C8F2DE30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778-8FB4-47DD-9985-7024FB7D43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548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451F5B-1744-4522-901E-74BF358DA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EB0D2E-2B16-40A3-A0AA-9DD1FA7AC5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199777D-29F4-4BFB-ADE8-EA6B7A9F9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A91F14-4163-4B2E-AA0A-0BBCE902E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18D0-0A90-49E0-9DBC-78AC519D48D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77C2F5-0BA7-4794-A98E-3425CF845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13CA99-1CE5-46F0-BCE8-F76150E46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778-8FB4-47DD-9985-7024FB7D43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8221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53AE19-CE73-40D4-8E90-D8E40B719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15FA27-E49E-4F93-AE4A-452EEDC78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C7B2994-4841-493C-AEFB-88FAF182F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19E0A65-CEF7-4422-B09C-AE0F8542E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BD155F-471C-402F-9092-73042D5F92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6B88E04-FB35-45B0-B8F5-49AA31434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18D0-0A90-49E0-9DBC-78AC519D48D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F9140B0-D8DC-4DF4-B6A9-0EE830E6E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CED3F26-4F2D-44EC-9152-B40052CA5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778-8FB4-47DD-9985-7024FB7D43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180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CCFCD7-71F6-447F-BDF0-75DDC9573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C89956C-D1AA-4F73-9CE5-D655283B9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18D0-0A90-49E0-9DBC-78AC519D48D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07AAA54-3FBB-40DB-9780-52F9F22D5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FFA5FD2-4B26-4A6A-909E-C486AD567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778-8FB4-47DD-9985-7024FB7D43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852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50AFF2E-3034-48DC-9558-5A076E92A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18D0-0A90-49E0-9DBC-78AC519D48D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DCA96A0-6D2D-4F22-A2D6-85F44F3DF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AFD2322-D0F4-4E4B-BE4C-02FE34156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778-8FB4-47DD-9985-7024FB7D43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0238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E81155-DA13-47A4-AC39-1F91FF508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BB9D5D-7E67-495D-9DC9-ED1FC68F9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CB8D7B2-F541-4313-9F3A-D0076BC784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EC8918-187E-4E78-8FA2-FD7759AAB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18D0-0A90-49E0-9DBC-78AC519D48D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561E3A-F6B6-4BF3-8FF5-559351491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68E61D-2D4D-4901-9E29-68E2DE7A2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778-8FB4-47DD-9985-7024FB7D43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7650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8936A9-D592-4C2C-A2BD-B69186D81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AB45C9E-3D4A-43B3-AE82-F1110EF6BB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22FA7F-D4B6-4D20-BAD0-C9D5D410A2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1482B0-A0BF-40FE-8C7F-D7DB16474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618D0-0A90-49E0-9DBC-78AC519D48D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12FB8F-C72D-4EF1-88AB-153187D80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2A9C2A-09B7-4212-A4F8-F6905FFB6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3F778-8FB4-47DD-9985-7024FB7D43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768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AD42AC7-B990-472A-AF76-8909C35D7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E2A9A7-45DC-4EE2-9754-829056717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FBAB0F-C661-4D76-BD6F-A7C6631783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618D0-0A90-49E0-9DBC-78AC519D48DF}" type="datetimeFigureOut">
              <a:rPr lang="es-MX" smtClean="0"/>
              <a:t>10/10/2019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25128D-9927-4473-96E8-FD787C78BB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6979B1-200F-4610-BE9F-59E14DF6B1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3F778-8FB4-47DD-9985-7024FB7D43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5039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805E45-EC98-491C-9DF6-FD5429D4B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443" y="514184"/>
            <a:ext cx="10293626" cy="1499616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/>
              <a:t>ESCUELA NORMAL DE EDUCACIÓN PREESCOLAR</a:t>
            </a:r>
            <a:br>
              <a:rPr lang="es-MX" dirty="0"/>
            </a:br>
            <a:r>
              <a:rPr lang="es-MX" b="1" dirty="0"/>
              <a:t>Licenciatura en Educación preescolar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F155BD-20C8-4C92-9F4B-40CD556AB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446" y="3675807"/>
            <a:ext cx="9710332" cy="3246159"/>
          </a:xfrm>
        </p:spPr>
        <p:txBody>
          <a:bodyPr/>
          <a:lstStyle/>
          <a:p>
            <a:pPr algn="ctr"/>
            <a:endParaRPr lang="es-MX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MX" b="1" dirty="0"/>
              <a:t>Nombre de la alumna: </a:t>
            </a:r>
            <a:endParaRPr lang="es-MX" dirty="0"/>
          </a:p>
          <a:p>
            <a:r>
              <a:rPr lang="es-MX" b="1" dirty="0"/>
              <a:t>Berenice del Carmen Ruiz Ramos  #16</a:t>
            </a:r>
            <a:endParaRPr lang="es-MX" dirty="0"/>
          </a:p>
          <a:p>
            <a:pPr algn="ctr"/>
            <a:endParaRPr lang="es-MX" dirty="0">
              <a:solidFill>
                <a:srgbClr val="FF0000"/>
              </a:solidFill>
            </a:endParaRPr>
          </a:p>
          <a:p>
            <a:endParaRPr lang="es-MX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D76FEA6-E39A-45BF-BF49-1C01E58C80E6}"/>
              </a:ext>
            </a:extLst>
          </p:cNvPr>
          <p:cNvGrpSpPr/>
          <p:nvPr/>
        </p:nvGrpSpPr>
        <p:grpSpPr>
          <a:xfrm>
            <a:off x="718931" y="1767070"/>
            <a:ext cx="5175004" cy="1499615"/>
            <a:chOff x="0" y="0"/>
            <a:chExt cx="4420078" cy="909701"/>
          </a:xfrm>
        </p:grpSpPr>
        <p:pic>
          <p:nvPicPr>
            <p:cNvPr id="5" name="2 Imagen">
              <a:extLst>
                <a:ext uri="{FF2B5EF4-FFF2-40B4-BE49-F238E27FC236}">
                  <a16:creationId xmlns:a16="http://schemas.microsoft.com/office/drawing/2014/main" id="{E5F13CDC-33FD-4A29-87CC-8275945F55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861952" cy="909701"/>
            </a:xfrm>
            <a:prstGeom prst="rect">
              <a:avLst/>
            </a:prstGeom>
          </p:spPr>
        </p:pic>
        <p:sp>
          <p:nvSpPr>
            <p:cNvPr id="6" name="1 CuadroTexto">
              <a:extLst>
                <a:ext uri="{FF2B5EF4-FFF2-40B4-BE49-F238E27FC236}">
                  <a16:creationId xmlns:a16="http://schemas.microsoft.com/office/drawing/2014/main" id="{3B42C625-1F88-4708-A9B4-3C384D0C5608}"/>
                </a:ext>
              </a:extLst>
            </p:cNvPr>
            <p:cNvSpPr txBox="1"/>
            <p:nvPr/>
          </p:nvSpPr>
          <p:spPr>
            <a:xfrm>
              <a:off x="2135348" y="152874"/>
              <a:ext cx="2284730" cy="73787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2000" b="1" kern="1200">
                  <a:solidFill>
                    <a:srgbClr val="939393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​</a:t>
              </a:r>
              <a:r>
                <a:rPr lang="es-MX" sz="2000" b="1" kern="1200">
                  <a:solidFill>
                    <a:srgbClr val="939393"/>
                  </a:solidFill>
                  <a:effectLst>
                    <a:outerShdw blurRad="38100" dist="38100" dir="2700000" algn="tl">
                      <a:srgbClr val="000000">
                        <a:alpha val="43000"/>
                      </a:srgbClr>
                    </a:outerShdw>
                  </a:effectLst>
                  <a:latin typeface="Arial" panose="020B0604020202020204" pitchFamily="34" charset="0"/>
                  <a:ea typeface="Times New Roman" panose="02020603050405020304" pitchFamily="18" charset="0"/>
                </a:rPr>
                <a:t>OPTATIVO</a:t>
              </a:r>
              <a:endParaRPr lang="es-MX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7" name="12 Conector recto">
              <a:extLst>
                <a:ext uri="{FF2B5EF4-FFF2-40B4-BE49-F238E27FC236}">
                  <a16:creationId xmlns:a16="http://schemas.microsoft.com/office/drawing/2014/main" id="{24DDF734-1E6F-4B1E-B318-4811277E96C6}"/>
                </a:ext>
              </a:extLst>
            </p:cNvPr>
            <p:cNvCxnSpPr/>
            <p:nvPr/>
          </p:nvCxnSpPr>
          <p:spPr>
            <a:xfrm>
              <a:off x="2079312" y="4"/>
              <a:ext cx="0" cy="837693"/>
            </a:xfrm>
            <a:prstGeom prst="line">
              <a:avLst/>
            </a:prstGeom>
            <a:ln w="190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ángulo 9">
            <a:extLst>
              <a:ext uri="{FF2B5EF4-FFF2-40B4-BE49-F238E27FC236}">
                <a16:creationId xmlns:a16="http://schemas.microsoft.com/office/drawing/2014/main" id="{04C53433-CBF9-4962-9A41-36C8A292C56F}"/>
              </a:ext>
            </a:extLst>
          </p:cNvPr>
          <p:cNvSpPr/>
          <p:nvPr/>
        </p:nvSpPr>
        <p:spPr>
          <a:xfrm>
            <a:off x="5331357" y="1709884"/>
            <a:ext cx="6598849" cy="1406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APRENDIZAJE I. CARACTERÍSTICAS DEL CONTEXTO ESTATAL Y REGIONAL.</a:t>
            </a: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54F0191-6216-4B2A-8A83-3B5516960DDD}"/>
              </a:ext>
            </a:extLst>
          </p:cNvPr>
          <p:cNvSpPr/>
          <p:nvPr/>
        </p:nvSpPr>
        <p:spPr>
          <a:xfrm>
            <a:off x="6096000" y="4221634"/>
            <a:ext cx="6096000" cy="26992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Nombre del docente: </a:t>
            </a:r>
            <a:endParaRPr lang="es-MX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r>
              <a:rPr lang="es-MX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EDUARDA MALDONADO MARTINEZ</a:t>
            </a: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es-MX" sz="24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b="1" dirty="0"/>
              <a:t> </a:t>
            </a:r>
            <a:endParaRPr lang="es-MX" dirty="0"/>
          </a:p>
          <a:p>
            <a:pPr algn="ctr"/>
            <a:r>
              <a:rPr lang="es-MX" b="1" dirty="0"/>
              <a:t> Grupo:    3° “B”   </a:t>
            </a:r>
            <a:endParaRPr lang="es-MX" dirty="0"/>
          </a:p>
          <a:p>
            <a:pPr algn="ctr"/>
            <a:r>
              <a:rPr lang="es-MX" b="1" dirty="0"/>
              <a:t>Fecha: 10 de Octubre del 2019</a:t>
            </a:r>
          </a:p>
          <a:p>
            <a:pPr algn="ctr">
              <a:lnSpc>
                <a:spcPct val="106000"/>
              </a:lnSpc>
              <a:spcAft>
                <a:spcPts val="800"/>
              </a:spcAft>
            </a:pPr>
            <a:endParaRPr lang="es-MX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270200" y="3184590"/>
            <a:ext cx="1092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i="1" dirty="0"/>
              <a:t>MAPA MENTAL DE LAS ESTRATEGIAS DE ENSEÑANZA</a:t>
            </a:r>
          </a:p>
        </p:txBody>
      </p:sp>
    </p:spTree>
    <p:extLst>
      <p:ext uri="{BB962C8B-B14F-4D97-AF65-F5344CB8AC3E}">
        <p14:creationId xmlns:p14="http://schemas.microsoft.com/office/powerpoint/2010/main" val="192152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37148">
        <p:circle/>
      </p:transition>
    </mc:Choice>
    <mc:Fallback xmlns="">
      <p:transition spd="slow" advTm="37148">
        <p:circle/>
      </p:transition>
    </mc:Fallback>
  </mc:AlternateContent>
  <p:extLst>
    <p:ext uri="{E180D4A7-C9FB-4DFB-919C-405C955672EB}">
      <p14:showEvtLst xmlns:p14="http://schemas.microsoft.com/office/powerpoint/2010/main">
        <p14:playEvt time="456" objId="13"/>
        <p14:playEvt time="456" objId="8"/>
        <p14:stopEvt time="35453" objId="8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fondos colores">
            <a:extLst>
              <a:ext uri="{FF2B5EF4-FFF2-40B4-BE49-F238E27FC236}">
                <a16:creationId xmlns:a16="http://schemas.microsoft.com/office/drawing/2014/main" id="{54CBA03A-7F6D-4730-9984-2666E33430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saturation sat="66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413" b="8282"/>
          <a:stretch/>
        </p:blipFill>
        <p:spPr bwMode="auto">
          <a:xfrm>
            <a:off x="20" y="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F12AC43-1828-485E-B697-70315EF9E2EB}"/>
              </a:ext>
            </a:extLst>
          </p:cNvPr>
          <p:cNvSpPr txBox="1"/>
          <p:nvPr/>
        </p:nvSpPr>
        <p:spPr>
          <a:xfrm>
            <a:off x="2623900" y="23756"/>
            <a:ext cx="6524978" cy="707886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000" dirty="0">
                <a:solidFill>
                  <a:srgbClr val="0070C0"/>
                </a:solidFill>
                <a:latin typeface="Century Gothic" panose="020B0502020202020204" pitchFamily="34" charset="0"/>
                <a:ea typeface="Champagne &amp; Limousines" panose="020B0702020202020504" pitchFamily="34" charset="0"/>
              </a:rPr>
              <a:t>Estrategias de enseñanza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3F2707AF-FE0B-4B5D-B028-C1337E310A12}"/>
              </a:ext>
            </a:extLst>
          </p:cNvPr>
          <p:cNvSpPr/>
          <p:nvPr/>
        </p:nvSpPr>
        <p:spPr>
          <a:xfrm>
            <a:off x="268970" y="1428343"/>
            <a:ext cx="2227347" cy="812719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Century Gothic" panose="020B0502020202020204" pitchFamily="34" charset="0"/>
              </a:rPr>
              <a:t>Proyectos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B93C42B8-F9A8-4DC0-9C2B-8E0CF030BF05}"/>
              </a:ext>
            </a:extLst>
          </p:cNvPr>
          <p:cNvSpPr/>
          <p:nvPr/>
        </p:nvSpPr>
        <p:spPr>
          <a:xfrm>
            <a:off x="3523153" y="1428344"/>
            <a:ext cx="2142358" cy="755395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Century Gothic" panose="020B0502020202020204" pitchFamily="34" charset="0"/>
              </a:rPr>
              <a:t>ABC 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DBA9DEAC-C72B-4157-A11A-4C000FA1BD11}"/>
              </a:ext>
            </a:extLst>
          </p:cNvPr>
          <p:cNvSpPr/>
          <p:nvPr/>
        </p:nvSpPr>
        <p:spPr>
          <a:xfrm>
            <a:off x="6526491" y="1428344"/>
            <a:ext cx="2142358" cy="755398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200" dirty="0">
              <a:latin typeface="Caviar Dreams" panose="020B0802020204020504" pitchFamily="34" charset="0"/>
            </a:endParaRPr>
          </a:p>
          <a:p>
            <a:pPr algn="ctr"/>
            <a:r>
              <a:rPr lang="es-MX" sz="3200" dirty="0">
                <a:latin typeface="Century Gothic" panose="020B0502020202020204" pitchFamily="34" charset="0"/>
              </a:rPr>
              <a:t>ABP</a:t>
            </a:r>
          </a:p>
          <a:p>
            <a:pPr algn="ctr"/>
            <a:endParaRPr lang="es-MX" sz="2000" dirty="0">
              <a:latin typeface="Caviar Dreams" panose="020B0802020204020504" pitchFamily="34" charset="0"/>
            </a:endParaRP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098DE121-C046-478C-B2AC-9BA266325129}"/>
              </a:ext>
            </a:extLst>
          </p:cNvPr>
          <p:cNvSpPr/>
          <p:nvPr/>
        </p:nvSpPr>
        <p:spPr>
          <a:xfrm>
            <a:off x="9215538" y="1428344"/>
            <a:ext cx="2494108" cy="812723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latin typeface="Century Gothic" panose="020B0502020202020204" pitchFamily="34" charset="0"/>
              </a:rPr>
              <a:t>Enseñanza situada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0B2E85F-D1C1-40BE-8A0E-729403E0E74D}"/>
              </a:ext>
            </a:extLst>
          </p:cNvPr>
          <p:cNvCxnSpPr/>
          <p:nvPr/>
        </p:nvCxnSpPr>
        <p:spPr>
          <a:xfrm>
            <a:off x="5886389" y="731642"/>
            <a:ext cx="0" cy="29350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1404B3CD-364C-42B4-BD73-E4674B9C069C}"/>
              </a:ext>
            </a:extLst>
          </p:cNvPr>
          <p:cNvCxnSpPr>
            <a:cxnSpLocks/>
          </p:cNvCxnSpPr>
          <p:nvPr/>
        </p:nvCxnSpPr>
        <p:spPr>
          <a:xfrm flipH="1">
            <a:off x="1099931" y="1025144"/>
            <a:ext cx="9528312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50DA847C-FFEB-4D12-8529-F2BC2939521E}"/>
              </a:ext>
            </a:extLst>
          </p:cNvPr>
          <p:cNvCxnSpPr>
            <a:cxnSpLocks/>
          </p:cNvCxnSpPr>
          <p:nvPr/>
        </p:nvCxnSpPr>
        <p:spPr>
          <a:xfrm>
            <a:off x="1099931" y="1025144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CD11095C-21F4-41D4-8F03-1CE2BC1D12F1}"/>
              </a:ext>
            </a:extLst>
          </p:cNvPr>
          <p:cNvCxnSpPr>
            <a:cxnSpLocks/>
          </p:cNvCxnSpPr>
          <p:nvPr/>
        </p:nvCxnSpPr>
        <p:spPr>
          <a:xfrm>
            <a:off x="4618383" y="1025144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E64346A1-F1B2-4D51-B127-CDDDAD43F82B}"/>
              </a:ext>
            </a:extLst>
          </p:cNvPr>
          <p:cNvCxnSpPr>
            <a:cxnSpLocks/>
          </p:cNvCxnSpPr>
          <p:nvPr/>
        </p:nvCxnSpPr>
        <p:spPr>
          <a:xfrm>
            <a:off x="7639879" y="1025144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035DEAB8-DFAD-49FA-BFAB-DFFD6AE6E71E}"/>
              </a:ext>
            </a:extLst>
          </p:cNvPr>
          <p:cNvCxnSpPr>
            <a:cxnSpLocks/>
          </p:cNvCxnSpPr>
          <p:nvPr/>
        </p:nvCxnSpPr>
        <p:spPr>
          <a:xfrm>
            <a:off x="10628243" y="1025144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7F1F61FE-B0C4-439E-AAB3-B788451600A0}"/>
              </a:ext>
            </a:extLst>
          </p:cNvPr>
          <p:cNvCxnSpPr>
            <a:cxnSpLocks/>
          </p:cNvCxnSpPr>
          <p:nvPr/>
        </p:nvCxnSpPr>
        <p:spPr>
          <a:xfrm>
            <a:off x="1099931" y="2241062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561C5724-E0E3-4A04-99F5-FA6A2C56CAF7}"/>
              </a:ext>
            </a:extLst>
          </p:cNvPr>
          <p:cNvCxnSpPr>
            <a:cxnSpLocks/>
          </p:cNvCxnSpPr>
          <p:nvPr/>
        </p:nvCxnSpPr>
        <p:spPr>
          <a:xfrm>
            <a:off x="4618383" y="2183739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8E69156-BA73-4715-A333-8B4CD42DAF03}"/>
              </a:ext>
            </a:extLst>
          </p:cNvPr>
          <p:cNvCxnSpPr>
            <a:cxnSpLocks/>
          </p:cNvCxnSpPr>
          <p:nvPr/>
        </p:nvCxnSpPr>
        <p:spPr>
          <a:xfrm>
            <a:off x="7639879" y="2183739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29B9C6F-BDF5-4094-B9B8-052084F4C6AD}"/>
              </a:ext>
            </a:extLst>
          </p:cNvPr>
          <p:cNvCxnSpPr>
            <a:cxnSpLocks/>
          </p:cNvCxnSpPr>
          <p:nvPr/>
        </p:nvCxnSpPr>
        <p:spPr>
          <a:xfrm>
            <a:off x="10634870" y="2241062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2473D03-3389-4C6F-8200-1E114DA308DA}"/>
              </a:ext>
            </a:extLst>
          </p:cNvPr>
          <p:cNvSpPr/>
          <p:nvPr/>
        </p:nvSpPr>
        <p:spPr>
          <a:xfrm>
            <a:off x="97698" y="2644260"/>
            <a:ext cx="2398620" cy="3836049"/>
          </a:xfrm>
          <a:prstGeom prst="rect">
            <a:avLst/>
          </a:prstGeom>
          <a:solidFill>
            <a:srgbClr val="FFCC99"/>
          </a:solidFill>
          <a:ln w="57150">
            <a:solidFill>
              <a:schemeClr val="bg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Aprendizaje eminentemente experiencial, pues se aprende al hacer y al reflexionar sobre lo que se hace en contextos de prácticas situadas y auténticas.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2108BED-E4E1-4CB0-90A7-606F23D80F21}"/>
              </a:ext>
            </a:extLst>
          </p:cNvPr>
          <p:cNvSpPr/>
          <p:nvPr/>
        </p:nvSpPr>
        <p:spPr>
          <a:xfrm>
            <a:off x="2623901" y="2602840"/>
            <a:ext cx="3174880" cy="4076256"/>
          </a:xfrm>
          <a:prstGeom prst="rect">
            <a:avLst/>
          </a:prstGeom>
          <a:solidFill>
            <a:srgbClr val="FFCC99"/>
          </a:solidFill>
          <a:ln w="57150">
            <a:solidFill>
              <a:schemeClr val="bg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Permite el desarrollo de alto nivel de conciencia y pensamiento crítico, los alumnos perfilan sus habilidades directivas y se enfocan en la detección, análisis y diagnóstico de problemáticas empresariales, desarrollar capacidades propias de los directivos como la toma de decisiones asertivas y amplio criterio.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DEFC9686-1C76-4D4B-9EA4-8E0CE16039DC}"/>
              </a:ext>
            </a:extLst>
          </p:cNvPr>
          <p:cNvSpPr/>
          <p:nvPr/>
        </p:nvSpPr>
        <p:spPr>
          <a:xfrm>
            <a:off x="5926364" y="2602839"/>
            <a:ext cx="2846575" cy="4076252"/>
          </a:xfrm>
          <a:prstGeom prst="rect">
            <a:avLst/>
          </a:prstGeom>
          <a:solidFill>
            <a:srgbClr val="FFCC99"/>
          </a:solidFill>
          <a:ln w="57150">
            <a:solidFill>
              <a:schemeClr val="bg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Planteamiento de una situación problema, donde su construcción, análisis y / o solución constituyen el foco central de la experiencia, y donde la enseñanza consiste en promover deliberadamente el desarrollo del proceso de indagación y resolución del problema en cuestión.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61855CAB-3372-4354-9D33-FBD8BA6A4829}"/>
              </a:ext>
            </a:extLst>
          </p:cNvPr>
          <p:cNvSpPr/>
          <p:nvPr/>
        </p:nvSpPr>
        <p:spPr>
          <a:xfrm>
            <a:off x="8971724" y="2586937"/>
            <a:ext cx="3220255" cy="3851945"/>
          </a:xfrm>
          <a:prstGeom prst="rect">
            <a:avLst/>
          </a:prstGeom>
          <a:solidFill>
            <a:srgbClr val="FFCC99"/>
          </a:solidFill>
          <a:ln w="57150">
            <a:solidFill>
              <a:schemeClr val="bg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Aprenden y se desarrollan por medio de su participación activa en experiencias de servicio organizadas con cuidado y directamente vinculadas a las necesidades de una comunidad, permite aprendan a resolver problemas, manejarse estratégicamente en torno a las necesidades específicas de un contexto particular.</a:t>
            </a:r>
          </a:p>
        </p:txBody>
      </p:sp>
    </p:spTree>
    <p:extLst>
      <p:ext uri="{BB962C8B-B14F-4D97-AF65-F5344CB8AC3E}">
        <p14:creationId xmlns:p14="http://schemas.microsoft.com/office/powerpoint/2010/main" val="1157323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fondos colores">
            <a:extLst>
              <a:ext uri="{FF2B5EF4-FFF2-40B4-BE49-F238E27FC236}">
                <a16:creationId xmlns:a16="http://schemas.microsoft.com/office/drawing/2014/main" id="{54CBA03A-7F6D-4730-9984-2666E33430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saturation sat="66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413" b="8282"/>
          <a:stretch/>
        </p:blipFill>
        <p:spPr bwMode="auto">
          <a:xfrm>
            <a:off x="20" y="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F12AC43-1828-485E-B697-70315EF9E2EB}"/>
              </a:ext>
            </a:extLst>
          </p:cNvPr>
          <p:cNvSpPr txBox="1"/>
          <p:nvPr/>
        </p:nvSpPr>
        <p:spPr>
          <a:xfrm>
            <a:off x="2623900" y="23756"/>
            <a:ext cx="6524978" cy="707886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000" dirty="0">
                <a:solidFill>
                  <a:srgbClr val="0070C0"/>
                </a:solidFill>
                <a:latin typeface="Century Gothic" panose="020B0502020202020204" pitchFamily="34" charset="0"/>
                <a:ea typeface="Champagne &amp; Limousines" panose="020B0702020202020504" pitchFamily="34" charset="0"/>
              </a:rPr>
              <a:t>Estrategias de enseñanza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3F2707AF-FE0B-4B5D-B028-C1337E310A12}"/>
              </a:ext>
            </a:extLst>
          </p:cNvPr>
          <p:cNvSpPr/>
          <p:nvPr/>
        </p:nvSpPr>
        <p:spPr>
          <a:xfrm>
            <a:off x="268970" y="1428343"/>
            <a:ext cx="2227347" cy="812719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Century Gothic" panose="020B0502020202020204" pitchFamily="34" charset="0"/>
              </a:rPr>
              <a:t>Proyectos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B93C42B8-F9A8-4DC0-9C2B-8E0CF030BF05}"/>
              </a:ext>
            </a:extLst>
          </p:cNvPr>
          <p:cNvSpPr/>
          <p:nvPr/>
        </p:nvSpPr>
        <p:spPr>
          <a:xfrm>
            <a:off x="3523153" y="1428344"/>
            <a:ext cx="2142358" cy="755395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Century Gothic" panose="020B0502020202020204" pitchFamily="34" charset="0"/>
              </a:rPr>
              <a:t>ABC 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DBA9DEAC-C72B-4157-A11A-4C000FA1BD11}"/>
              </a:ext>
            </a:extLst>
          </p:cNvPr>
          <p:cNvSpPr/>
          <p:nvPr/>
        </p:nvSpPr>
        <p:spPr>
          <a:xfrm>
            <a:off x="6526491" y="1428344"/>
            <a:ext cx="2142358" cy="755398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200" dirty="0">
              <a:latin typeface="Caviar Dreams" panose="020B0802020204020504" pitchFamily="34" charset="0"/>
            </a:endParaRPr>
          </a:p>
          <a:p>
            <a:pPr algn="ctr"/>
            <a:r>
              <a:rPr lang="es-MX" sz="3200" dirty="0">
                <a:latin typeface="Century Gothic" panose="020B0502020202020204" pitchFamily="34" charset="0"/>
              </a:rPr>
              <a:t>ABP</a:t>
            </a:r>
          </a:p>
          <a:p>
            <a:pPr algn="ctr"/>
            <a:endParaRPr lang="es-MX" sz="2000" dirty="0">
              <a:latin typeface="Caviar Dreams" panose="020B0802020204020504" pitchFamily="34" charset="0"/>
            </a:endParaRP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098DE121-C046-478C-B2AC-9BA266325129}"/>
              </a:ext>
            </a:extLst>
          </p:cNvPr>
          <p:cNvSpPr/>
          <p:nvPr/>
        </p:nvSpPr>
        <p:spPr>
          <a:xfrm>
            <a:off x="9215538" y="1428344"/>
            <a:ext cx="2494108" cy="812723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latin typeface="Century Gothic" panose="020B0502020202020204" pitchFamily="34" charset="0"/>
              </a:rPr>
              <a:t>Enseñanza situada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0B2E85F-D1C1-40BE-8A0E-729403E0E74D}"/>
              </a:ext>
            </a:extLst>
          </p:cNvPr>
          <p:cNvCxnSpPr/>
          <p:nvPr/>
        </p:nvCxnSpPr>
        <p:spPr>
          <a:xfrm>
            <a:off x="5886389" y="731642"/>
            <a:ext cx="0" cy="29350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1404B3CD-364C-42B4-BD73-E4674B9C069C}"/>
              </a:ext>
            </a:extLst>
          </p:cNvPr>
          <p:cNvCxnSpPr>
            <a:cxnSpLocks/>
          </p:cNvCxnSpPr>
          <p:nvPr/>
        </p:nvCxnSpPr>
        <p:spPr>
          <a:xfrm flipH="1">
            <a:off x="1099931" y="1025144"/>
            <a:ext cx="9528312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50DA847C-FFEB-4D12-8529-F2BC2939521E}"/>
              </a:ext>
            </a:extLst>
          </p:cNvPr>
          <p:cNvCxnSpPr>
            <a:cxnSpLocks/>
          </p:cNvCxnSpPr>
          <p:nvPr/>
        </p:nvCxnSpPr>
        <p:spPr>
          <a:xfrm>
            <a:off x="1099931" y="1025144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CD11095C-21F4-41D4-8F03-1CE2BC1D12F1}"/>
              </a:ext>
            </a:extLst>
          </p:cNvPr>
          <p:cNvCxnSpPr>
            <a:cxnSpLocks/>
          </p:cNvCxnSpPr>
          <p:nvPr/>
        </p:nvCxnSpPr>
        <p:spPr>
          <a:xfrm>
            <a:off x="4618383" y="1025144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E64346A1-F1B2-4D51-B127-CDDDAD43F82B}"/>
              </a:ext>
            </a:extLst>
          </p:cNvPr>
          <p:cNvCxnSpPr>
            <a:cxnSpLocks/>
          </p:cNvCxnSpPr>
          <p:nvPr/>
        </p:nvCxnSpPr>
        <p:spPr>
          <a:xfrm>
            <a:off x="7639879" y="1025144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035DEAB8-DFAD-49FA-BFAB-DFFD6AE6E71E}"/>
              </a:ext>
            </a:extLst>
          </p:cNvPr>
          <p:cNvCxnSpPr>
            <a:cxnSpLocks/>
          </p:cNvCxnSpPr>
          <p:nvPr/>
        </p:nvCxnSpPr>
        <p:spPr>
          <a:xfrm>
            <a:off x="10628243" y="1025144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7F1F61FE-B0C4-439E-AAB3-B788451600A0}"/>
              </a:ext>
            </a:extLst>
          </p:cNvPr>
          <p:cNvCxnSpPr>
            <a:cxnSpLocks/>
          </p:cNvCxnSpPr>
          <p:nvPr/>
        </p:nvCxnSpPr>
        <p:spPr>
          <a:xfrm>
            <a:off x="1099931" y="2241062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561C5724-E0E3-4A04-99F5-FA6A2C56CAF7}"/>
              </a:ext>
            </a:extLst>
          </p:cNvPr>
          <p:cNvCxnSpPr>
            <a:cxnSpLocks/>
          </p:cNvCxnSpPr>
          <p:nvPr/>
        </p:nvCxnSpPr>
        <p:spPr>
          <a:xfrm>
            <a:off x="4618383" y="2183739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8E69156-BA73-4715-A333-8B4CD42DAF03}"/>
              </a:ext>
            </a:extLst>
          </p:cNvPr>
          <p:cNvCxnSpPr>
            <a:cxnSpLocks/>
          </p:cNvCxnSpPr>
          <p:nvPr/>
        </p:nvCxnSpPr>
        <p:spPr>
          <a:xfrm>
            <a:off x="7639879" y="2183739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29B9C6F-BDF5-4094-B9B8-052084F4C6AD}"/>
              </a:ext>
            </a:extLst>
          </p:cNvPr>
          <p:cNvCxnSpPr>
            <a:cxnSpLocks/>
          </p:cNvCxnSpPr>
          <p:nvPr/>
        </p:nvCxnSpPr>
        <p:spPr>
          <a:xfrm>
            <a:off x="10634870" y="2241062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2473D03-3389-4C6F-8200-1E114DA308DA}"/>
              </a:ext>
            </a:extLst>
          </p:cNvPr>
          <p:cNvSpPr/>
          <p:nvPr/>
        </p:nvSpPr>
        <p:spPr>
          <a:xfrm>
            <a:off x="97698" y="2644260"/>
            <a:ext cx="2398620" cy="3836049"/>
          </a:xfrm>
          <a:prstGeom prst="rect">
            <a:avLst/>
          </a:prstGeom>
          <a:solidFill>
            <a:srgbClr val="FFCC99"/>
          </a:solidFill>
          <a:ln w="57150">
            <a:solidFill>
              <a:schemeClr val="bg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ROL DOCENTE</a:t>
            </a: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Fomentar de manera efectiva la motivación y el aprendizaje autorregulado al incrementar el grado de participación y autonomía de los alumnos en las tareas académicas</a:t>
            </a:r>
            <a:r>
              <a:rPr lang="es-MX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2108BED-E4E1-4CB0-90A7-606F23D80F21}"/>
              </a:ext>
            </a:extLst>
          </p:cNvPr>
          <p:cNvSpPr/>
          <p:nvPr/>
        </p:nvSpPr>
        <p:spPr>
          <a:xfrm>
            <a:off x="2623901" y="2602840"/>
            <a:ext cx="3174880" cy="4076256"/>
          </a:xfrm>
          <a:prstGeom prst="rect">
            <a:avLst/>
          </a:prstGeom>
          <a:solidFill>
            <a:srgbClr val="FFCC99"/>
          </a:solidFill>
          <a:ln w="57150">
            <a:solidFill>
              <a:schemeClr val="bg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2000" dirty="0">
                <a:solidFill>
                  <a:prstClr val="black"/>
                </a:solidFill>
                <a:latin typeface="Century Gothic" panose="020B0502020202020204" pitchFamily="34" charset="0"/>
              </a:rPr>
              <a:t>ROL DOCENTE</a:t>
            </a:r>
            <a:endParaRPr lang="es-MX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Fomentar el pensamiento crítico.</a:t>
            </a: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Promover la responsabilidad del estudiante ante el estudio. </a:t>
            </a:r>
            <a:b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Transferir la información, los conceptos, las técnicas. </a:t>
            </a: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Convertirse en autoridad en la materia en un ámbito concreto. </a:t>
            </a: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Vincular aprendizajes afectivos y cognitivos. 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DEFC9686-1C76-4D4B-9EA4-8E0CE16039DC}"/>
              </a:ext>
            </a:extLst>
          </p:cNvPr>
          <p:cNvSpPr/>
          <p:nvPr/>
        </p:nvSpPr>
        <p:spPr>
          <a:xfrm>
            <a:off x="6096000" y="2602839"/>
            <a:ext cx="2676939" cy="3836045"/>
          </a:xfrm>
          <a:prstGeom prst="rect">
            <a:avLst/>
          </a:prstGeom>
          <a:solidFill>
            <a:srgbClr val="FFCC99"/>
          </a:solidFill>
          <a:ln w="57150">
            <a:solidFill>
              <a:schemeClr val="bg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prstClr val="black"/>
                </a:solidFill>
                <a:latin typeface="Century Gothic" panose="020B0502020202020204" pitchFamily="34" charset="0"/>
              </a:rPr>
              <a:t>ROL DOCENTE</a:t>
            </a:r>
            <a:endParaRPr lang="es-MX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Fomentar el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aprendizaje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activo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,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aprender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mediante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 la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experiencia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práctica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y la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reflexión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.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Vincular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 el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aprendizaje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 escolar a la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vida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 real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desarrollar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habilidades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 de 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pensamiento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 y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toma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 de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decisiones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61855CAB-3372-4354-9D33-FBD8BA6A4829}"/>
              </a:ext>
            </a:extLst>
          </p:cNvPr>
          <p:cNvSpPr/>
          <p:nvPr/>
        </p:nvSpPr>
        <p:spPr>
          <a:xfrm>
            <a:off x="8971725" y="2586937"/>
            <a:ext cx="2822710" cy="3851945"/>
          </a:xfrm>
          <a:prstGeom prst="rect">
            <a:avLst/>
          </a:prstGeom>
          <a:solidFill>
            <a:srgbClr val="FFCC99"/>
          </a:solidFill>
          <a:ln w="57150">
            <a:solidFill>
              <a:schemeClr val="bg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prstClr val="black"/>
                </a:solidFill>
                <a:latin typeface="Century Gothic" panose="020B0502020202020204" pitchFamily="34" charset="0"/>
              </a:rPr>
              <a:t>ROL DOCENTE</a:t>
            </a:r>
            <a:endParaRPr lang="es-MX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Vincula las necesidades de una comunidad</a:t>
            </a: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El aprendizaje situado y experiencial </a:t>
            </a: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Extender el aprendizaje del alumno.</a:t>
            </a: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Fomentar el desarrollo e un sentido de responsabilidad y cuidado hacia los demás.</a:t>
            </a:r>
          </a:p>
        </p:txBody>
      </p:sp>
    </p:spTree>
    <p:extLst>
      <p:ext uri="{BB962C8B-B14F-4D97-AF65-F5344CB8AC3E}">
        <p14:creationId xmlns:p14="http://schemas.microsoft.com/office/powerpoint/2010/main" val="3348036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fondos colores">
            <a:extLst>
              <a:ext uri="{FF2B5EF4-FFF2-40B4-BE49-F238E27FC236}">
                <a16:creationId xmlns:a16="http://schemas.microsoft.com/office/drawing/2014/main" id="{54CBA03A-7F6D-4730-9984-2666E33430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saturation sat="660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413" b="8282"/>
          <a:stretch/>
        </p:blipFill>
        <p:spPr bwMode="auto">
          <a:xfrm>
            <a:off x="20" y="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F12AC43-1828-485E-B697-70315EF9E2EB}"/>
              </a:ext>
            </a:extLst>
          </p:cNvPr>
          <p:cNvSpPr txBox="1"/>
          <p:nvPr/>
        </p:nvSpPr>
        <p:spPr>
          <a:xfrm>
            <a:off x="2623900" y="23756"/>
            <a:ext cx="6524978" cy="707886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4000" dirty="0">
                <a:solidFill>
                  <a:srgbClr val="0070C0"/>
                </a:solidFill>
                <a:latin typeface="Century Gothic" panose="020B0502020202020204" pitchFamily="34" charset="0"/>
                <a:ea typeface="Champagne &amp; Limousines" panose="020B0702020202020504" pitchFamily="34" charset="0"/>
              </a:rPr>
              <a:t>Estrategias de enseñanza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3F2707AF-FE0B-4B5D-B028-C1337E310A12}"/>
              </a:ext>
            </a:extLst>
          </p:cNvPr>
          <p:cNvSpPr/>
          <p:nvPr/>
        </p:nvSpPr>
        <p:spPr>
          <a:xfrm>
            <a:off x="268970" y="1428343"/>
            <a:ext cx="2227347" cy="812719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Century Gothic" panose="020B0502020202020204" pitchFamily="34" charset="0"/>
              </a:rPr>
              <a:t>Proyectos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B93C42B8-F9A8-4DC0-9C2B-8E0CF030BF05}"/>
              </a:ext>
            </a:extLst>
          </p:cNvPr>
          <p:cNvSpPr/>
          <p:nvPr/>
        </p:nvSpPr>
        <p:spPr>
          <a:xfrm>
            <a:off x="3523153" y="1428344"/>
            <a:ext cx="2142358" cy="755395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Century Gothic" panose="020B0502020202020204" pitchFamily="34" charset="0"/>
              </a:rPr>
              <a:t>ABC 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DBA9DEAC-C72B-4157-A11A-4C000FA1BD11}"/>
              </a:ext>
            </a:extLst>
          </p:cNvPr>
          <p:cNvSpPr/>
          <p:nvPr/>
        </p:nvSpPr>
        <p:spPr>
          <a:xfrm>
            <a:off x="6526491" y="1428344"/>
            <a:ext cx="2142358" cy="755398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200" dirty="0">
              <a:latin typeface="Caviar Dreams" panose="020B0802020204020504" pitchFamily="34" charset="0"/>
            </a:endParaRPr>
          </a:p>
          <a:p>
            <a:pPr algn="ctr"/>
            <a:r>
              <a:rPr lang="es-MX" sz="3200" dirty="0">
                <a:latin typeface="Century Gothic" panose="020B0502020202020204" pitchFamily="34" charset="0"/>
              </a:rPr>
              <a:t>ABP</a:t>
            </a:r>
          </a:p>
          <a:p>
            <a:pPr algn="ctr"/>
            <a:endParaRPr lang="es-MX" sz="2000" dirty="0">
              <a:latin typeface="Caviar Dreams" panose="020B0802020204020504" pitchFamily="34" charset="0"/>
            </a:endParaRP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098DE121-C046-478C-B2AC-9BA266325129}"/>
              </a:ext>
            </a:extLst>
          </p:cNvPr>
          <p:cNvSpPr/>
          <p:nvPr/>
        </p:nvSpPr>
        <p:spPr>
          <a:xfrm>
            <a:off x="9329902" y="1255404"/>
            <a:ext cx="2494108" cy="812723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latin typeface="Century Gothic" panose="020B0502020202020204" pitchFamily="34" charset="0"/>
              </a:rPr>
              <a:t>Enseñanza situada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70B2E85F-D1C1-40BE-8A0E-729403E0E74D}"/>
              </a:ext>
            </a:extLst>
          </p:cNvPr>
          <p:cNvCxnSpPr/>
          <p:nvPr/>
        </p:nvCxnSpPr>
        <p:spPr>
          <a:xfrm>
            <a:off x="5886389" y="731642"/>
            <a:ext cx="0" cy="29350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1404B3CD-364C-42B4-BD73-E4674B9C069C}"/>
              </a:ext>
            </a:extLst>
          </p:cNvPr>
          <p:cNvCxnSpPr>
            <a:cxnSpLocks/>
          </p:cNvCxnSpPr>
          <p:nvPr/>
        </p:nvCxnSpPr>
        <p:spPr>
          <a:xfrm flipH="1">
            <a:off x="1099931" y="1025144"/>
            <a:ext cx="9528312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50DA847C-FFEB-4D12-8529-F2BC2939521E}"/>
              </a:ext>
            </a:extLst>
          </p:cNvPr>
          <p:cNvCxnSpPr>
            <a:cxnSpLocks/>
          </p:cNvCxnSpPr>
          <p:nvPr/>
        </p:nvCxnSpPr>
        <p:spPr>
          <a:xfrm>
            <a:off x="1099931" y="1025144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CD11095C-21F4-41D4-8F03-1CE2BC1D12F1}"/>
              </a:ext>
            </a:extLst>
          </p:cNvPr>
          <p:cNvCxnSpPr>
            <a:cxnSpLocks/>
          </p:cNvCxnSpPr>
          <p:nvPr/>
        </p:nvCxnSpPr>
        <p:spPr>
          <a:xfrm>
            <a:off x="4618383" y="1025144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E64346A1-F1B2-4D51-B127-CDDDAD43F82B}"/>
              </a:ext>
            </a:extLst>
          </p:cNvPr>
          <p:cNvCxnSpPr>
            <a:cxnSpLocks/>
          </p:cNvCxnSpPr>
          <p:nvPr/>
        </p:nvCxnSpPr>
        <p:spPr>
          <a:xfrm>
            <a:off x="7639879" y="1025144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035DEAB8-DFAD-49FA-BFAB-DFFD6AE6E71E}"/>
              </a:ext>
            </a:extLst>
          </p:cNvPr>
          <p:cNvCxnSpPr>
            <a:cxnSpLocks/>
            <a:endCxn id="10" idx="0"/>
          </p:cNvCxnSpPr>
          <p:nvPr/>
        </p:nvCxnSpPr>
        <p:spPr>
          <a:xfrm flipH="1">
            <a:off x="10576956" y="1025144"/>
            <a:ext cx="51288" cy="23026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7F1F61FE-B0C4-439E-AAB3-B788451600A0}"/>
              </a:ext>
            </a:extLst>
          </p:cNvPr>
          <p:cNvCxnSpPr>
            <a:cxnSpLocks/>
          </p:cNvCxnSpPr>
          <p:nvPr/>
        </p:nvCxnSpPr>
        <p:spPr>
          <a:xfrm>
            <a:off x="1099931" y="2241062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561C5724-E0E3-4A04-99F5-FA6A2C56CAF7}"/>
              </a:ext>
            </a:extLst>
          </p:cNvPr>
          <p:cNvCxnSpPr>
            <a:cxnSpLocks/>
          </p:cNvCxnSpPr>
          <p:nvPr/>
        </p:nvCxnSpPr>
        <p:spPr>
          <a:xfrm>
            <a:off x="4618383" y="2183739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88E69156-BA73-4715-A333-8B4CD42DAF03}"/>
              </a:ext>
            </a:extLst>
          </p:cNvPr>
          <p:cNvCxnSpPr>
            <a:cxnSpLocks/>
          </p:cNvCxnSpPr>
          <p:nvPr/>
        </p:nvCxnSpPr>
        <p:spPr>
          <a:xfrm>
            <a:off x="7639879" y="2183739"/>
            <a:ext cx="0" cy="403199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A29B9C6F-BDF5-4094-B9B8-052084F4C6AD}"/>
              </a:ext>
            </a:extLst>
          </p:cNvPr>
          <p:cNvCxnSpPr>
            <a:cxnSpLocks/>
          </p:cNvCxnSpPr>
          <p:nvPr/>
        </p:nvCxnSpPr>
        <p:spPr>
          <a:xfrm>
            <a:off x="10648122" y="2030472"/>
            <a:ext cx="0" cy="21059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2473D03-3389-4C6F-8200-1E114DA308DA}"/>
              </a:ext>
            </a:extLst>
          </p:cNvPr>
          <p:cNvSpPr/>
          <p:nvPr/>
        </p:nvSpPr>
        <p:spPr>
          <a:xfrm>
            <a:off x="132857" y="2644260"/>
            <a:ext cx="2227341" cy="4034831"/>
          </a:xfrm>
          <a:prstGeom prst="rect">
            <a:avLst/>
          </a:prstGeom>
          <a:solidFill>
            <a:srgbClr val="FFCC99"/>
          </a:solidFill>
          <a:ln w="57150">
            <a:solidFill>
              <a:schemeClr val="bg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ROL ALUMNO</a:t>
            </a: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Contribuyen de manera productiva y colaborativa en la construcción conjunta del conocimiento, en la búsqueda de una solución o de un abordaje innovador ante una situación relevante</a:t>
            </a:r>
            <a:endParaRPr lang="es-MX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2108BED-E4E1-4CB0-90A7-606F23D80F21}"/>
              </a:ext>
            </a:extLst>
          </p:cNvPr>
          <p:cNvSpPr/>
          <p:nvPr/>
        </p:nvSpPr>
        <p:spPr>
          <a:xfrm>
            <a:off x="2480845" y="2623547"/>
            <a:ext cx="3689397" cy="4076256"/>
          </a:xfrm>
          <a:prstGeom prst="rect">
            <a:avLst/>
          </a:prstGeom>
          <a:solidFill>
            <a:srgbClr val="FFCC99"/>
          </a:solidFill>
          <a:ln w="57150">
            <a:solidFill>
              <a:schemeClr val="bg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s-MX" sz="2000" dirty="0">
                <a:solidFill>
                  <a:prstClr val="black"/>
                </a:solidFill>
                <a:latin typeface="Century Gothic" panose="020B0502020202020204" pitchFamily="34" charset="0"/>
              </a:rPr>
              <a:t>ROL ALUMNO</a:t>
            </a:r>
            <a:endParaRPr lang="es-MX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Ahondar en la información y conducir ellos mismos el análisis y conclusiones.</a:t>
            </a: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capacidad de discutir con argumentos, de generar y sustentar ideas propias, de tomar decisiones en condiciones de incertidumbre o de realizar juicios de valor, sin dejar de lado el punto de vista de los demás y mostrar una actitud de apertura y tolerancia 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DEFC9686-1C76-4D4B-9EA4-8E0CE16039DC}"/>
              </a:ext>
            </a:extLst>
          </p:cNvPr>
          <p:cNvSpPr/>
          <p:nvPr/>
        </p:nvSpPr>
        <p:spPr>
          <a:xfrm>
            <a:off x="6290889" y="2644260"/>
            <a:ext cx="1938711" cy="3836045"/>
          </a:xfrm>
          <a:prstGeom prst="rect">
            <a:avLst/>
          </a:prstGeom>
          <a:solidFill>
            <a:srgbClr val="FFCC99"/>
          </a:solidFill>
          <a:ln w="57150">
            <a:solidFill>
              <a:schemeClr val="bg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prstClr val="black"/>
                </a:solidFill>
                <a:latin typeface="Century Gothic" panose="020B0502020202020204" pitchFamily="34" charset="0"/>
              </a:rPr>
              <a:t>ROL ALUMNO</a:t>
            </a:r>
            <a:endParaRPr lang="es-MX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>
              <a:buNone/>
            </a:pPr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  <a:ea typeface="+mn-lt"/>
                <a:cs typeface="+mn-lt"/>
              </a:rPr>
              <a:t>Analizar la situación y caracterizarla desde más de una sola óptica, y elegir o construir una o varias opciones viables de solución.</a:t>
            </a:r>
          </a:p>
          <a:p>
            <a:pPr>
              <a:buNone/>
            </a:pPr>
            <a:endParaRPr lang="es-MX" dirty="0">
              <a:solidFill>
                <a:schemeClr val="accent3">
                  <a:lumMod val="50000"/>
                </a:schemeClr>
              </a:solidFill>
              <a:latin typeface="Caviar Dreams" panose="020B0802020204020504" pitchFamily="34" charset="0"/>
              <a:ea typeface="+mn-lt"/>
              <a:cs typeface="+mn-lt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61855CAB-3372-4354-9D33-FBD8BA6A4829}"/>
              </a:ext>
            </a:extLst>
          </p:cNvPr>
          <p:cNvSpPr/>
          <p:nvPr/>
        </p:nvSpPr>
        <p:spPr>
          <a:xfrm>
            <a:off x="8425388" y="2280548"/>
            <a:ext cx="3689397" cy="4398543"/>
          </a:xfrm>
          <a:prstGeom prst="rect">
            <a:avLst/>
          </a:prstGeom>
          <a:solidFill>
            <a:srgbClr val="FFCC99"/>
          </a:solidFill>
          <a:ln w="57150">
            <a:solidFill>
              <a:schemeClr val="bg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prstClr val="black"/>
                </a:solidFill>
                <a:latin typeface="Century Gothic" panose="020B0502020202020204" pitchFamily="34" charset="0"/>
              </a:rPr>
              <a:t>ROL ALUMNO</a:t>
            </a:r>
            <a:endParaRPr lang="es-MX" dirty="0">
              <a:solidFill>
                <a:schemeClr val="accent3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Participación activa </a:t>
            </a: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Aprende sirviendo </a:t>
            </a: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Colabora en equipo para desarrollar habilidades y perspectivas de un reflexión y acción critica centrada para llegar a un cambio social</a:t>
            </a: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Atención y cuidado mediante la acción reciproca</a:t>
            </a: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Toma conciencia moral , social y ética</a:t>
            </a: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Vincular el proyecto con los cursos curriculares.</a:t>
            </a:r>
          </a:p>
          <a:p>
            <a:r>
              <a:rPr lang="es-MX" dirty="0">
                <a:solidFill>
                  <a:schemeClr val="accent3">
                    <a:lumMod val="50000"/>
                  </a:schemeClr>
                </a:solidFill>
                <a:latin typeface="Century Gothic" panose="020B0502020202020204" pitchFamily="34" charset="0"/>
              </a:rPr>
              <a:t>Pensar, hablar y escribir.</a:t>
            </a:r>
          </a:p>
        </p:txBody>
      </p:sp>
    </p:spTree>
    <p:extLst>
      <p:ext uri="{BB962C8B-B14F-4D97-AF65-F5344CB8AC3E}">
        <p14:creationId xmlns:p14="http://schemas.microsoft.com/office/powerpoint/2010/main" val="34986689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460</Words>
  <Application>Microsoft Office PowerPoint</Application>
  <PresentationFormat>Panorámica</PresentationFormat>
  <Paragraphs>67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Caviar Dreams</vt:lpstr>
      <vt:lpstr>Century Gothic</vt:lpstr>
      <vt:lpstr>Times New Roman</vt:lpstr>
      <vt:lpstr>Tema de Office</vt:lpstr>
      <vt:lpstr>ESCUELA NORMAL DE EDUCACIÓN PREESCOLAR Licenciatura en Educación preescolar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Licenciatura en Educación preescolar</dc:title>
  <dc:creator>HP</dc:creator>
  <cp:lastModifiedBy>HP</cp:lastModifiedBy>
  <cp:revision>6</cp:revision>
  <dcterms:created xsi:type="dcterms:W3CDTF">2019-10-10T21:20:48Z</dcterms:created>
  <dcterms:modified xsi:type="dcterms:W3CDTF">2019-10-10T22:01:45Z</dcterms:modified>
</cp:coreProperties>
</file>