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5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62EF8-BD62-4FBD-96AB-6F08813F9B9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3F91-5594-412C-869C-A2120BC546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30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D3F91-5594-412C-869C-A2120BC5463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78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9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68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1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7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9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0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80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23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5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44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70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22A2-B158-4837-A67E-5E2741985B7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95C7-69BD-4393-A599-A659F3AC3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1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8" b="95624" l="3430" r="99639">
                        <a14:foregroundMark x1="3430" y1="22538" x2="4513" y2="82713"/>
                        <a14:foregroundMark x1="17509" y1="96061" x2="81949" y2="96061"/>
                        <a14:foregroundMark x1="95487" y1="82713" x2="93682" y2="15098"/>
                        <a14:foregroundMark x1="99639" y1="54267" x2="99097" y2="47265"/>
                        <a14:foregroundMark x1="85018" y1="4158" x2="5415" y2="4158"/>
                        <a14:backgroundMark x1="27617" y1="41794" x2="76534" y2="60394"/>
                        <a14:backgroundMark x1="24188" y1="63239" x2="80686" y2="40700"/>
                        <a14:backgroundMark x1="37545" y1="54923" x2="76534" y2="54048"/>
                        <a14:backgroundMark x1="24729" y1="45952" x2="52527" y2="47265"/>
                        <a14:backgroundMark x1="25451" y1="38731" x2="61913" y2="43107"/>
                        <a14:backgroundMark x1="21661" y1="47046" x2="51986" y2="50547"/>
                        <a14:backgroundMark x1="21480" y1="48140" x2="38087" y2="52298"/>
                        <a14:backgroundMark x1="33032" y1="36761" x2="42058" y2="42670"/>
                        <a14:backgroundMark x1="40614" y1="61269" x2="79242" y2="610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BEF18D0-E339-4852-AEA9-D90CFCBDBF6C}"/>
              </a:ext>
            </a:extLst>
          </p:cNvPr>
          <p:cNvSpPr/>
          <p:nvPr/>
        </p:nvSpPr>
        <p:spPr>
          <a:xfrm>
            <a:off x="3110258" y="585555"/>
            <a:ext cx="292349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37493DE-CD69-495A-B486-50713D86D1F0}"/>
              </a:ext>
            </a:extLst>
          </p:cNvPr>
          <p:cNvSpPr/>
          <p:nvPr/>
        </p:nvSpPr>
        <p:spPr>
          <a:xfrm>
            <a:off x="3184013" y="825324"/>
            <a:ext cx="271510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DDB1B9C-1C4D-4D61-A351-3CC0915AD081}"/>
              </a:ext>
            </a:extLst>
          </p:cNvPr>
          <p:cNvSpPr/>
          <p:nvPr/>
        </p:nvSpPr>
        <p:spPr>
          <a:xfrm>
            <a:off x="3670868" y="1043268"/>
            <a:ext cx="1803700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2019 - 2020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Resultado de imagen para logo enep">
            <a:extLst>
              <a:ext uri="{FF2B5EF4-FFF2-40B4-BE49-F238E27FC236}">
                <a16:creationId xmlns="" xmlns:a16="http://schemas.microsoft.com/office/drawing/2014/main" id="{B7CFD6A7-D0C1-4A9B-BC56-30004149E8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10832" r="19635" b="16578"/>
          <a:stretch/>
        </p:blipFill>
        <p:spPr bwMode="auto">
          <a:xfrm>
            <a:off x="4287381" y="1333217"/>
            <a:ext cx="570679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1DB7EC7-15E6-4775-BE57-76736EECE9E8}"/>
              </a:ext>
            </a:extLst>
          </p:cNvPr>
          <p:cNvSpPr/>
          <p:nvPr/>
        </p:nvSpPr>
        <p:spPr>
          <a:xfrm>
            <a:off x="2426147" y="2204864"/>
            <a:ext cx="4293162" cy="685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Optativo</a:t>
            </a:r>
            <a:b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(Conocimiento de la entidad: Contextos e indicadores educativos)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8752125-6EF7-4E06-ADE8-1B6F122A50C6}"/>
              </a:ext>
            </a:extLst>
          </p:cNvPr>
          <p:cNvSpPr/>
          <p:nvPr/>
        </p:nvSpPr>
        <p:spPr>
          <a:xfrm>
            <a:off x="3535419" y="2867809"/>
            <a:ext cx="2074607" cy="477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4312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Eduarda Maldonado Martínez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0489A60-EA8A-43A3-8324-E9291C6C6CA0}"/>
              </a:ext>
            </a:extLst>
          </p:cNvPr>
          <p:cNvSpPr/>
          <p:nvPr/>
        </p:nvSpPr>
        <p:spPr>
          <a:xfrm>
            <a:off x="2081017" y="3355378"/>
            <a:ext cx="498034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Luisa Lucía Hernández Cruz  </a:t>
            </a:r>
            <a:endParaRPr lang="es-MX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438841" y="4396462"/>
            <a:ext cx="626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“CARACTERÍSTICAS DEL CONTEXTO REGIONAL Y ESTATAL”</a:t>
            </a: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99204" y="5157192"/>
            <a:ext cx="6943973" cy="613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MX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60912" y="4180438"/>
            <a:ext cx="21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aprendizaje I</a:t>
            </a:r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95736" y="3842947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Grado: 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Sección:   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“B”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Lista: </a:t>
            </a: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69552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a desarrollar:</a:t>
            </a:r>
            <a:br>
              <a:rPr lang="es-MX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mental</a:t>
            </a:r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18628" y="5293657"/>
            <a:ext cx="630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Competencia de la Unidad: </a:t>
            </a:r>
            <a:endParaRPr lang="es-MX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la problemática educativa con base en su conocimiento del contexto estatal y de los</a:t>
            </a:r>
          </a:p>
          <a:p>
            <a:pPr algn="ctr"/>
            <a:r>
              <a:rPr lang="es-MX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educativos para tomar decisiones que orienten su desempeño docente.</a:t>
            </a:r>
          </a:p>
          <a:p>
            <a:pPr algn="ctr"/>
            <a:endParaRPr lang="es-MX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PROYECTOS SITUADOS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SERVICIO A LA COMUNIDAD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3" y="2560750"/>
            <a:ext cx="2112169" cy="11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ervicio a la comunidad animado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6" b="94792" l="0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07" y="2539228"/>
            <a:ext cx="2112169" cy="1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90150" y="3975447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Enfoque pedagógico.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468914" y="3975447"/>
            <a:ext cx="167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Resolución de problemas.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896144" y="4509120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Atención de necesidades humanas.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90150" y="5118004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Oportunidades educativas estructuradas.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416824" y="5139769"/>
            <a:ext cx="183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Aprendizaje a través de la colaboración, reflexión y respeto.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-154832" y="3861048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Aprendizaje experiencial.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890150" y="6105976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Área de competencia determinada.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976264" y="6323735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Enfoque humanista y sociocultural.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24608" y="3861048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Contextos de práctica situados.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0" y="4475113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Dimensión social y científica del conocimiento.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433799" y="4636463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Actividades significativas.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-252536" y="6093296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Método científico.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424608" y="5949280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Construcción conjunta del conocimiento.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121500" y="5190291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Congruencia entre currículum e intereses de los alumnos.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734274" y="2035172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¿QUÉ ES?</a:t>
            </a:r>
            <a:endParaRPr lang="es-MX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ABP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ABC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5193392" y="3975447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Situación problema con formato de narrativa.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094398" y="3975447"/>
            <a:ext cx="167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Fomenta el pensamiento crítico.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863025" y="4927549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Centrados en áreas curriculares específicas.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90150" y="5118004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Vincula aprendizajes afectivos y cognitivos.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-154832" y="3861048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Planteamiento de una situación problema.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24608" y="3861048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Proceso de indagación y resolución</a:t>
            </a:r>
            <a:r>
              <a:rPr lang="es-MX" sz="1200" dirty="0">
                <a:latin typeface="Century Gothic" panose="020B0502020202020204" pitchFamily="34" charset="0"/>
              </a:rPr>
              <a:t>.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0" y="5348836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Elaboración y presentación de situaciones reales.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433799" y="5346597"/>
            <a:ext cx="170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Construcción del conocimiento a través de la reflexión.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203343" y="4647619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Enfoque en teoría constructivista.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734274" y="2035172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¿QUÉ ES?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35" y="2601227"/>
            <a:ext cx="1529714" cy="11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aprendizaje basado en cas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34" y="2609550"/>
            <a:ext cx="1529714" cy="11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PROYECTOS SITUADOS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SERVICIO A LA COMUNIDAD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90150" y="3975447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Participación activa.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468914" y="3975447"/>
            <a:ext cx="167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96144" y="4509120"/>
            <a:ext cx="220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Aprender sirviendo.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90150" y="5118004"/>
            <a:ext cx="22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Colabora en equipo para desarrollar habilidades y perspectivas.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416824" y="5139769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Conciencia moral, social y ética.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-154832" y="4047455"/>
            <a:ext cx="1702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Aplicar de manera creativa e independiente los conocimientos y habilidades.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890150" y="6105976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Atención y cuidado mediante la acción recíproca.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976264" y="6021288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Pensar, hablar y escribir acerca de lo que observa.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24608" y="4047455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Reconstruir saberes.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-82824" y="6423719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Búsqueda de una solución.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494503" y="5201617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err="1" smtClean="0">
                <a:latin typeface="Century Gothic" panose="020B0502020202020204" pitchFamily="34" charset="0"/>
              </a:rPr>
              <a:t>Maximisar</a:t>
            </a:r>
            <a:r>
              <a:rPr lang="es-MX" sz="1200" dirty="0">
                <a:latin typeface="Century Gothic" panose="020B0502020202020204" pitchFamily="34" charset="0"/>
              </a:rPr>
              <a:t> </a:t>
            </a:r>
            <a:r>
              <a:rPr lang="es-MX" sz="1200" dirty="0" smtClean="0">
                <a:latin typeface="Century Gothic" panose="020B0502020202020204" pitchFamily="34" charset="0"/>
              </a:rPr>
              <a:t>su aprendizaje.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3" b="98299" l="0" r="97764">
                        <a14:foregroundMark x1="14537" y1="25898" x2="34345" y2="25142"/>
                        <a14:foregroundMark x1="13898" y1="20038" x2="29393" y2="20038"/>
                        <a14:foregroundMark x1="27796" y1="37618" x2="21086" y2="12854"/>
                        <a14:foregroundMark x1="17891" y1="38941" x2="28275" y2="37618"/>
                        <a14:foregroundMark x1="28275" y1="38185" x2="33866" y2="23819"/>
                        <a14:foregroundMark x1="33866" y1="31002" x2="29393" y2="17958"/>
                        <a14:foregroundMark x1="41534" y1="20038" x2="60383" y2="16635"/>
                        <a14:foregroundMark x1="50958" y1="16068" x2="46486" y2="35728"/>
                        <a14:foregroundMark x1="46486" y1="35728" x2="55431" y2="38185"/>
                        <a14:foregroundMark x1="43131" y1="34594" x2="41374" y2="19282"/>
                        <a14:foregroundMark x1="45208" y1="37996" x2="57987" y2="39698"/>
                        <a14:foregroundMark x1="57987" y1="39698" x2="63578" y2="27410"/>
                        <a14:foregroundMark x1="62939" y1="33837" x2="55112" y2="41777"/>
                        <a14:foregroundMark x1="41214" y1="32325" x2="40575" y2="20794"/>
                        <a14:foregroundMark x1="30990" y1="18904" x2="35304" y2="28355"/>
                        <a14:foregroundMark x1="34984" y1="26276" x2="31629" y2="17580"/>
                        <a14:foregroundMark x1="34984" y1="24764" x2="36422" y2="21928"/>
                        <a14:foregroundMark x1="59265" y1="30813" x2="55591" y2="30813"/>
                        <a14:foregroundMark x1="55272" y1="19471" x2="54153" y2="22684"/>
                        <a14:foregroundMark x1="67572" y1="27977" x2="75719" y2="12476"/>
                        <a14:foregroundMark x1="75719" y1="12476" x2="89776" y2="25142"/>
                        <a14:foregroundMark x1="89776" y1="26276" x2="86262" y2="36106"/>
                        <a14:foregroundMark x1="86262" y1="39319" x2="76677" y2="41021"/>
                        <a14:foregroundMark x1="74441" y1="41210" x2="83546" y2="40643"/>
                        <a14:foregroundMark x1="83546" y1="42155" x2="91054" y2="26276"/>
                        <a14:foregroundMark x1="88019" y1="36106" x2="86741" y2="39319"/>
                        <a14:foregroundMark x1="83866" y1="15879" x2="91534" y2="24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2" y="2539227"/>
            <a:ext cx="1380911" cy="1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1789384" y="4623519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Intercambios comunicativos.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90918" y="5535243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Contribuir de manera productiva y colaborativa.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051720" y="5815682"/>
            <a:ext cx="170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Innovar.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34274" y="2035172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ROL DEL ALUMNO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34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3" b="98299" l="0" r="97764">
                        <a14:foregroundMark x1="14537" y1="25898" x2="34345" y2="25142"/>
                        <a14:foregroundMark x1="13898" y1="20038" x2="29393" y2="20038"/>
                        <a14:foregroundMark x1="27796" y1="37618" x2="21086" y2="12854"/>
                        <a14:foregroundMark x1="17891" y1="38941" x2="28275" y2="37618"/>
                        <a14:foregroundMark x1="28275" y1="38185" x2="33866" y2="23819"/>
                        <a14:foregroundMark x1="33866" y1="31002" x2="29393" y2="17958"/>
                        <a14:foregroundMark x1="41534" y1="20038" x2="60383" y2="16635"/>
                        <a14:foregroundMark x1="50958" y1="16068" x2="46486" y2="35728"/>
                        <a14:foregroundMark x1="46486" y1="35728" x2="55431" y2="38185"/>
                        <a14:foregroundMark x1="43131" y1="34594" x2="41374" y2="19282"/>
                        <a14:foregroundMark x1="45208" y1="37996" x2="57987" y2="39698"/>
                        <a14:foregroundMark x1="57987" y1="39698" x2="63578" y2="27410"/>
                        <a14:foregroundMark x1="62939" y1="33837" x2="55112" y2="41777"/>
                        <a14:foregroundMark x1="41214" y1="32325" x2="40575" y2="20794"/>
                        <a14:foregroundMark x1="30990" y1="18904" x2="35304" y2="28355"/>
                        <a14:foregroundMark x1="34984" y1="26276" x2="31629" y2="17580"/>
                        <a14:foregroundMark x1="34984" y1="24764" x2="36422" y2="21928"/>
                        <a14:foregroundMark x1="59265" y1="30813" x2="55591" y2="30813"/>
                        <a14:foregroundMark x1="55272" y1="19471" x2="54153" y2="22684"/>
                        <a14:foregroundMark x1="67572" y1="27977" x2="75719" y2="12476"/>
                        <a14:foregroundMark x1="75719" y1="12476" x2="89776" y2="25142"/>
                        <a14:foregroundMark x1="89776" y1="26276" x2="86262" y2="36106"/>
                        <a14:foregroundMark x1="86262" y1="39319" x2="76677" y2="41021"/>
                        <a14:foregroundMark x1="74441" y1="41210" x2="83546" y2="40643"/>
                        <a14:foregroundMark x1="83546" y1="42155" x2="91054" y2="26276"/>
                        <a14:foregroundMark x1="88019" y1="36106" x2="86741" y2="39319"/>
                        <a14:foregroundMark x1="83866" y1="15879" x2="91534" y2="24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36" y="2539226"/>
            <a:ext cx="1380911" cy="1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ABP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ABC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890150" y="3975447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Ahondar en la información y realizar conclusiones.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468914" y="3975447"/>
            <a:ext cx="167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788623" y="4093621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Discutir con argumentos.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90150" y="5118004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Mostrar una actitud de tolerancia ante las ideas de los otros.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416824" y="5139769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Desarrollar habilidades cooperativas.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33200" y="4063403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Analizar la situación.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890150" y="6105976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Tomar decisiones asertivas.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976264" y="6021288"/>
            <a:ext cx="220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Participación activa.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104500" y="4047455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Construir una o varias opciones de solución.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48108" y="5115953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Contribuir por un aprendizaje significativo.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3" b="98299" l="0" r="97764">
                        <a14:foregroundMark x1="14537" y1="25898" x2="34345" y2="25142"/>
                        <a14:foregroundMark x1="13898" y1="20038" x2="29393" y2="20038"/>
                        <a14:foregroundMark x1="27796" y1="37618" x2="21086" y2="12854"/>
                        <a14:foregroundMark x1="17891" y1="38941" x2="28275" y2="37618"/>
                        <a14:foregroundMark x1="28275" y1="38185" x2="33866" y2="23819"/>
                        <a14:foregroundMark x1="33866" y1="31002" x2="29393" y2="17958"/>
                        <a14:foregroundMark x1="41534" y1="20038" x2="60383" y2="16635"/>
                        <a14:foregroundMark x1="50958" y1="16068" x2="46486" y2="35728"/>
                        <a14:foregroundMark x1="46486" y1="35728" x2="55431" y2="38185"/>
                        <a14:foregroundMark x1="43131" y1="34594" x2="41374" y2="19282"/>
                        <a14:foregroundMark x1="45208" y1="37996" x2="57987" y2="39698"/>
                        <a14:foregroundMark x1="57987" y1="39698" x2="63578" y2="27410"/>
                        <a14:foregroundMark x1="62939" y1="33837" x2="55112" y2="41777"/>
                        <a14:foregroundMark x1="41214" y1="32325" x2="40575" y2="20794"/>
                        <a14:foregroundMark x1="30990" y1="18904" x2="35304" y2="28355"/>
                        <a14:foregroundMark x1="34984" y1="26276" x2="31629" y2="17580"/>
                        <a14:foregroundMark x1="34984" y1="24764" x2="36422" y2="21928"/>
                        <a14:foregroundMark x1="59265" y1="30813" x2="55591" y2="30813"/>
                        <a14:foregroundMark x1="55272" y1="19471" x2="54153" y2="22684"/>
                        <a14:foregroundMark x1="67572" y1="27977" x2="75719" y2="12476"/>
                        <a14:foregroundMark x1="75719" y1="12476" x2="89776" y2="25142"/>
                        <a14:foregroundMark x1="89776" y1="26276" x2="86262" y2="36106"/>
                        <a14:foregroundMark x1="86262" y1="39319" x2="76677" y2="41021"/>
                        <a14:foregroundMark x1="74441" y1="41210" x2="83546" y2="40643"/>
                        <a14:foregroundMark x1="83546" y1="42155" x2="91054" y2="26276"/>
                        <a14:foregroundMark x1="88019" y1="36106" x2="86741" y2="39319"/>
                        <a14:foregroundMark x1="83866" y1="15879" x2="91534" y2="24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2" y="2539227"/>
            <a:ext cx="1380911" cy="1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2166799" y="5139768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Indagar e intervenir en su entorno.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34274" y="2035172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ROL DEL ALUMNO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34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3" b="98299" l="0" r="97764">
                        <a14:foregroundMark x1="14537" y1="25898" x2="34345" y2="25142"/>
                        <a14:foregroundMark x1="13898" y1="20038" x2="29393" y2="20038"/>
                        <a14:foregroundMark x1="27796" y1="37618" x2="21086" y2="12854"/>
                        <a14:foregroundMark x1="17891" y1="38941" x2="28275" y2="37618"/>
                        <a14:foregroundMark x1="28275" y1="38185" x2="33866" y2="23819"/>
                        <a14:foregroundMark x1="33866" y1="31002" x2="29393" y2="17958"/>
                        <a14:foregroundMark x1="41534" y1="20038" x2="60383" y2="16635"/>
                        <a14:foregroundMark x1="50958" y1="16068" x2="46486" y2="35728"/>
                        <a14:foregroundMark x1="46486" y1="35728" x2="55431" y2="38185"/>
                        <a14:foregroundMark x1="43131" y1="34594" x2="41374" y2="19282"/>
                        <a14:foregroundMark x1="45208" y1="37996" x2="57987" y2="39698"/>
                        <a14:foregroundMark x1="57987" y1="39698" x2="63578" y2="27410"/>
                        <a14:foregroundMark x1="62939" y1="33837" x2="55112" y2="41777"/>
                        <a14:foregroundMark x1="41214" y1="32325" x2="40575" y2="20794"/>
                        <a14:foregroundMark x1="30990" y1="18904" x2="35304" y2="28355"/>
                        <a14:foregroundMark x1="34984" y1="26276" x2="31629" y2="17580"/>
                        <a14:foregroundMark x1="34984" y1="24764" x2="36422" y2="21928"/>
                        <a14:foregroundMark x1="59265" y1="30813" x2="55591" y2="30813"/>
                        <a14:foregroundMark x1="55272" y1="19471" x2="54153" y2="22684"/>
                        <a14:foregroundMark x1="67572" y1="27977" x2="75719" y2="12476"/>
                        <a14:foregroundMark x1="75719" y1="12476" x2="89776" y2="25142"/>
                        <a14:foregroundMark x1="89776" y1="26276" x2="86262" y2="36106"/>
                        <a14:foregroundMark x1="86262" y1="39319" x2="76677" y2="41021"/>
                        <a14:foregroundMark x1="74441" y1="41210" x2="83546" y2="40643"/>
                        <a14:foregroundMark x1="83546" y1="42155" x2="91054" y2="26276"/>
                        <a14:foregroundMark x1="88019" y1="36106" x2="86741" y2="39319"/>
                        <a14:foregroundMark x1="83866" y1="15879" x2="91534" y2="24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36" y="2539226"/>
            <a:ext cx="1380911" cy="1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PROYECTOS SITUADOS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SERVICIO A LA COMUNIDAD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5193392" y="3789040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Vincular necesidades de una comunidad.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468914" y="3975447"/>
            <a:ext cx="167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34465" y="3831385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Basarse en un aprendizaje situado y experiencial.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104056" y="5096449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Extender el aprendizaje del alumno.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118741" y="5118004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Fomentar el desarrollo de un sentido de responsabilidad y cuidado hacia los demás.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-154832" y="4047455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Fomentar la motivación y el aprendizaje autorregulado.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24608" y="4047455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Incrementar la autonomía y participación.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572540" y="5509101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Cambio de actitud y forma de trabajo.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775731" y="4693786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Organización social de las actividades.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49224" y="5232101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Reconstruir o reorganizar experiencia del alumno.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315551" y="6105976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Centrarse en el desarrollo y crecimiento del alumno.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55902" y="2172396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ROL DEL DOCENTE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2052" name="Picture 4" descr="Resultado de imagen para pROFESORE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" b="100000" l="1849" r="97311">
                        <a14:foregroundMark x1="13277" y1="89346" x2="88739" y2="89346"/>
                        <a14:foregroundMark x1="87227" y1="91768" x2="95966" y2="79903"/>
                        <a14:foregroundMark x1="83697" y1="83051" x2="91429" y2="87409"/>
                        <a14:foregroundMark x1="85546" y1="94673" x2="72605" y2="95884"/>
                        <a14:foregroundMark x1="18319" y1="87893" x2="11429" y2="49395"/>
                        <a14:foregroundMark x1="6555" y1="71671" x2="28571" y2="44552"/>
                        <a14:foregroundMark x1="32773" y1="65375" x2="50252" y2="61017"/>
                        <a14:foregroundMark x1="20504" y1="80872" x2="16639" y2="43341"/>
                        <a14:foregroundMark x1="5714" y1="69007" x2="10588" y2="49395"/>
                        <a14:foregroundMark x1="10588" y1="49395" x2="16639" y2="48426"/>
                        <a14:foregroundMark x1="9748" y1="51332" x2="14118" y2="44068"/>
                        <a14:foregroundMark x1="10588" y1="49637" x2="8067" y2="59322"/>
                        <a14:foregroundMark x1="8067" y1="54964" x2="9076" y2="48184"/>
                        <a14:foregroundMark x1="13782" y1="24939" x2="21681" y2="16465"/>
                        <a14:foregroundMark x1="15798" y1="82567" x2="11092" y2="71429"/>
                        <a14:foregroundMark x1="11092" y1="83293" x2="11429" y2="74092"/>
                        <a14:foregroundMark x1="21681" y1="84988" x2="29748" y2="82567"/>
                        <a14:foregroundMark x1="31092" y1="89346" x2="20840" y2="86925"/>
                        <a14:foregroundMark x1="17479" y1="77724" x2="16975" y2="69007"/>
                        <a14:foregroundMark x1="22521" y1="76998" x2="12941" y2="63680"/>
                        <a14:foregroundMark x1="21681" y1="68281" x2="17983" y2="48426"/>
                        <a14:foregroundMark x1="26050" y1="47215" x2="28571" y2="77724"/>
                        <a14:foregroundMark x1="56134" y1="26150" x2="64538" y2="2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56" y="2594509"/>
            <a:ext cx="1630632" cy="1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para pROFESORE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" b="100000" l="1849" r="97311">
                        <a14:foregroundMark x1="13277" y1="89346" x2="88739" y2="89346"/>
                        <a14:foregroundMark x1="87227" y1="91768" x2="95966" y2="79903"/>
                        <a14:foregroundMark x1="83697" y1="83051" x2="91429" y2="87409"/>
                        <a14:foregroundMark x1="85546" y1="94673" x2="72605" y2="95884"/>
                        <a14:foregroundMark x1="18319" y1="87893" x2="11429" y2="49395"/>
                        <a14:foregroundMark x1="6555" y1="71671" x2="28571" y2="44552"/>
                        <a14:foregroundMark x1="32773" y1="65375" x2="50252" y2="61017"/>
                        <a14:foregroundMark x1="20504" y1="80872" x2="16639" y2="43341"/>
                        <a14:foregroundMark x1="5714" y1="69007" x2="10588" y2="49395"/>
                        <a14:foregroundMark x1="10588" y1="49395" x2="16639" y2="48426"/>
                        <a14:foregroundMark x1="9748" y1="51332" x2="14118" y2="44068"/>
                        <a14:foregroundMark x1="10588" y1="49637" x2="8067" y2="59322"/>
                        <a14:foregroundMark x1="8067" y1="54964" x2="9076" y2="48184"/>
                        <a14:foregroundMark x1="13782" y1="24939" x2="21681" y2="16465"/>
                        <a14:foregroundMark x1="15798" y1="82567" x2="11092" y2="71429"/>
                        <a14:foregroundMark x1="11092" y1="83293" x2="11429" y2="74092"/>
                        <a14:foregroundMark x1="21681" y1="84988" x2="29748" y2="82567"/>
                        <a14:foregroundMark x1="31092" y1="89346" x2="20840" y2="86925"/>
                        <a14:foregroundMark x1="17479" y1="77724" x2="16975" y2="69007"/>
                        <a14:foregroundMark x1="22521" y1="76998" x2="12941" y2="63680"/>
                        <a14:foregroundMark x1="21681" y1="68281" x2="17983" y2="48426"/>
                        <a14:foregroundMark x1="26050" y1="47215" x2="28571" y2="77724"/>
                        <a14:foregroundMark x1="56134" y1="26150" x2="64538" y2="2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2" y="2594508"/>
            <a:ext cx="1630632" cy="1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54" b="42969" l="34993" r="96340">
                        <a14:foregroundMark x1="34993" y1="43066" x2="37482" y2="39160"/>
                        <a14:foregroundMark x1="37335" y1="39063" x2="37335" y2="39063"/>
                        <a14:foregroundMark x1="37335" y1="39160" x2="93558" y2="39355"/>
                        <a14:foregroundMark x1="94143" y1="39355" x2="96340" y2="35254"/>
                        <a14:foregroundMark x1="93704" y1="42188" x2="92679" y2="37695"/>
                        <a14:foregroundMark x1="36603" y1="36426" x2="37921" y2="39648"/>
                        <a14:foregroundMark x1="42167" y1="41211" x2="87848" y2="40723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4" t="34742" r="2136" b="55868"/>
          <a:stretch/>
        </p:blipFill>
        <p:spPr>
          <a:xfrm>
            <a:off x="611560" y="188640"/>
            <a:ext cx="7920880" cy="8640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375047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dirty="0" smtClean="0">
                <a:latin typeface="Impact" panose="020B0806030902050204" pitchFamily="34" charset="0"/>
              </a:rPr>
              <a:t>ESTRATEGIAS DE ENSEÑANZA - APRENDIZAJE</a:t>
            </a:r>
            <a:endParaRPr lang="es-MX" sz="2500" dirty="0">
              <a:latin typeface="Impact" panose="020B080603090205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FRIDA DÍAS BARRIGA</a:t>
            </a:r>
            <a:endParaRPr lang="es-MX" b="1" dirty="0">
              <a:latin typeface="Agency FB" panose="020B0503020202020204" pitchFamily="34" charset="0"/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11560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ABP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9 Recortar rectángulo de esquina diagonal"/>
          <p:cNvSpPr/>
          <p:nvPr/>
        </p:nvSpPr>
        <p:spPr>
          <a:xfrm>
            <a:off x="5868144" y="2035172"/>
            <a:ext cx="2664296" cy="50405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ABC</a:t>
            </a:r>
            <a:endParaRPr lang="es-MX" sz="19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2884941">
            <a:off x="3217131" y="1364908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 rot="19077195">
            <a:off x="5130482" y="1409801"/>
            <a:ext cx="720080" cy="856314"/>
          </a:xfrm>
          <a:prstGeom prst="downArrow">
            <a:avLst>
              <a:gd name="adj1" fmla="val 43014"/>
              <a:gd name="adj2" fmla="val 3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5193392" y="3789040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Promover el aprendizaje </a:t>
            </a:r>
            <a:r>
              <a:rPr lang="es-MX" sz="1200" dirty="0" err="1" smtClean="0">
                <a:latin typeface="Century Gothic" panose="020B0502020202020204" pitchFamily="34" charset="0"/>
              </a:rPr>
              <a:t>autodirigido</a:t>
            </a:r>
            <a:r>
              <a:rPr lang="es-MX" sz="1200" dirty="0">
                <a:latin typeface="Century Gothic" panose="020B0502020202020204" pitchFamily="34" charset="0"/>
              </a:rPr>
              <a:t>.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468914" y="3975447"/>
            <a:ext cx="167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934465" y="3831385"/>
            <a:ext cx="22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Fomentar la motivación.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104056" y="4773283"/>
            <a:ext cx="22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Promover la responsabilidad del estudiante.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087210" y="4645039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Transferir la información.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-154832" y="4047455"/>
            <a:ext cx="17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Fomentar el aprendizaje activo.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424608" y="4047455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Vincular el aprendizaje escolar a la vida real.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354005" y="4693786"/>
            <a:ext cx="170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Integrar el conocimiento de distintas disciplinas.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371533" y="5856667"/>
            <a:ext cx="170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Facilitador del aprendizaje.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755902" y="2172396"/>
            <a:ext cx="1638953" cy="733663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gency FB" panose="020B0503020202020204" pitchFamily="34" charset="0"/>
              </a:rPr>
              <a:t>ROL DEL DOCENTE</a:t>
            </a:r>
            <a:endParaRPr lang="es-MX" b="1" dirty="0">
              <a:latin typeface="Agency FB" panose="020B0503020202020204" pitchFamily="34" charset="0"/>
            </a:endParaRPr>
          </a:p>
        </p:txBody>
      </p:sp>
      <p:pic>
        <p:nvPicPr>
          <p:cNvPr id="2052" name="Picture 4" descr="Resultado de imagen para pROFESORE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" b="100000" l="1849" r="97311">
                        <a14:foregroundMark x1="13277" y1="89346" x2="88739" y2="89346"/>
                        <a14:foregroundMark x1="87227" y1="91768" x2="95966" y2="79903"/>
                        <a14:foregroundMark x1="83697" y1="83051" x2="91429" y2="87409"/>
                        <a14:foregroundMark x1="85546" y1="94673" x2="72605" y2="95884"/>
                        <a14:foregroundMark x1="18319" y1="87893" x2="11429" y2="49395"/>
                        <a14:foregroundMark x1="6555" y1="71671" x2="28571" y2="44552"/>
                        <a14:foregroundMark x1="32773" y1="65375" x2="50252" y2="61017"/>
                        <a14:foregroundMark x1="20504" y1="80872" x2="16639" y2="43341"/>
                        <a14:foregroundMark x1="5714" y1="69007" x2="10588" y2="49395"/>
                        <a14:foregroundMark x1="10588" y1="49395" x2="16639" y2="48426"/>
                        <a14:foregroundMark x1="9748" y1="51332" x2="14118" y2="44068"/>
                        <a14:foregroundMark x1="10588" y1="49637" x2="8067" y2="59322"/>
                        <a14:foregroundMark x1="8067" y1="54964" x2="9076" y2="48184"/>
                        <a14:foregroundMark x1="13782" y1="24939" x2="21681" y2="16465"/>
                        <a14:foregroundMark x1="15798" y1="82567" x2="11092" y2="71429"/>
                        <a14:foregroundMark x1="11092" y1="83293" x2="11429" y2="74092"/>
                        <a14:foregroundMark x1="21681" y1="84988" x2="29748" y2="82567"/>
                        <a14:foregroundMark x1="31092" y1="89346" x2="20840" y2="86925"/>
                        <a14:foregroundMark x1="17479" y1="77724" x2="16975" y2="69007"/>
                        <a14:foregroundMark x1="22521" y1="76998" x2="12941" y2="63680"/>
                        <a14:foregroundMark x1="21681" y1="68281" x2="17983" y2="48426"/>
                        <a14:foregroundMark x1="26050" y1="47215" x2="28571" y2="77724"/>
                        <a14:foregroundMark x1="56134" y1="26150" x2="64538" y2="2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56" y="2594509"/>
            <a:ext cx="1630632" cy="1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para pROFESORE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" b="100000" l="1849" r="97311">
                        <a14:foregroundMark x1="13277" y1="89346" x2="88739" y2="89346"/>
                        <a14:foregroundMark x1="87227" y1="91768" x2="95966" y2="79903"/>
                        <a14:foregroundMark x1="83697" y1="83051" x2="91429" y2="87409"/>
                        <a14:foregroundMark x1="85546" y1="94673" x2="72605" y2="95884"/>
                        <a14:foregroundMark x1="18319" y1="87893" x2="11429" y2="49395"/>
                        <a14:foregroundMark x1="6555" y1="71671" x2="28571" y2="44552"/>
                        <a14:foregroundMark x1="32773" y1="65375" x2="50252" y2="61017"/>
                        <a14:foregroundMark x1="20504" y1="80872" x2="16639" y2="43341"/>
                        <a14:foregroundMark x1="5714" y1="69007" x2="10588" y2="49395"/>
                        <a14:foregroundMark x1="10588" y1="49395" x2="16639" y2="48426"/>
                        <a14:foregroundMark x1="9748" y1="51332" x2="14118" y2="44068"/>
                        <a14:foregroundMark x1="10588" y1="49637" x2="8067" y2="59322"/>
                        <a14:foregroundMark x1="8067" y1="54964" x2="9076" y2="48184"/>
                        <a14:foregroundMark x1="13782" y1="24939" x2="21681" y2="16465"/>
                        <a14:foregroundMark x1="15798" y1="82567" x2="11092" y2="71429"/>
                        <a14:foregroundMark x1="11092" y1="83293" x2="11429" y2="74092"/>
                        <a14:foregroundMark x1="21681" y1="84988" x2="29748" y2="82567"/>
                        <a14:foregroundMark x1="31092" y1="89346" x2="20840" y2="86925"/>
                        <a14:foregroundMark x1="17479" y1="77724" x2="16975" y2="69007"/>
                        <a14:foregroundMark x1="22521" y1="76998" x2="12941" y2="63680"/>
                        <a14:foregroundMark x1="21681" y1="68281" x2="17983" y2="48426"/>
                        <a14:foregroundMark x1="26050" y1="47215" x2="28571" y2="77724"/>
                        <a14:foregroundMark x1="56134" y1="26150" x2="64538" y2="2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92" y="2594508"/>
            <a:ext cx="1630632" cy="1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7092280" y="530120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200" dirty="0" smtClean="0">
                <a:latin typeface="Century Gothic" panose="020B0502020202020204" pitchFamily="34" charset="0"/>
              </a:rPr>
              <a:t>Convertirse en autoridad en la materia en un ámbito concreto.</a:t>
            </a:r>
          </a:p>
        </p:txBody>
      </p:sp>
    </p:spTree>
    <p:extLst>
      <p:ext uri="{BB962C8B-B14F-4D97-AF65-F5344CB8AC3E}">
        <p14:creationId xmlns:p14="http://schemas.microsoft.com/office/powerpoint/2010/main" val="1837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551</Words>
  <Application>Microsoft Office PowerPoint</Application>
  <PresentationFormat>Presentación en pantalla (4:3)</PresentationFormat>
  <Paragraphs>114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13</cp:revision>
  <dcterms:created xsi:type="dcterms:W3CDTF">2019-10-11T03:00:43Z</dcterms:created>
  <dcterms:modified xsi:type="dcterms:W3CDTF">2019-10-11T05:19:47Z</dcterms:modified>
</cp:coreProperties>
</file>