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132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D09910D9-4AE7-4991-BEB3-2BFA749FEBC5}" type="datetimeFigureOut">
              <a:rPr lang="es-MX" smtClean="0"/>
              <a:t>10/10/2019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380891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09910D9-4AE7-4991-BEB3-2BFA749FEBC5}" type="datetimeFigureOut">
              <a:rPr lang="es-MX" smtClean="0"/>
              <a:t>10/10/2019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383543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09910D9-4AE7-4991-BEB3-2BFA749FEBC5}" type="datetimeFigureOut">
              <a:rPr lang="es-MX" smtClean="0"/>
              <a:t>10/10/2019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135867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s-ES" smtClean="0"/>
              <a:t>Editar el estilo de texto del patrón</a:t>
            </a:r>
          </a:p>
        </p:txBody>
      </p:sp>
      <p:sp>
        <p:nvSpPr>
          <p:cNvPr id="2" name="Date Placeholder 1"/>
          <p:cNvSpPr>
            <a:spLocks noGrp="1"/>
          </p:cNvSpPr>
          <p:nvPr>
            <p:ph type="dt" sz="half" idx="10"/>
          </p:nvPr>
        </p:nvSpPr>
        <p:spPr/>
        <p:txBody>
          <a:bodyPr/>
          <a:lstStyle/>
          <a:p>
            <a:fld id="{D09910D9-4AE7-4991-BEB3-2BFA749FEBC5}" type="datetimeFigureOut">
              <a:rPr lang="es-MX" smtClean="0"/>
              <a:t>10/10/2019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93089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9910D9-4AE7-4991-BEB3-2BFA749FEBC5}" type="datetimeFigureOut">
              <a:rPr lang="es-MX" smtClean="0"/>
              <a:t>10/10/2019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2723695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9910D9-4AE7-4991-BEB3-2BFA749FEBC5}" type="datetimeFigureOut">
              <a:rPr lang="es-MX" smtClean="0"/>
              <a:t>10/10/2019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99801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9910D9-4AE7-4991-BEB3-2BFA749FEBC5}" type="datetimeFigureOut">
              <a:rPr lang="es-MX" smtClean="0"/>
              <a:t>10/10/2019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267102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09910D9-4AE7-4991-BEB3-2BFA749FEBC5}" type="datetimeFigureOut">
              <a:rPr lang="es-MX" smtClean="0"/>
              <a:t>10/10/2019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26697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09910D9-4AE7-4991-BEB3-2BFA749FEBC5}" type="datetimeFigureOut">
              <a:rPr lang="es-MX" smtClean="0"/>
              <a:t>10/10/2019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611750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09910D9-4AE7-4991-BEB3-2BFA749FEBC5}" type="datetimeFigureOut">
              <a:rPr lang="es-MX" smtClean="0"/>
              <a:t>10/10/2019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1168216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09910D9-4AE7-4991-BEB3-2BFA749FEBC5}" type="datetimeFigureOut">
              <a:rPr lang="es-MX" smtClean="0"/>
              <a:t>10/10/2019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214931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910D9-4AE7-4991-BEB3-2BFA749FEBC5}" type="datetimeFigureOut">
              <a:rPr lang="es-MX" smtClean="0"/>
              <a:t>10/10/2019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27451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09910D9-4AE7-4991-BEB3-2BFA749FEBC5}" type="datetimeFigureOut">
              <a:rPr lang="es-MX" smtClean="0"/>
              <a:t>10/10/2019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1794466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2914357" y="6041361"/>
            <a:ext cx="732659" cy="365125"/>
          </a:xfrm>
        </p:spPr>
        <p:txBody>
          <a:bodyPr/>
          <a:lstStyle/>
          <a:p>
            <a:fld id="{D09910D9-4AE7-4991-BEB3-2BFA749FEBC5}" type="datetimeFigureOut">
              <a:rPr lang="es-MX" smtClean="0"/>
              <a:t>10/10/2019</a:t>
            </a:fld>
            <a:endParaRPr lang="es-MX"/>
          </a:p>
        </p:txBody>
      </p:sp>
      <p:sp>
        <p:nvSpPr>
          <p:cNvPr id="6" name="Footer Placeholder 5"/>
          <p:cNvSpPr>
            <a:spLocks noGrp="1"/>
          </p:cNvSpPr>
          <p:nvPr>
            <p:ph type="ftr" sz="quarter" idx="11"/>
          </p:nvPr>
        </p:nvSpPr>
        <p:spPr>
          <a:xfrm>
            <a:off x="442797" y="6041361"/>
            <a:ext cx="2471560" cy="365125"/>
          </a:xfrm>
        </p:spPr>
        <p:txBody>
          <a:bodyPr/>
          <a:lstStyle/>
          <a:p>
            <a:endParaRPr lang="es-MX"/>
          </a:p>
        </p:txBody>
      </p:sp>
      <p:sp>
        <p:nvSpPr>
          <p:cNvPr id="7" name="Slide Number Placeholder 6"/>
          <p:cNvSpPr>
            <a:spLocks noGrp="1"/>
          </p:cNvSpPr>
          <p:nvPr>
            <p:ph type="sldNum" sz="quarter" idx="12"/>
          </p:nvPr>
        </p:nvSpPr>
        <p:spPr>
          <a:xfrm>
            <a:off x="3647017" y="5915887"/>
            <a:ext cx="796616" cy="490599"/>
          </a:xfrm>
        </p:spPr>
        <p:txBody>
          <a:bodyPr/>
          <a:lstStyle/>
          <a:p>
            <a:fld id="{8E033F75-DF61-4B5C-B496-9DB199DB31D2}" type="slidenum">
              <a:rPr lang="es-MX" smtClean="0"/>
              <a:t>‹Nº›</a:t>
            </a:fld>
            <a:endParaRPr lang="es-MX"/>
          </a:p>
        </p:txBody>
      </p:sp>
    </p:spTree>
    <p:extLst>
      <p:ext uri="{BB962C8B-B14F-4D97-AF65-F5344CB8AC3E}">
        <p14:creationId xmlns:p14="http://schemas.microsoft.com/office/powerpoint/2010/main" val="1768131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s-MX"/>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D09910D9-4AE7-4991-BEB3-2BFA749FEBC5}" type="datetimeFigureOut">
              <a:rPr lang="es-MX" smtClean="0"/>
              <a:t>10/10/2019</a:t>
            </a:fld>
            <a:endParaRPr lang="es-MX"/>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8E033F75-DF61-4B5C-B496-9DB199DB31D2}" type="slidenum">
              <a:rPr lang="es-MX" smtClean="0"/>
              <a:t>‹Nº›</a:t>
            </a:fld>
            <a:endParaRPr lang="es-MX"/>
          </a:p>
        </p:txBody>
      </p:sp>
    </p:spTree>
    <p:extLst>
      <p:ext uri="{BB962C8B-B14F-4D97-AF65-F5344CB8AC3E}">
        <p14:creationId xmlns:p14="http://schemas.microsoft.com/office/powerpoint/2010/main" val="121045609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70045" y="1"/>
            <a:ext cx="9003910" cy="941696"/>
          </a:xfrm>
        </p:spPr>
        <p:txBody>
          <a:bodyPr/>
          <a:lstStyle/>
          <a:p>
            <a:r>
              <a:rPr lang="es-MX" dirty="0" smtClean="0"/>
              <a:t>Estrategias de enseñanza</a:t>
            </a:r>
            <a:endParaRPr lang="es-MX" dirty="0"/>
          </a:p>
        </p:txBody>
      </p:sp>
      <p:sp>
        <p:nvSpPr>
          <p:cNvPr id="5" name="Subtítulo 4"/>
          <p:cNvSpPr>
            <a:spLocks noGrp="1"/>
          </p:cNvSpPr>
          <p:nvPr>
            <p:ph type="subTitle" idx="1"/>
          </p:nvPr>
        </p:nvSpPr>
        <p:spPr>
          <a:xfrm>
            <a:off x="808831" y="5280846"/>
            <a:ext cx="7526338" cy="1174545"/>
          </a:xfrm>
        </p:spPr>
        <p:txBody>
          <a:bodyPr>
            <a:normAutofit lnSpcReduction="10000"/>
          </a:bodyPr>
          <a:lstStyle/>
          <a:p>
            <a:r>
              <a:rPr lang="es-MX" dirty="0" smtClean="0"/>
              <a:t>Larissa Elizabeth Dávila Patlán </a:t>
            </a:r>
          </a:p>
          <a:p>
            <a:r>
              <a:rPr lang="es-MX" dirty="0" smtClean="0"/>
              <a:t>#5</a:t>
            </a:r>
          </a:p>
          <a:p>
            <a:r>
              <a:rPr lang="es-MX" dirty="0" smtClean="0"/>
              <a:t>3º A</a:t>
            </a:r>
            <a:endParaRPr lang="es-MX" dirty="0"/>
          </a:p>
        </p:txBody>
      </p:sp>
      <p:pic>
        <p:nvPicPr>
          <p:cNvPr id="6" name="Imagen 5"/>
          <p:cNvPicPr>
            <a:picLocks noChangeAspect="1"/>
          </p:cNvPicPr>
          <p:nvPr/>
        </p:nvPicPr>
        <p:blipFill>
          <a:blip r:embed="rId2">
            <a:extLst>
              <a:ext uri="{BEBA8EAE-BF5A-486C-A8C5-ECC9F3942E4B}">
                <a14:imgProps xmlns:a14="http://schemas.microsoft.com/office/drawing/2010/main">
                  <a14:imgLayer r:embed="rId3">
                    <a14:imgEffect>
                      <a14:backgroundRemoval t="0" b="97368" l="3709" r="93132"/>
                    </a14:imgEffect>
                  </a14:imgLayer>
                </a14:imgProps>
              </a:ext>
            </a:extLst>
          </a:blip>
          <a:stretch>
            <a:fillRect/>
          </a:stretch>
        </p:blipFill>
        <p:spPr>
          <a:xfrm>
            <a:off x="2599898" y="1037494"/>
            <a:ext cx="3944204" cy="3911697"/>
          </a:xfrm>
          <a:prstGeom prst="rect">
            <a:avLst/>
          </a:prstGeom>
        </p:spPr>
      </p:pic>
    </p:spTree>
    <p:extLst>
      <p:ext uri="{BB962C8B-B14F-4D97-AF65-F5344CB8AC3E}">
        <p14:creationId xmlns:p14="http://schemas.microsoft.com/office/powerpoint/2010/main" val="383774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877573716"/>
              </p:ext>
            </p:extLst>
          </p:nvPr>
        </p:nvGraphicFramePr>
        <p:xfrm>
          <a:off x="109176" y="860190"/>
          <a:ext cx="8952936" cy="5765800"/>
        </p:xfrm>
        <a:graphic>
          <a:graphicData uri="http://schemas.openxmlformats.org/drawingml/2006/table">
            <a:tbl>
              <a:tblPr firstRow="1" bandRow="1">
                <a:tableStyleId>{00A15C55-8517-42AA-B614-E9B94910E393}</a:tableStyleId>
              </a:tblPr>
              <a:tblGrid>
                <a:gridCol w="1937987">
                  <a:extLst>
                    <a:ext uri="{9D8B030D-6E8A-4147-A177-3AD203B41FA5}">
                      <a16:colId xmlns:a16="http://schemas.microsoft.com/office/drawing/2014/main" val="969053718"/>
                    </a:ext>
                  </a:extLst>
                </a:gridCol>
                <a:gridCol w="2538481">
                  <a:extLst>
                    <a:ext uri="{9D8B030D-6E8A-4147-A177-3AD203B41FA5}">
                      <a16:colId xmlns:a16="http://schemas.microsoft.com/office/drawing/2014/main" val="90723605"/>
                    </a:ext>
                  </a:extLst>
                </a:gridCol>
                <a:gridCol w="2238234">
                  <a:extLst>
                    <a:ext uri="{9D8B030D-6E8A-4147-A177-3AD203B41FA5}">
                      <a16:colId xmlns:a16="http://schemas.microsoft.com/office/drawing/2014/main" val="4231662841"/>
                    </a:ext>
                  </a:extLst>
                </a:gridCol>
                <a:gridCol w="2238234">
                  <a:extLst>
                    <a:ext uri="{9D8B030D-6E8A-4147-A177-3AD203B41FA5}">
                      <a16:colId xmlns:a16="http://schemas.microsoft.com/office/drawing/2014/main" val="4236013400"/>
                    </a:ext>
                  </a:extLst>
                </a:gridCol>
              </a:tblGrid>
              <a:tr h="370840">
                <a:tc>
                  <a:txBody>
                    <a:bodyPr/>
                    <a:lstStyle/>
                    <a:p>
                      <a:pPr algn="ctr"/>
                      <a:r>
                        <a:rPr lang="es-MX" sz="1200" dirty="0" smtClean="0"/>
                        <a:t>Proyecto</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ABP</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ABC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Servicio</a:t>
                      </a:r>
                      <a:r>
                        <a:rPr lang="es-MX" sz="1200" baseline="0" dirty="0" smtClean="0"/>
                        <a:t> a la comunidad </a:t>
                      </a:r>
                      <a:endParaRPr lang="es-MX"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833666549"/>
                  </a:ext>
                </a:extLst>
              </a:tr>
              <a:tr h="370840">
                <a:tc>
                  <a:txBody>
                    <a:bodyPr/>
                    <a:lstStyle/>
                    <a:p>
                      <a:r>
                        <a:rPr lang="es-MX" sz="1200" kern="1200" dirty="0" smtClean="0">
                          <a:effectLst/>
                        </a:rPr>
                        <a:t>Un proyecto educativo es aquel que persigue objetivos de formación y aprendizaje en un contexto determinado. Como todo proyecto, surge del diagnóstico de una necesidad específica y, por lo general, está ligado al sistema educativo que opere en dicha zona, más allá de si es de carácter público o privado.</a:t>
                      </a:r>
                      <a:endParaRPr lang="es-MX" sz="1200" dirty="0">
                        <a:latin typeface="Times New Roman" panose="02020603050405020304" pitchFamily="18" charset="0"/>
                        <a:cs typeface="Times New Roman" panose="02020603050405020304" pitchFamily="18" charset="0"/>
                      </a:endParaRPr>
                    </a:p>
                  </a:txBody>
                  <a:tcPr/>
                </a:tc>
                <a:tc>
                  <a:txBody>
                    <a:bodyPr/>
                    <a:lstStyle/>
                    <a:p>
                      <a:pPr rtl="0"/>
                      <a:r>
                        <a:rPr lang="es-MX" sz="1200" kern="1200" dirty="0" smtClean="0">
                          <a:effectLst/>
                        </a:rPr>
                        <a:t>Una de las metodologías activas más eficaz y cada vez más extendida en nuestro sistema educativo.</a:t>
                      </a:r>
                    </a:p>
                    <a:p>
                      <a:pPr rtl="0"/>
                      <a:r>
                        <a:rPr lang="es-MX" sz="1200" kern="1200" dirty="0" smtClean="0">
                          <a:effectLst/>
                        </a:rPr>
                        <a:t>En la metodología ABP los alumnos llevan a cabo un proceso de investigación y creación que culmina con la respuesta a una pregunta, la resolución de un problema o la creación de un producto. Los proyectos han de planearse, diseñarse y llevarse a cabo con el fin de que el alumno pueda incorporar, de una manera factual, los contenidos y estándares de aprendizaje establecidos por la legislación educativa. La implementación del ABP permite que se puedan diseñar los temas e itinerarios de aprendizaje con mayor libertad, de forma que el producto final ya no es lo único importante sino que también son relevantes el proceso de aprendizaje, la profundización y el desarrollo de las competencias clave.</a:t>
                      </a:r>
                      <a:endParaRPr lang="es-MX" sz="1200" b="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a:tabLst>
                          <a:tab pos="627063" algn="l"/>
                        </a:tabLst>
                      </a:pPr>
                      <a:r>
                        <a:rPr lang="es-MX" sz="1200" dirty="0" smtClean="0"/>
                        <a:t>El aprendizaje basado en competencias es un enfoque de la educación que se centra en la demostración de los resultados de aprendizaje deseados como el centro del proceso de aprendizaje del estudiante. Se refiere principalmente a la progresión del estudiante a través de planes de estudio a su propio ritmo, profundidad, etc. Como han demostrado las competencias, los estudiantes continúan progresando.</a:t>
                      </a:r>
                      <a:endParaRPr lang="es-MX" sz="1200" dirty="0">
                        <a:latin typeface="Times New Roman" panose="02020603050405020304" pitchFamily="18" charset="0"/>
                        <a:cs typeface="Times New Roman" panose="02020603050405020304" pitchFamily="18" charset="0"/>
                      </a:endParaRPr>
                    </a:p>
                  </a:txBody>
                  <a:tcPr/>
                </a:tc>
                <a:tc>
                  <a:txBody>
                    <a:bodyPr/>
                    <a:lstStyle/>
                    <a:p>
                      <a:r>
                        <a:rPr lang="es-MX" sz="1200" dirty="0" smtClean="0"/>
                        <a:t>Es una propuesta educativa que integra servicio a la comunidad y aprendizaje académico en un mismo proyecto. APS es una herramienta que permite a los estudiantes formarse y trabajar las necesidades reales del entorno comunitario, con el objetivo de mejorarlo. Cada vez son más los centros educativos que saben que para aprender a ejercitar la ciudadanía de forma responsable y comprometida hay que hacerlo desde la reflexión y, naturalmente, también desde la formación práctica.</a:t>
                      </a:r>
                      <a:endParaRPr lang="es-MX"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95433390"/>
                  </a:ext>
                </a:extLst>
              </a:tr>
            </a:tbl>
          </a:graphicData>
        </a:graphic>
      </p:graphicFrame>
      <p:sp>
        <p:nvSpPr>
          <p:cNvPr id="4" name="Rectángulo 3"/>
          <p:cNvSpPr/>
          <p:nvPr/>
        </p:nvSpPr>
        <p:spPr>
          <a:xfrm>
            <a:off x="109176" y="-63140"/>
            <a:ext cx="3964547" cy="923330"/>
          </a:xfrm>
          <a:prstGeom prst="rect">
            <a:avLst/>
          </a:prstGeom>
          <a:noFill/>
        </p:spPr>
        <p:txBody>
          <a:bodyPr wrap="none" lIns="91440" tIns="45720" rIns="91440" bIns="45720">
            <a:spAutoFit/>
          </a:bodyPr>
          <a:lstStyle/>
          <a:p>
            <a:pPr algn="ctr"/>
            <a:r>
              <a:rPr lang="es-ES" sz="5400" b="0" cap="none" spc="0" dirty="0" smtClean="0">
                <a:ln w="0"/>
                <a:solidFill>
                  <a:schemeClr val="accent1"/>
                </a:solidFill>
                <a:effectLst>
                  <a:outerShdw blurRad="38100" dist="25400" dir="5400000" algn="ctr" rotWithShape="0">
                    <a:srgbClr val="6E747A">
                      <a:alpha val="43000"/>
                    </a:srgbClr>
                  </a:outerShdw>
                </a:effectLst>
              </a:rPr>
              <a:t>Estrategias </a:t>
            </a:r>
            <a:endParaRPr lang="es-E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529488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Citable</Template>
  <TotalTime>39</TotalTime>
  <Words>364</Words>
  <Application>Microsoft Office PowerPoint</Application>
  <PresentationFormat>Carta (216 x 279 mm)</PresentationFormat>
  <Paragraphs>14</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Century Gothic</vt:lpstr>
      <vt:lpstr>Times New Roman</vt:lpstr>
      <vt:lpstr>Trebuchet MS</vt:lpstr>
      <vt:lpstr>Wingdings 2</vt:lpstr>
      <vt:lpstr>Citable</vt:lpstr>
      <vt:lpstr>Estrategias de enseñanza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Larissa</dc:creator>
  <cp:lastModifiedBy>Larissa</cp:lastModifiedBy>
  <cp:revision>5</cp:revision>
  <dcterms:created xsi:type="dcterms:W3CDTF">2019-10-10T22:52:39Z</dcterms:created>
  <dcterms:modified xsi:type="dcterms:W3CDTF">2019-10-10T23:32:22Z</dcterms:modified>
</cp:coreProperties>
</file>