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79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7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49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CC5AB3-549A-4690-8898-EBA04B1B7048}" type="datetimeFigureOut">
              <a:rPr lang="es-MX" smtClean="0">
                <a:solidFill>
                  <a:srgbClr val="CCD1B9"/>
                </a:solidFill>
              </a:rPr>
              <a:pPr/>
              <a:t>10/10/2019</a:t>
            </a:fld>
            <a:endParaRPr lang="es-MX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1B0F93-DFED-47D0-BCE8-C75DF540D6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CC5AB3-549A-4690-8898-EBA04B1B7048}" type="datetimeFigureOut">
              <a:rPr lang="es-MX" smtClean="0"/>
              <a:pPr/>
              <a:t>10/10/2019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1B0F93-DFED-47D0-BCE8-C75DF540D6BD}" type="slidenum">
              <a:rPr lang="es-MX" smtClean="0">
                <a:solidFill>
                  <a:srgbClr val="CCD1B9"/>
                </a:solidFill>
              </a:rPr>
              <a:pPr/>
              <a:t>‹Nº›</a:t>
            </a:fld>
            <a:endParaRPr lang="es-MX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7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8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0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1B0F93-DFED-47D0-BCE8-C75DF540D6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24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CCD1B9"/>
                </a:solidFill>
              </a:rPr>
              <a:pPr/>
              <a:t>10/10/2019</a:t>
            </a:fld>
            <a:endParaRPr lang="es-MX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CCD1B9"/>
                </a:solidFill>
              </a:rPr>
              <a:pPr/>
              <a:t>‹Nº›</a:t>
            </a:fld>
            <a:endParaRPr lang="es-MX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7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1B0F93-DFED-47D0-BCE8-C75DF540D6BD}" type="slidenum">
              <a:rPr lang="es-MX" smtClean="0">
                <a:solidFill>
                  <a:srgbClr val="CCD1B9"/>
                </a:solidFill>
              </a:rPr>
              <a:pPr/>
              <a:t>‹Nº›</a:t>
            </a:fld>
            <a:endParaRPr lang="es-MX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4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82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4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3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39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8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0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B31C-07D0-4C16-8AF4-C08263D06E7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F582-02FC-422D-88A4-B8E1F952B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1CC5AB3-549A-4690-8898-EBA04B1B7048}" type="datetimeFigureOut">
              <a:rPr lang="es-MX" smtClean="0">
                <a:solidFill>
                  <a:srgbClr val="534949"/>
                </a:solidFill>
              </a:rPr>
              <a:pPr/>
              <a:t>10/10/2019</a:t>
            </a:fld>
            <a:endParaRPr lang="es-MX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41B0F93-DFED-47D0-BCE8-C75DF540D6BD}" type="slidenum">
              <a:rPr lang="es-MX" smtClean="0">
                <a:solidFill>
                  <a:srgbClr val="534949"/>
                </a:solidFill>
              </a:rPr>
              <a:pPr/>
              <a:t>‹Nº›</a:t>
            </a:fld>
            <a:endParaRPr lang="es-MX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66909" y="5097292"/>
            <a:ext cx="430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#14     3</a:t>
            </a:r>
            <a:r>
              <a:rPr lang="es-MX" sz="2000" dirty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° “A”</a:t>
            </a:r>
          </a:p>
          <a:p>
            <a:pPr algn="ctr"/>
            <a:r>
              <a:rPr lang="es-MX" sz="2000" dirty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 Andrea </a:t>
            </a:r>
            <a:r>
              <a:rPr lang="es-MX" sz="2000" dirty="0" err="1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Lidieth</a:t>
            </a:r>
            <a:r>
              <a:rPr lang="es-MX" sz="2000" dirty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 Navarro </a:t>
            </a:r>
            <a:r>
              <a:rPr lang="es-MX" sz="2000" dirty="0" smtClean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Martínez</a:t>
            </a:r>
            <a:endParaRPr lang="es-MX" sz="2000" dirty="0">
              <a:solidFill>
                <a:srgbClr val="C66951">
                  <a:lumMod val="20000"/>
                  <a:lumOff val="80000"/>
                </a:srgbClr>
              </a:solidFill>
              <a:latin typeface="Kidstar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211399" y="2901423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C66951">
                    <a:lumMod val="20000"/>
                    <a:lumOff val="80000"/>
                  </a:srgbClr>
                </a:solidFill>
                <a:latin typeface="Kidstar" pitchFamily="2" charset="0"/>
              </a:rPr>
              <a:t>Estrategias</a:t>
            </a:r>
            <a:endParaRPr lang="es-MX" sz="8000" dirty="0">
              <a:solidFill>
                <a:srgbClr val="C66951">
                  <a:lumMod val="20000"/>
                  <a:lumOff val="80000"/>
                </a:srgbClr>
              </a:solidFill>
              <a:latin typeface="Kidstar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671299" y="3563143"/>
            <a:ext cx="715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66951">
                    <a:lumMod val="20000"/>
                    <a:lumOff val="80000"/>
                  </a:srgbClr>
                </a:solidFill>
                <a:latin typeface="Segoe Script" panose="020B0504020000000003" pitchFamily="34" charset="0"/>
              </a:rPr>
              <a:t>de</a:t>
            </a:r>
            <a:r>
              <a:rPr lang="es-MX" sz="4000" dirty="0">
                <a:solidFill>
                  <a:srgbClr val="C66951">
                    <a:lumMod val="75000"/>
                  </a:srgbClr>
                </a:solidFill>
                <a:latin typeface="Segoe Script" panose="020B0504020000000003" pitchFamily="34" charset="0"/>
              </a:rPr>
              <a:t> </a:t>
            </a:r>
            <a:r>
              <a:rPr lang="es-MX" sz="4000" dirty="0" smtClean="0">
                <a:solidFill>
                  <a:srgbClr val="C66951">
                    <a:lumMod val="60000"/>
                    <a:lumOff val="40000"/>
                  </a:srgbClr>
                </a:solidFill>
                <a:latin typeface="Segoe Script" panose="020B0504020000000003" pitchFamily="34" charset="0"/>
              </a:rPr>
              <a:t>enseñanza</a:t>
            </a:r>
            <a:endParaRPr lang="es-MX" b="1" dirty="0">
              <a:solidFill>
                <a:srgbClr val="C66951">
                  <a:lumMod val="50000"/>
                </a:srgb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97001" y="2217797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ping Holiday DEMO" pitchFamily="50" charset="0"/>
              </a:rPr>
              <a:t>Mapa mental</a:t>
            </a:r>
            <a:endParaRPr lang="es-MX" sz="6600" dirty="0">
              <a:solidFill>
                <a:schemeClr val="accent1">
                  <a:lumMod val="40000"/>
                  <a:lumOff val="60000"/>
                </a:schemeClr>
              </a:solidFill>
              <a:latin typeface="Camping Holiday DEMO" pitchFamily="50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4896544" cy="5832648"/>
          </a:xfrm>
          <a:prstGeom prst="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4563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4104"/>
            <a:ext cx="3987881" cy="9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610283"/>
            <a:ext cx="1190060" cy="14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26728"/>
          <a:stretch/>
        </p:blipFill>
        <p:spPr bwMode="auto">
          <a:xfrm>
            <a:off x="6449082" y="1556792"/>
            <a:ext cx="1363279" cy="354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16" y="2756893"/>
            <a:ext cx="796962" cy="15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8" y="4065935"/>
            <a:ext cx="2324100" cy="6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51920" y="2912368"/>
            <a:ext cx="1584176" cy="978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amping Holiday DEMO" pitchFamily="50" charset="0"/>
              </a:rPr>
              <a:t>Estrategias de aprendizaje</a:t>
            </a:r>
            <a:endParaRPr lang="es-MX" sz="2400" dirty="0">
              <a:solidFill>
                <a:schemeClr val="tx1"/>
              </a:solidFill>
              <a:latin typeface="Camping Holiday DEMO" pitchFamily="50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321595"/>
            <a:ext cx="64087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amping Holiday DEMO" pitchFamily="50" charset="0"/>
              </a:rPr>
              <a:t>Proyectos</a:t>
            </a:r>
            <a:endParaRPr lang="es-MX" dirty="0">
              <a:solidFill>
                <a:schemeClr val="tx1"/>
              </a:solidFill>
              <a:latin typeface="Camping Holiday DEMO" pitchFamily="50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5435561" y="501615"/>
            <a:ext cx="3170642" cy="241075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435561" y="3903472"/>
            <a:ext cx="3096879" cy="25498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778705" y="565625"/>
            <a:ext cx="3087782" cy="237626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359531" y="3890896"/>
            <a:ext cx="3483827" cy="25498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 rot="5400000">
            <a:off x="5945117" y="3360202"/>
            <a:ext cx="496213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amping Holiday DEMO" pitchFamily="50" charset="0"/>
              </a:rPr>
              <a:t>Aprendizaje basado en problemas (ABP)</a:t>
            </a:r>
            <a:endParaRPr lang="es-MX" dirty="0">
              <a:solidFill>
                <a:schemeClr val="tx1"/>
              </a:solidFill>
              <a:latin typeface="Camping Holiday DEMO" pitchFamily="50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07054" y="6137622"/>
            <a:ext cx="662473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amping Holiday DEMO" pitchFamily="50" charset="0"/>
              </a:rPr>
              <a:t>Aprendizaje análisis de casos (AAC)</a:t>
            </a:r>
            <a:endParaRPr lang="es-MX" dirty="0">
              <a:solidFill>
                <a:schemeClr val="tx1"/>
              </a:solidFill>
              <a:latin typeface="Camping Holiday DEMO" pitchFamily="50" charset="0"/>
            </a:endParaRPr>
          </a:p>
        </p:txBody>
      </p:sp>
      <p:sp>
        <p:nvSpPr>
          <p:cNvPr id="21" name="20 Rectángulo"/>
          <p:cNvSpPr/>
          <p:nvPr/>
        </p:nvSpPr>
        <p:spPr>
          <a:xfrm rot="16200000">
            <a:off x="-1850553" y="3234188"/>
            <a:ext cx="478021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amping Holiday DEMO" pitchFamily="50" charset="0"/>
              </a:rPr>
              <a:t>Aprendizaje servicio (APS)</a:t>
            </a:r>
            <a:endParaRPr lang="es-MX" dirty="0">
              <a:solidFill>
                <a:schemeClr val="tx1"/>
              </a:solidFill>
              <a:latin typeface="Camping Holiday DEMO" pitchFamily="50" charset="0"/>
            </a:endParaRPr>
          </a:p>
        </p:txBody>
      </p:sp>
      <p:sp>
        <p:nvSpPr>
          <p:cNvPr id="24" name="23 Rectángulo"/>
          <p:cNvSpPr/>
          <p:nvPr/>
        </p:nvSpPr>
        <p:spPr>
          <a:xfrm rot="5400000">
            <a:off x="5720663" y="3332755"/>
            <a:ext cx="453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Century Gothic" panose="020B0502020202020204" pitchFamily="34" charset="0"/>
              </a:rPr>
              <a:t>Es un modelo de educación que involucra a los estudiantes en un aprendizaje </a:t>
            </a:r>
            <a:r>
              <a:rPr lang="es-MX" sz="900" dirty="0" smtClean="0">
                <a:latin typeface="Century Gothic" panose="020B0502020202020204" pitchFamily="34" charset="0"/>
              </a:rPr>
              <a:t>auto dirigido </a:t>
            </a:r>
            <a:r>
              <a:rPr lang="es-MX" sz="900" dirty="0">
                <a:latin typeface="Century Gothic" panose="020B0502020202020204" pitchFamily="34" charset="0"/>
              </a:rPr>
              <a:t>pues resuelve problemas complejos, del mundo real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434443" y="5699881"/>
            <a:ext cx="613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Century Gothic" panose="020B0502020202020204" pitchFamily="34" charset="0"/>
              </a:rPr>
              <a:t>El método de casos es una poderosa herramienta, se centra en aspectos reales enfrentados en situaciones y contextos reales.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871700" y="68982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latin typeface="Century Gothic" panose="020B0502020202020204" pitchFamily="34" charset="0"/>
              </a:rPr>
              <a:t>Busca enfrentar a los alumnos a situaciones que los lleven a rescatar, comprender y aplicar aquello que aprenden como una herramienta para resolver problemas.</a:t>
            </a:r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 rot="16200000">
            <a:off x="-1346933" y="3005311"/>
            <a:ext cx="490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Century Gothic" panose="020B0502020202020204" pitchFamily="34" charset="0"/>
              </a:rPr>
              <a:t> </a:t>
            </a:r>
            <a:r>
              <a:rPr lang="es-MX" sz="900" dirty="0" smtClean="0">
                <a:latin typeface="Century Gothic" panose="020B0502020202020204" pitchFamily="34" charset="0"/>
              </a:rPr>
              <a:t>Propone </a:t>
            </a:r>
            <a:r>
              <a:rPr lang="es-MX" sz="900" dirty="0">
                <a:latin typeface="Century Gothic" panose="020B0502020202020204" pitchFamily="34" charset="0"/>
              </a:rPr>
              <a:t>llevar a cabo un servicio auténtico a la comunidad que permita aprender y colaborar en un marco de </a:t>
            </a:r>
            <a:r>
              <a:rPr lang="es-MX" sz="900" dirty="0" smtClean="0">
                <a:latin typeface="Century Gothic" panose="020B0502020202020204" pitchFamily="34" charset="0"/>
              </a:rPr>
              <a:t>reciprocidad. Desencadena </a:t>
            </a:r>
            <a:r>
              <a:rPr lang="es-MX" sz="900" dirty="0">
                <a:latin typeface="Century Gothic" panose="020B0502020202020204" pitchFamily="34" charset="0"/>
              </a:rPr>
              <a:t>procesos sistemáticos y ocasionales de adquisición de conocimientos y competencias para la </a:t>
            </a:r>
            <a:r>
              <a:rPr lang="es-MX" sz="900" dirty="0" smtClean="0">
                <a:latin typeface="Century Gothic" panose="020B0502020202020204" pitchFamily="34" charset="0"/>
              </a:rPr>
              <a:t>vida. Supone </a:t>
            </a:r>
            <a:r>
              <a:rPr lang="es-MX" sz="900" dirty="0">
                <a:latin typeface="Century Gothic" panose="020B0502020202020204" pitchFamily="34" charset="0"/>
              </a:rPr>
              <a:t>una pedagogía de la experiencia y la reflexión.</a:t>
            </a:r>
          </a:p>
        </p:txBody>
      </p:sp>
      <p:sp>
        <p:nvSpPr>
          <p:cNvPr id="29" name="AutoShape 2" descr="Resultado de imagen para aprendizaje analisis de caso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38" y="4692562"/>
            <a:ext cx="1627584" cy="9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22" y="4692561"/>
            <a:ext cx="1905000" cy="10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7" descr="Resultado de imagen para aprendizaje basado en problema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203" y="2736970"/>
            <a:ext cx="2694268" cy="122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9955" r="46398" b="15246"/>
          <a:stretch/>
        </p:blipFill>
        <p:spPr bwMode="auto">
          <a:xfrm>
            <a:off x="3634454" y="2004283"/>
            <a:ext cx="1947100" cy="8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7508" r="11667" b="14563"/>
          <a:stretch/>
        </p:blipFill>
        <p:spPr bwMode="auto">
          <a:xfrm>
            <a:off x="0" y="185668"/>
            <a:ext cx="9144000" cy="64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717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110</Words>
  <Application>Microsoft Office PowerPoint</Application>
  <PresentationFormat>Presentación en pantalla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Cuadrícula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Lobillo</cp:lastModifiedBy>
  <cp:revision>7</cp:revision>
  <dcterms:created xsi:type="dcterms:W3CDTF">2019-10-10T19:27:19Z</dcterms:created>
  <dcterms:modified xsi:type="dcterms:W3CDTF">2019-10-10T20:38:56Z</dcterms:modified>
</cp:coreProperties>
</file>