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EBCB"/>
    <a:srgbClr val="BEDA56"/>
    <a:srgbClr val="FB218E"/>
    <a:srgbClr val="99FFCC"/>
    <a:srgbClr val="FFCC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102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130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5304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1407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280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98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896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3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16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85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472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404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5325-FFAA-4683-BEDB-3FDAE2767CF0}" type="datetimeFigureOut">
              <a:rPr lang="es-MX" smtClean="0"/>
              <a:t>10/10/2019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D3AD-0405-4948-95D3-3B36DB3FD1C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423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17550" y="267067"/>
            <a:ext cx="107569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/>
              <a:t>ESCUELA NORMAL DE EDUCACION PREESCOLAR</a:t>
            </a:r>
          </a:p>
          <a:p>
            <a:pPr algn="ctr"/>
            <a:r>
              <a:rPr lang="es-MX" sz="2000" b="1" dirty="0" smtClean="0"/>
              <a:t>LICENCIATURA EN EDUCACION PREESCOLAR</a:t>
            </a:r>
          </a:p>
          <a:p>
            <a:pPr algn="ctr"/>
            <a:r>
              <a:rPr lang="es-MX" sz="2000" b="1" dirty="0" smtClean="0"/>
              <a:t>Ciclo escolar 2019 - 2020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  <a:p>
            <a:pPr algn="ctr"/>
            <a:r>
              <a:rPr lang="es-MX" b="1" dirty="0" smtClean="0"/>
              <a:t>Materia:</a:t>
            </a:r>
            <a:r>
              <a:rPr lang="es-MX" dirty="0" smtClean="0"/>
              <a:t> Optativo</a:t>
            </a:r>
          </a:p>
          <a:p>
            <a:pPr algn="ctr"/>
            <a:r>
              <a:rPr lang="es-MX" b="1" dirty="0" smtClean="0"/>
              <a:t>Maestra:</a:t>
            </a:r>
            <a:r>
              <a:rPr lang="es-MX" dirty="0" smtClean="0"/>
              <a:t> Eduarda Maldonado Martínez </a:t>
            </a:r>
          </a:p>
          <a:p>
            <a:pPr algn="ctr"/>
            <a:r>
              <a:rPr lang="es-MX" b="1" dirty="0" smtClean="0"/>
              <a:t>Unidad de aprendizaje I: </a:t>
            </a:r>
            <a:r>
              <a:rPr lang="es-MX" dirty="0" smtClean="0"/>
              <a:t>Características del contexto estatal y regional </a:t>
            </a:r>
          </a:p>
          <a:p>
            <a:pPr algn="ctr"/>
            <a:r>
              <a:rPr lang="es-MX" b="1" dirty="0" smtClean="0"/>
              <a:t>Competencia de la unidad:</a:t>
            </a:r>
            <a:r>
              <a:rPr lang="es-MX" dirty="0" smtClean="0"/>
              <a:t> Analiza la problemática educativa con base en su conocimiento del contexto estatal y de los indicadores educativos para tomar decisiones que orienten su desempeño docente.</a:t>
            </a:r>
          </a:p>
          <a:p>
            <a:pPr algn="ctr"/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Estrategias de enseñanza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Alumnas: </a:t>
            </a:r>
          </a:p>
          <a:p>
            <a:pPr algn="ctr"/>
            <a:r>
              <a:rPr lang="es-MX" b="1" dirty="0" smtClean="0"/>
              <a:t>-</a:t>
            </a:r>
            <a:r>
              <a:rPr lang="es-MX" dirty="0" smtClean="0"/>
              <a:t>Martínez Espinosa Karla Cecilia #10</a:t>
            </a:r>
          </a:p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-</a:t>
            </a:r>
            <a:r>
              <a:rPr lang="es-MX" b="1" dirty="0" smtClean="0"/>
              <a:t>Año y sección: </a:t>
            </a:r>
            <a:r>
              <a:rPr lang="es-MX" dirty="0" smtClean="0"/>
              <a:t>3B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Saltillo, Coahuila a octubre del 2019 </a:t>
            </a:r>
            <a:endParaRPr lang="es-MX" dirty="0"/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15" y="1325412"/>
            <a:ext cx="1712770" cy="1288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327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lipse 49"/>
          <p:cNvSpPr/>
          <p:nvPr/>
        </p:nvSpPr>
        <p:spPr>
          <a:xfrm>
            <a:off x="4399273" y="2668975"/>
            <a:ext cx="4468435" cy="169787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0" y="348220"/>
            <a:ext cx="3211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sz="1600" dirty="0" smtClean="0"/>
              <a:t>Enfoque pedagógico en el que los estudiantes aprenden y se desarrollan por medio de su participación activa </a:t>
            </a:r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246" y="1676874"/>
            <a:ext cx="1468942" cy="131715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81693" y="1556246"/>
            <a:ext cx="1330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/>
              <a:t>I</a:t>
            </a:r>
            <a:r>
              <a:rPr lang="es-US" dirty="0" smtClean="0"/>
              <a:t>ncide en 3 dominios: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104067" y="25303"/>
            <a:ext cx="1150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/>
              <a:t>Moral: Atención y cuidado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683875" y="81892"/>
            <a:ext cx="1726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 smtClean="0"/>
              <a:t>Político: Reconstrucción social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637170" y="25303"/>
            <a:ext cx="1712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S" dirty="0"/>
              <a:t>I</a:t>
            </a:r>
            <a:r>
              <a:rPr lang="es-US" dirty="0" smtClean="0"/>
              <a:t>ntelectual: Experiencia transformadora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13" y="814438"/>
            <a:ext cx="2029391" cy="135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11"/>
          <p:cNvSpPr/>
          <p:nvPr/>
        </p:nvSpPr>
        <p:spPr>
          <a:xfrm>
            <a:off x="1350960" y="3802194"/>
            <a:ext cx="25870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US" sz="1400" dirty="0" smtClean="0"/>
              <a:t>Vincula las necesidades de una comunidad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US" sz="1400" dirty="0" smtClean="0"/>
              <a:t>El aprendizaje situado y experiencial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US" sz="1400" dirty="0" smtClean="0"/>
              <a:t>Extender el aprendizaje del alumno.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US" sz="1400" dirty="0" smtClean="0"/>
              <a:t>Fomentar el desarrollo e un sentido de responsabilidad y cuidado hacia los demás</a:t>
            </a:r>
            <a:endParaRPr lang="es-MX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96" b="100000" l="3396" r="99497">
                        <a14:foregroundMark x1="14340" y1="59734" x2="13459" y2="91015"/>
                        <a14:foregroundMark x1="12956" y1="49917" x2="6038" y2="93677"/>
                        <a14:foregroundMark x1="11572" y1="44260" x2="21006" y2="69884"/>
                        <a14:foregroundMark x1="17862" y1="45424" x2="24654" y2="68386"/>
                        <a14:foregroundMark x1="50943" y1="93344" x2="62390" y2="752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7004" y="3196444"/>
            <a:ext cx="4506277" cy="3779146"/>
          </a:xfrm>
          <a:prstGeom prst="rect">
            <a:avLst/>
          </a:prstGeom>
        </p:spPr>
      </p:pic>
      <p:cxnSp>
        <p:nvCxnSpPr>
          <p:cNvPr id="15" name="Conector curvado 14"/>
          <p:cNvCxnSpPr/>
          <p:nvPr/>
        </p:nvCxnSpPr>
        <p:spPr>
          <a:xfrm rot="10800000">
            <a:off x="2875207" y="1611064"/>
            <a:ext cx="1860149" cy="1314985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/>
          <p:cNvCxnSpPr/>
          <p:nvPr/>
        </p:nvCxnSpPr>
        <p:spPr>
          <a:xfrm rot="5400000" flipH="1" flipV="1">
            <a:off x="6443095" y="2361518"/>
            <a:ext cx="396234" cy="15444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curvado 25"/>
          <p:cNvCxnSpPr/>
          <p:nvPr/>
        </p:nvCxnSpPr>
        <p:spPr>
          <a:xfrm flipV="1">
            <a:off x="8918256" y="1565709"/>
            <a:ext cx="849116" cy="1940314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curvado 27"/>
          <p:cNvCxnSpPr>
            <a:endCxn id="13" idx="3"/>
          </p:cNvCxnSpPr>
          <p:nvPr/>
        </p:nvCxnSpPr>
        <p:spPr>
          <a:xfrm rot="10800000" flipV="1">
            <a:off x="4399273" y="4336861"/>
            <a:ext cx="1062764" cy="749155"/>
          </a:xfrm>
          <a:prstGeom prst="curvedConnector3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 flipV="1">
            <a:off x="5254579" y="1005222"/>
            <a:ext cx="841421" cy="551024"/>
          </a:xfrm>
          <a:prstGeom prst="straightConnector1">
            <a:avLst/>
          </a:prstGeom>
          <a:ln w="381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6648933" y="1005222"/>
            <a:ext cx="0" cy="551024"/>
          </a:xfrm>
          <a:prstGeom prst="straightConnector1">
            <a:avLst/>
          </a:prstGeom>
          <a:ln w="381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7124504" y="1018520"/>
            <a:ext cx="924791" cy="523403"/>
          </a:xfrm>
          <a:prstGeom prst="straightConnector1">
            <a:avLst/>
          </a:prstGeom>
          <a:ln w="381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arcador de contenido 2">
            <a:extLst>
              <a:ext uri="{FF2B5EF4-FFF2-40B4-BE49-F238E27FC236}">
                <a16:creationId xmlns="" xmlns:a16="http://schemas.microsoft.com/office/drawing/2014/main" id="{4BC06F1B-9834-8649-A88F-83F6D390A7B0}"/>
              </a:ext>
            </a:extLst>
          </p:cNvPr>
          <p:cNvSpPr txBox="1">
            <a:spLocks/>
          </p:cNvSpPr>
          <p:nvPr/>
        </p:nvSpPr>
        <p:spPr>
          <a:xfrm>
            <a:off x="10029391" y="3743345"/>
            <a:ext cx="2105338" cy="488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Participación activa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Aprende sirviendo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Colabora en equipo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Atención y cuidado mediante la acción reciproca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Toma conciencia moral , social y ética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Vincular el proyecto con los cursos curriculares.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s-US" sz="1200" dirty="0" smtClean="0"/>
              <a:t>Pensar, hablar y escribir acerca de lo que observa.</a:t>
            </a:r>
            <a:endParaRPr lang="es-US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7708202" y="5072272"/>
            <a:ext cx="164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Rol del alumno </a:t>
            </a:r>
            <a:endParaRPr lang="es-MX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6"/>
          <a:srcRect t="12433" b="24067"/>
          <a:stretch/>
        </p:blipFill>
        <p:spPr>
          <a:xfrm>
            <a:off x="5289378" y="4917353"/>
            <a:ext cx="2263946" cy="1859677"/>
          </a:xfrm>
          <a:prstGeom prst="rect">
            <a:avLst/>
          </a:prstGeom>
        </p:spPr>
      </p:pic>
      <p:cxnSp>
        <p:nvCxnSpPr>
          <p:cNvPr id="46" name="Conector curvado 45"/>
          <p:cNvCxnSpPr/>
          <p:nvPr/>
        </p:nvCxnSpPr>
        <p:spPr>
          <a:xfrm rot="16200000" flipH="1">
            <a:off x="8070098" y="4512094"/>
            <a:ext cx="820902" cy="260018"/>
          </a:xfrm>
          <a:prstGeom prst="curvedConnector3">
            <a:avLst>
              <a:gd name="adj1" fmla="val 5000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6626521" y="4466308"/>
            <a:ext cx="0" cy="6059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Imagen 10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355" y="2937160"/>
            <a:ext cx="3913971" cy="1518036"/>
          </a:xfrm>
          <a:prstGeom prst="rect">
            <a:avLst/>
          </a:prstGeom>
        </p:spPr>
      </p:pic>
      <p:cxnSp>
        <p:nvCxnSpPr>
          <p:cNvPr id="1042" name="Conector recto de flecha 1041"/>
          <p:cNvCxnSpPr/>
          <p:nvPr/>
        </p:nvCxnSpPr>
        <p:spPr>
          <a:xfrm flipV="1">
            <a:off x="9281737" y="3993945"/>
            <a:ext cx="638976" cy="1281333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de flecha 82"/>
          <p:cNvCxnSpPr/>
          <p:nvPr/>
        </p:nvCxnSpPr>
        <p:spPr>
          <a:xfrm flipV="1">
            <a:off x="9281737" y="4231652"/>
            <a:ext cx="739504" cy="1063345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 flipV="1">
            <a:off x="9289733" y="4484174"/>
            <a:ext cx="750723" cy="800965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 flipV="1">
            <a:off x="9300952" y="4829478"/>
            <a:ext cx="747500" cy="455661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>
            <a:off x="9312171" y="5273371"/>
            <a:ext cx="670302" cy="21625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de flecha 96"/>
          <p:cNvCxnSpPr/>
          <p:nvPr/>
        </p:nvCxnSpPr>
        <p:spPr>
          <a:xfrm>
            <a:off x="9312171" y="5286393"/>
            <a:ext cx="744277" cy="532681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9312171" y="5313512"/>
            <a:ext cx="709070" cy="968712"/>
          </a:xfrm>
          <a:prstGeom prst="straightConnector1">
            <a:avLst/>
          </a:prstGeom>
          <a:ln w="12700">
            <a:solidFill>
              <a:srgbClr val="7030A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2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70096" y="343459"/>
            <a:ext cx="2539662" cy="830997"/>
          </a:xfrm>
          <a:prstGeom prst="rect">
            <a:avLst/>
          </a:prstGeom>
          <a:ln w="28575">
            <a:solidFill>
              <a:schemeClr val="accent5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Conjunto de actividades sistemáticas e interrelacionadas para reconocer y analizar una situación o problema y proponer una solución.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30900" y="466279"/>
            <a:ext cx="2260600" cy="646331"/>
          </a:xfrm>
          <a:prstGeom prst="rect">
            <a:avLst/>
          </a:prstGeom>
          <a:ln w="28575">
            <a:solidFill>
              <a:srgbClr val="92D05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El aprendizaje por medio de proyectos es un aprendizaje eminentemente experiencial.</a:t>
            </a:r>
            <a:endParaRPr lang="es-MX" sz="1200" dirty="0"/>
          </a:p>
        </p:txBody>
      </p:sp>
      <p:sp>
        <p:nvSpPr>
          <p:cNvPr id="6" name="Rectángulo 5"/>
          <p:cNvSpPr/>
          <p:nvPr/>
        </p:nvSpPr>
        <p:spPr>
          <a:xfrm>
            <a:off x="9017000" y="373945"/>
            <a:ext cx="1854200" cy="830997"/>
          </a:xfrm>
          <a:prstGeom prst="rect">
            <a:avLst/>
          </a:prstGeom>
          <a:ln w="28575">
            <a:solidFill>
              <a:srgbClr val="FFC0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Se aprende al hacer  y reflexionar sobre lo que se hace en  diferentes contextos.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102850" y="3223467"/>
            <a:ext cx="1536700" cy="46166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Tienen un estructura abierta y flexible 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38048" y="1464570"/>
            <a:ext cx="1898863" cy="1015663"/>
          </a:xfrm>
          <a:prstGeom prst="rect">
            <a:avLst/>
          </a:prstGeom>
          <a:noFill/>
          <a:ln w="28575">
            <a:solidFill>
              <a:srgbClr val="FF7C8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La duración del proyecto depende tanto del problema que se plantea como del interés que se logre mantener del niño.</a:t>
            </a:r>
            <a:endParaRPr lang="es-MX" sz="1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68" y="4632198"/>
            <a:ext cx="1259810" cy="177973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024981" y="4249306"/>
            <a:ext cx="492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  <a:ea typeface="K26ComicKats" panose="02000603000000000000" pitchFamily="2" charset="0"/>
              </a:rPr>
              <a:t>ROL DEL DOCENTE  </a:t>
            </a:r>
            <a:endParaRPr lang="es-MX" dirty="0">
              <a:latin typeface="Berlin Sans FB Demi" panose="020E0802020502020306" pitchFamily="34" charset="0"/>
              <a:ea typeface="K26ComicKats" panose="02000603000000000000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04115" y="4630097"/>
            <a:ext cx="2571085" cy="2123658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Originar y animar la situación de aprendizaje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Gestionar el progreso de las actividades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Presentar problemas abiertos para cada alumno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Ordenarlos saberes y respetarle ritmo de aprendizaje de sus alumnos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Evalúa los resultados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200" dirty="0" smtClean="0"/>
              <a:t>Conduce y evalúa la participación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559" y="4518989"/>
            <a:ext cx="1012681" cy="1791666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616397" y="4506717"/>
            <a:ext cx="4929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Berlin Sans FB Demi" panose="020E0802020502020306" pitchFamily="34" charset="0"/>
                <a:ea typeface="K26ComicKats" panose="02000603000000000000" pitchFamily="2" charset="0"/>
              </a:rPr>
              <a:t>ROL DEL ALUMNO </a:t>
            </a:r>
            <a:endParaRPr lang="es-MX" dirty="0">
              <a:latin typeface="Berlin Sans FB Demi" panose="020E0802020502020306" pitchFamily="34" charset="0"/>
              <a:ea typeface="K26ComicKats" panose="02000603000000000000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911588" y="4968382"/>
            <a:ext cx="2338971" cy="1384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 smtClean="0"/>
              <a:t>Elaborar, crear, experimentar, diseñar y desarrollar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 smtClean="0"/>
              <a:t>Solucionadores de problemas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 smtClean="0"/>
              <a:t>Participante activo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200" dirty="0" smtClean="0"/>
              <a:t>Colaborador, comprometido y responsable</a:t>
            </a:r>
          </a:p>
          <a:p>
            <a:endParaRPr lang="es-MX" sz="12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2770" t="47029" r="74868" b="8403"/>
          <a:stretch/>
        </p:blipFill>
        <p:spPr>
          <a:xfrm>
            <a:off x="618268" y="2667000"/>
            <a:ext cx="1358900" cy="1524000"/>
          </a:xfrm>
          <a:prstGeom prst="rect">
            <a:avLst/>
          </a:prstGeom>
        </p:spPr>
      </p:pic>
      <p:pic>
        <p:nvPicPr>
          <p:cNvPr id="2050" name="Picture 2" descr="Resultado de imagen para aprendizaje por proyec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56453" r="53239" b="7893"/>
          <a:stretch/>
        </p:blipFill>
        <p:spPr bwMode="auto">
          <a:xfrm>
            <a:off x="5689344" y="5255353"/>
            <a:ext cx="1308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prendizaje por proyec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7" t="58611" r="24817" b="4178"/>
          <a:stretch/>
        </p:blipFill>
        <p:spPr bwMode="auto">
          <a:xfrm>
            <a:off x="10250559" y="1464570"/>
            <a:ext cx="1549400" cy="12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prendizaje por proyec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41226" r="156" b="16806"/>
          <a:stretch/>
        </p:blipFill>
        <p:spPr bwMode="auto">
          <a:xfrm>
            <a:off x="3905250" y="173428"/>
            <a:ext cx="1397000" cy="14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274" y="2346163"/>
            <a:ext cx="5145470" cy="1347333"/>
          </a:xfrm>
          <a:prstGeom prst="rect">
            <a:avLst/>
          </a:prstGeom>
        </p:spPr>
      </p:pic>
      <p:cxnSp>
        <p:nvCxnSpPr>
          <p:cNvPr id="19" name="Conector recto de flecha 18"/>
          <p:cNvCxnSpPr/>
          <p:nvPr/>
        </p:nvCxnSpPr>
        <p:spPr>
          <a:xfrm flipH="1" flipV="1">
            <a:off x="3316531" y="1326423"/>
            <a:ext cx="711781" cy="969586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046833" y="1663929"/>
            <a:ext cx="426819" cy="581926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 flipV="1">
            <a:off x="2432472" y="2163227"/>
            <a:ext cx="993772" cy="503773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2432471" y="3301980"/>
            <a:ext cx="1014288" cy="178999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3799424" y="3589505"/>
            <a:ext cx="211652" cy="506925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6096000" y="3611680"/>
            <a:ext cx="17060" cy="1356702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8123240" y="3611680"/>
            <a:ext cx="631172" cy="895037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8653774" y="3301980"/>
            <a:ext cx="1180720" cy="89499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endCxn id="2052" idx="1"/>
          </p:cNvCxnSpPr>
          <p:nvPr/>
        </p:nvCxnSpPr>
        <p:spPr>
          <a:xfrm flipV="1">
            <a:off x="8541025" y="2100784"/>
            <a:ext cx="1709534" cy="603708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8438826" y="1230925"/>
            <a:ext cx="812987" cy="968511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V="1">
            <a:off x="6956239" y="1204943"/>
            <a:ext cx="43009" cy="1048887"/>
          </a:xfrm>
          <a:prstGeom prst="straightConnector1">
            <a:avLst/>
          </a:prstGeom>
          <a:ln w="38100">
            <a:solidFill>
              <a:srgbClr val="FB218E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3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890806" y="1348534"/>
            <a:ext cx="314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dirty="0" smtClean="0">
                <a:latin typeface="Comic Sans MS"/>
                <a:ea typeface="+mn-lt"/>
                <a:cs typeface="+mn-lt"/>
              </a:rPr>
              <a:t>El alumno que afronta el problema tiene que analizar la situación y caracterizarladesde más de una sola óptica, y elegir o construir una o varias opciones viablesde solución.</a:t>
            </a:r>
            <a:endParaRPr lang="en-US" sz="1200" dirty="0" smtClean="0">
              <a:latin typeface="Comic Sans M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23200" y="317499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dirty="0" smtClean="0">
                <a:latin typeface="Comic Sans MS"/>
                <a:ea typeface="+mn-lt"/>
                <a:cs typeface="+mn-lt"/>
              </a:rPr>
              <a:t>Destacan la necesidad de que los alumnos indaguen e intervengan en su entorno y construyan por sí mismos aprendizajes significativos.</a:t>
            </a:r>
            <a:r>
              <a:rPr lang="en-US" sz="1200" dirty="0" smtClean="0">
                <a:ea typeface="+mn-lt"/>
                <a:cs typeface="+mn-lt"/>
              </a:rPr>
              <a:t> </a:t>
            </a:r>
            <a:endParaRPr lang="en-U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253772" y="3544186"/>
            <a:ext cx="145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Investigacion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9498029" y="4287866"/>
            <a:ext cx="1449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Organizacion </a:t>
            </a:r>
          </a:p>
          <a:p>
            <a:pPr algn="ctr"/>
            <a:r>
              <a:rPr lang="es-ES" dirty="0" smtClean="0"/>
              <a:t>planificada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7275715" y="4540037"/>
            <a:ext cx="153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competencias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7604755" y="5793075"/>
            <a:ext cx="16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Producto final 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552515" y="5421017"/>
            <a:ext cx="192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Trabajo en equipo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222714" y="5755164"/>
            <a:ext cx="1242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Evaluación </a:t>
            </a:r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clrChange>
              <a:clrFrom>
                <a:srgbClr val="D9D4D1"/>
              </a:clrFrom>
              <a:clrTo>
                <a:srgbClr val="D9D4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2001" y="3172655"/>
            <a:ext cx="1587072" cy="9891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5333" r="6666"/>
          <a:stretch/>
        </p:blipFill>
        <p:spPr>
          <a:xfrm>
            <a:off x="10844166" y="3834744"/>
            <a:ext cx="1257300" cy="102512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/>
          <a:srcRect l="26927" r="26926"/>
          <a:stretch/>
        </p:blipFill>
        <p:spPr>
          <a:xfrm>
            <a:off x="6315781" y="4287866"/>
            <a:ext cx="959934" cy="864531"/>
          </a:xfrm>
          <a:prstGeom prst="rect">
            <a:avLst/>
          </a:prstGeom>
        </p:spPr>
      </p:pic>
      <p:pic>
        <p:nvPicPr>
          <p:cNvPr id="3074" name="Picture 2" descr="Resultado de imagen para competenci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05" y="5793075"/>
            <a:ext cx="987425" cy="89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501" y="5385832"/>
            <a:ext cx="1168400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5275070" y="963830"/>
            <a:ext cx="1641860" cy="369332"/>
          </a:xfrm>
          <a:prstGeom prst="rect">
            <a:avLst/>
          </a:prstGeom>
          <a:noFill/>
          <a:ln w="28575">
            <a:solidFill>
              <a:srgbClr val="92D05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Rol del alumno 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584016" y="3544186"/>
            <a:ext cx="1591590" cy="369332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Características 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23161" y="3650078"/>
            <a:ext cx="1747851" cy="369332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Dot"/>
          </a:ln>
        </p:spPr>
        <p:txBody>
          <a:bodyPr wrap="none" rtlCol="0">
            <a:spAutoFit/>
          </a:bodyPr>
          <a:lstStyle/>
          <a:p>
            <a:r>
              <a:rPr lang="es-ES" dirty="0" smtClean="0"/>
              <a:t>Rol del docente  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393319" y="4287866"/>
            <a:ext cx="32075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Comic Sans MS"/>
                <a:ea typeface="+mn-lt"/>
                <a:cs typeface="+mn-lt"/>
              </a:rPr>
              <a:t>Fomentar el aprendizaje activo, aprender mediante la experiencia práctica</a:t>
            </a:r>
            <a:endParaRPr lang="en-US" sz="1400" dirty="0" smtClean="0">
              <a:latin typeface="Comic Sans MS"/>
            </a:endParaRPr>
          </a:p>
          <a:p>
            <a:pPr algn="ctr">
              <a:buNone/>
            </a:pPr>
            <a:r>
              <a:rPr lang="en-US" sz="1400" dirty="0" smtClean="0">
                <a:latin typeface="Comic Sans MS"/>
                <a:ea typeface="+mn-lt"/>
                <a:cs typeface="+mn-lt"/>
              </a:rPr>
              <a:t>y la reflexión.</a:t>
            </a:r>
            <a:endParaRPr lang="en-US" sz="1400" dirty="0" smtClean="0">
              <a:latin typeface="Comic Sans MS"/>
            </a:endParaRPr>
          </a:p>
          <a:p>
            <a:pPr algn="ctr">
              <a:buNone/>
            </a:pPr>
            <a:r>
              <a:rPr lang="en-US" sz="1400" dirty="0" smtClean="0">
                <a:latin typeface="Comic Sans MS"/>
                <a:ea typeface="+mn-lt"/>
                <a:cs typeface="+mn-lt"/>
              </a:rPr>
              <a:t>Vincular el aprendizaje escolar a la vida real desarrollar habilidades de pensamiento y toma de decisiones</a:t>
            </a:r>
            <a:endParaRPr lang="en-US" sz="1400" dirty="0" smtClean="0">
              <a:latin typeface="Comic Sans MS"/>
            </a:endParaRPr>
          </a:p>
          <a:p>
            <a:pPr algn="ctr">
              <a:buNone/>
            </a:pPr>
            <a:r>
              <a:rPr lang="en-US" sz="1400" dirty="0" smtClean="0">
                <a:latin typeface="Comic Sans MS"/>
                <a:ea typeface="+mn-lt"/>
                <a:cs typeface="+mn-lt"/>
              </a:rPr>
              <a:t>Así como ofrecer la posibilidad de integrar el conocimiento procedente de distintas </a:t>
            </a:r>
            <a:r>
              <a:rPr lang="es-MX" sz="1400" dirty="0" smtClean="0">
                <a:latin typeface="Comic Sans MS"/>
                <a:ea typeface="+mn-lt"/>
                <a:cs typeface="+mn-lt"/>
              </a:rPr>
              <a:t>disciplinas</a:t>
            </a:r>
            <a:r>
              <a:rPr lang="en-US" sz="1400" dirty="0" smtClean="0">
                <a:latin typeface="Comic Sans MS"/>
                <a:ea typeface="+mn-lt"/>
                <a:cs typeface="+mn-lt"/>
              </a:rPr>
              <a:t>.</a:t>
            </a:r>
            <a:endParaRPr lang="en-US" sz="1400" dirty="0" smtClean="0">
              <a:latin typeface="Comic Sans MS"/>
            </a:endParaRPr>
          </a:p>
          <a:p>
            <a:pPr>
              <a:buNone/>
            </a:pPr>
            <a:endParaRPr lang="en-US" sz="1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798" y="731577"/>
            <a:ext cx="2865368" cy="1377815"/>
          </a:xfrm>
          <a:prstGeom prst="rect">
            <a:avLst/>
          </a:prstGeom>
        </p:spPr>
      </p:pic>
      <p:cxnSp>
        <p:nvCxnSpPr>
          <p:cNvPr id="21" name="Conector recto de flecha 20"/>
          <p:cNvCxnSpPr/>
          <p:nvPr/>
        </p:nvCxnSpPr>
        <p:spPr>
          <a:xfrm>
            <a:off x="3600856" y="1148496"/>
            <a:ext cx="1491844" cy="0"/>
          </a:xfrm>
          <a:prstGeom prst="straightConnector1">
            <a:avLst/>
          </a:prstGeom>
          <a:ln w="76200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3379166" y="2109392"/>
            <a:ext cx="1204850" cy="1319608"/>
          </a:xfrm>
          <a:prstGeom prst="straightConnector1">
            <a:avLst/>
          </a:prstGeom>
          <a:ln w="76200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1716918" y="2109392"/>
            <a:ext cx="35682" cy="1319608"/>
          </a:xfrm>
          <a:prstGeom prst="straightConnector1">
            <a:avLst/>
          </a:prstGeom>
          <a:ln w="76200">
            <a:solidFill>
              <a:srgbClr val="99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endCxn id="4" idx="1"/>
          </p:cNvCxnSpPr>
          <p:nvPr/>
        </p:nvCxnSpPr>
        <p:spPr>
          <a:xfrm flipV="1">
            <a:off x="6962001" y="732998"/>
            <a:ext cx="861199" cy="415498"/>
          </a:xfrm>
          <a:prstGeom prst="straightConnector1">
            <a:avLst/>
          </a:prstGeom>
          <a:ln w="762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6939465" y="1136660"/>
            <a:ext cx="928806" cy="419079"/>
          </a:xfrm>
          <a:prstGeom prst="straightConnector1">
            <a:avLst/>
          </a:prstGeom>
          <a:ln w="762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9042" y="367928"/>
            <a:ext cx="2605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ea typeface="Ebrima" pitchFamily="2" charset="0"/>
                <a:cs typeface="Ebrima" pitchFamily="2" charset="0"/>
              </a:rPr>
              <a:t>Un caso plantea una situación-problema que se expone al alumno para que éste desarrolle propuestas conducentes a su análisis o solución</a:t>
            </a:r>
            <a:endParaRPr lang="es-MX" sz="1200" dirty="0"/>
          </a:p>
        </p:txBody>
      </p:sp>
      <p:sp>
        <p:nvSpPr>
          <p:cNvPr id="3" name="Rectángulo 2"/>
          <p:cNvSpPr/>
          <p:nvPr/>
        </p:nvSpPr>
        <p:spPr>
          <a:xfrm>
            <a:off x="6085851" y="321761"/>
            <a:ext cx="218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ea typeface="Ebrima" pitchFamily="2" charset="0"/>
                <a:cs typeface="Ebrima" pitchFamily="2" charset="0"/>
              </a:rPr>
              <a:t>Tiene formato </a:t>
            </a:r>
            <a:r>
              <a:rPr lang="es-ES" sz="1200" dirty="0">
                <a:ea typeface="Ebrima" pitchFamily="2" charset="0"/>
                <a:cs typeface="Ebrima" pitchFamily="2" charset="0"/>
              </a:rPr>
              <a:t>de narrativa o historia </a:t>
            </a:r>
            <a:endParaRPr lang="es-MX" sz="1200" dirty="0"/>
          </a:p>
        </p:txBody>
      </p:sp>
      <p:sp>
        <p:nvSpPr>
          <p:cNvPr id="4" name="Rectángulo 3"/>
          <p:cNvSpPr/>
          <p:nvPr/>
        </p:nvSpPr>
        <p:spPr>
          <a:xfrm>
            <a:off x="9706377" y="3130577"/>
            <a:ext cx="2116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/>
              <a:t>No </a:t>
            </a:r>
            <a:r>
              <a:rPr lang="es-ES" sz="1200" dirty="0"/>
              <a:t>sólo se destaca el razonamiento de los alumnos, sino la expresión </a:t>
            </a:r>
            <a:endParaRPr lang="es-MX" sz="1200" dirty="0"/>
          </a:p>
        </p:txBody>
      </p:sp>
      <p:sp>
        <p:nvSpPr>
          <p:cNvPr id="5" name="Rectángulo 4"/>
          <p:cNvSpPr/>
          <p:nvPr/>
        </p:nvSpPr>
        <p:spPr>
          <a:xfrm>
            <a:off x="9502461" y="482775"/>
            <a:ext cx="178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Permite </a:t>
            </a:r>
            <a:r>
              <a:rPr lang="es-MX" sz="1200" dirty="0"/>
              <a:t>mezclar los aprendizajes cognitivos y afectivos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038653" y="5381001"/>
            <a:ext cx="2153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1200" dirty="0" smtClean="0">
                <a:ea typeface="Ebrima" pitchFamily="2" charset="0"/>
                <a:cs typeface="Ebrima" pitchFamily="2" charset="0"/>
              </a:rPr>
              <a:t>Es </a:t>
            </a:r>
            <a:r>
              <a:rPr lang="es-ES" sz="1200" dirty="0">
                <a:ea typeface="Ebrima" pitchFamily="2" charset="0"/>
                <a:cs typeface="Ebrima" pitchFamily="2" charset="0"/>
              </a:rPr>
              <a:t>ahondar en la información y conducir ellos mismos el análisis y conclusiones.</a:t>
            </a:r>
            <a:endParaRPr lang="es-ES" sz="1200" dirty="0"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178214" y="5434423"/>
            <a:ext cx="232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ea typeface="Ebrima" pitchFamily="2" charset="0"/>
                <a:cs typeface="Ebrima" pitchFamily="2" charset="0"/>
              </a:rPr>
              <a:t>Fomenta la </a:t>
            </a:r>
            <a:r>
              <a:rPr lang="es-ES" sz="1200" dirty="0">
                <a:ea typeface="Ebrima" pitchFamily="2" charset="0"/>
                <a:cs typeface="Ebrima" pitchFamily="2" charset="0"/>
              </a:rPr>
              <a:t>capacidad de discutir con argumentos, de generar y sustentar ideas propias, de tomar decisiones 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246314" y="4406769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Rol del docente y alumno </a:t>
            </a:r>
            <a:endParaRPr lang="es-MX" sz="16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20709" y="3090361"/>
            <a:ext cx="170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Selección y construcción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7374" y="3995486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Generar preguntas de estudio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6502" y="4900611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Trabajo en </a:t>
            </a:r>
          </a:p>
          <a:p>
            <a:pPr algn="ctr"/>
            <a:r>
              <a:rPr lang="es-ES" sz="1200" dirty="0" smtClean="0"/>
              <a:t>pequeños grupos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347178" y="5962428"/>
            <a:ext cx="2294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Discusión, interrogación sobre el caso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5730" y="5685429"/>
            <a:ext cx="1634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Seguimiento de caso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19061" y="3995486"/>
            <a:ext cx="1121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/>
              <a:t>Elementos </a:t>
            </a:r>
            <a:endParaRPr lang="es-MX" sz="1600" b="1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-1" r="25362"/>
          <a:stretch/>
        </p:blipFill>
        <p:spPr>
          <a:xfrm>
            <a:off x="880743" y="1627931"/>
            <a:ext cx="1402421" cy="103342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73" t="715" r="-1073" b="-715"/>
          <a:stretch/>
        </p:blipFill>
        <p:spPr>
          <a:xfrm>
            <a:off x="4091074" y="-103544"/>
            <a:ext cx="1609949" cy="1609949"/>
          </a:xfrm>
          <a:prstGeom prst="rect">
            <a:avLst/>
          </a:prstGeom>
        </p:spPr>
      </p:pic>
      <p:pic>
        <p:nvPicPr>
          <p:cNvPr id="1026" name="Picture 2" descr="Resultado de imagen para razonamien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653" y="1982362"/>
            <a:ext cx="1389890" cy="115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/>
          <p:cNvCxnSpPr/>
          <p:nvPr/>
        </p:nvCxnSpPr>
        <p:spPr>
          <a:xfrm flipH="1" flipV="1">
            <a:off x="2283164" y="3367360"/>
            <a:ext cx="601703" cy="409548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2269039" y="4078952"/>
            <a:ext cx="601704" cy="21109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1894028" y="4299230"/>
            <a:ext cx="990839" cy="601381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2389447" y="4451630"/>
            <a:ext cx="647821" cy="1006285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>
            <a:off x="3399600" y="4528788"/>
            <a:ext cx="21459" cy="1222850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Nube 29"/>
          <p:cNvSpPr/>
          <p:nvPr/>
        </p:nvSpPr>
        <p:spPr>
          <a:xfrm rot="277159">
            <a:off x="3767339" y="2010918"/>
            <a:ext cx="5174892" cy="1904556"/>
          </a:xfrm>
          <a:prstGeom prst="cloud">
            <a:avLst/>
          </a:prstGeom>
          <a:solidFill>
            <a:srgbClr val="BEDA5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4678617" y="2336439"/>
            <a:ext cx="35974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Candy" panose="02000500000000000000" pitchFamily="2" charset="0"/>
              </a:rPr>
              <a:t>ABC</a:t>
            </a:r>
          </a:p>
          <a:p>
            <a:pPr algn="ctr"/>
            <a:r>
              <a:rPr lang="es-ES" sz="2800" dirty="0" smtClean="0">
                <a:latin typeface="Candy" panose="02000500000000000000" pitchFamily="2" charset="0"/>
              </a:rPr>
              <a:t>Aprendizaje basado en caso </a:t>
            </a:r>
            <a:endParaRPr lang="es-MX" sz="2800" dirty="0">
              <a:latin typeface="Candy" panose="02000500000000000000" pitchFamily="2" charset="0"/>
            </a:endParaRPr>
          </a:p>
        </p:txBody>
      </p:sp>
      <p:cxnSp>
        <p:nvCxnSpPr>
          <p:cNvPr id="1024" name="Conector recto de flecha 1023"/>
          <p:cNvCxnSpPr/>
          <p:nvPr/>
        </p:nvCxnSpPr>
        <p:spPr>
          <a:xfrm flipH="1" flipV="1">
            <a:off x="2713357" y="2336439"/>
            <a:ext cx="1214699" cy="110547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 flipV="1">
            <a:off x="3268858" y="1239255"/>
            <a:ext cx="1214700" cy="743108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H="1" flipV="1">
            <a:off x="5689765" y="1239255"/>
            <a:ext cx="441452" cy="566376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8426974" y="1272110"/>
            <a:ext cx="1075487" cy="872532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V="1">
            <a:off x="7115998" y="1082652"/>
            <a:ext cx="62216" cy="742685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8966253" y="2960019"/>
            <a:ext cx="1023832" cy="3177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endCxn id="8" idx="0"/>
          </p:cNvCxnSpPr>
          <p:nvPr/>
        </p:nvCxnSpPr>
        <p:spPr>
          <a:xfrm>
            <a:off x="8641724" y="3776908"/>
            <a:ext cx="798988" cy="629861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4426361" y="3862269"/>
            <a:ext cx="721905" cy="302494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H="1">
            <a:off x="8270577" y="4750622"/>
            <a:ext cx="204200" cy="512212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10228399" y="4830890"/>
            <a:ext cx="536192" cy="389591"/>
          </a:xfrm>
          <a:prstGeom prst="straightConnector1">
            <a:avLst/>
          </a:prstGeom>
          <a:ln w="38100">
            <a:solidFill>
              <a:srgbClr val="FB2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4" descr="Imagen relacionad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766354"/>
              </a:clrFrom>
              <a:clrTo>
                <a:srgbClr val="76635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52" b="97268" l="8429" r="57286">
                        <a14:foregroundMark x1="13857" y1="33880" x2="22429" y2="40164"/>
                        <a14:foregroundMark x1="31714" y1="13388" x2="32286" y2="37432"/>
                        <a14:foregroundMark x1="50429" y1="37432" x2="39714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790" r="42068" b="3375"/>
          <a:stretch/>
        </p:blipFill>
        <p:spPr bwMode="auto">
          <a:xfrm>
            <a:off x="5307320" y="5144096"/>
            <a:ext cx="1299914" cy="130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ector recto de flecha 59"/>
          <p:cNvCxnSpPr/>
          <p:nvPr/>
        </p:nvCxnSpPr>
        <p:spPr>
          <a:xfrm flipH="1">
            <a:off x="6262538" y="4100061"/>
            <a:ext cx="123647" cy="896942"/>
          </a:xfrm>
          <a:prstGeom prst="straightConnector1">
            <a:avLst/>
          </a:prstGeom>
          <a:ln w="76200">
            <a:solidFill>
              <a:srgbClr val="45EB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98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460</Words>
  <Application>Microsoft Office PowerPoint</Application>
  <PresentationFormat>Panorámica</PresentationFormat>
  <Paragraphs>81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Berlin Sans FB Demi</vt:lpstr>
      <vt:lpstr>Calibri</vt:lpstr>
      <vt:lpstr>Calibri Light</vt:lpstr>
      <vt:lpstr>Candy</vt:lpstr>
      <vt:lpstr>Comic Sans MS</vt:lpstr>
      <vt:lpstr>Ebrima</vt:lpstr>
      <vt:lpstr>K26ComicKats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Mtz</dc:creator>
  <cp:lastModifiedBy>Karla Mtz</cp:lastModifiedBy>
  <cp:revision>20</cp:revision>
  <dcterms:created xsi:type="dcterms:W3CDTF">2019-10-10T23:52:37Z</dcterms:created>
  <dcterms:modified xsi:type="dcterms:W3CDTF">2019-10-11T03:33:09Z</dcterms:modified>
</cp:coreProperties>
</file>