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79300" cy="9134475" type="ledger"/>
  <p:notesSz cx="9144000" cy="6858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7" d="100"/>
          <a:sy n="57" d="100"/>
        </p:scale>
        <p:origin x="11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448" y="1494925"/>
            <a:ext cx="10352405" cy="3180151"/>
          </a:xfrm>
        </p:spPr>
        <p:txBody>
          <a:bodyPr anchor="b"/>
          <a:lstStyle>
            <a:lvl1pPr algn="ctr">
              <a:defRPr sz="799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4797715"/>
            <a:ext cx="9134475" cy="2205383"/>
          </a:xfrm>
        </p:spPr>
        <p:txBody>
          <a:bodyPr/>
          <a:lstStyle>
            <a:lvl1pPr marL="0" indent="0" algn="ctr">
              <a:buNone/>
              <a:defRPr sz="3197"/>
            </a:lvl1pPr>
            <a:lvl2pPr marL="608945" indent="0" algn="ctr">
              <a:buNone/>
              <a:defRPr sz="2664"/>
            </a:lvl2pPr>
            <a:lvl3pPr marL="1217889" indent="0" algn="ctr">
              <a:buNone/>
              <a:defRPr sz="2397"/>
            </a:lvl3pPr>
            <a:lvl4pPr marL="1826834" indent="0" algn="ctr">
              <a:buNone/>
              <a:defRPr sz="2131"/>
            </a:lvl4pPr>
            <a:lvl5pPr marL="2435779" indent="0" algn="ctr">
              <a:buNone/>
              <a:defRPr sz="2131"/>
            </a:lvl5pPr>
            <a:lvl6pPr marL="3044723" indent="0" algn="ctr">
              <a:buNone/>
              <a:defRPr sz="2131"/>
            </a:lvl6pPr>
            <a:lvl7pPr marL="3653668" indent="0" algn="ctr">
              <a:buNone/>
              <a:defRPr sz="2131"/>
            </a:lvl7pPr>
            <a:lvl8pPr marL="4262613" indent="0" algn="ctr">
              <a:buNone/>
              <a:defRPr sz="2131"/>
            </a:lvl8pPr>
            <a:lvl9pPr marL="4871557" indent="0" algn="ctr">
              <a:buNone/>
              <a:defRPr sz="2131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9D0-1E86-4A65-92F9-795F1413C5F3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79B5-EF10-48DF-9200-0AEF014FA9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292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9D0-1E86-4A65-92F9-795F1413C5F3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79B5-EF10-48DF-9200-0AEF014FA9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1077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15812" y="486326"/>
            <a:ext cx="2626162" cy="774104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328" y="486326"/>
            <a:ext cx="7726243" cy="774104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9D0-1E86-4A65-92F9-795F1413C5F3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79B5-EF10-48DF-9200-0AEF014FA9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3485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9D0-1E86-4A65-92F9-795F1413C5F3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79B5-EF10-48DF-9200-0AEF014FA9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7020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984" y="2277278"/>
            <a:ext cx="10504646" cy="3799687"/>
          </a:xfrm>
        </p:spPr>
        <p:txBody>
          <a:bodyPr anchor="b"/>
          <a:lstStyle>
            <a:lvl1pPr>
              <a:defRPr sz="799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984" y="6112912"/>
            <a:ext cx="10504646" cy="1998166"/>
          </a:xfrm>
        </p:spPr>
        <p:txBody>
          <a:bodyPr/>
          <a:lstStyle>
            <a:lvl1pPr marL="0" indent="0">
              <a:buNone/>
              <a:defRPr sz="3197">
                <a:solidFill>
                  <a:schemeClr val="tx1"/>
                </a:solidFill>
              </a:defRPr>
            </a:lvl1pPr>
            <a:lvl2pPr marL="608945" indent="0">
              <a:buNone/>
              <a:defRPr sz="2664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397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9D0-1E86-4A65-92F9-795F1413C5F3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79B5-EF10-48DF-9200-0AEF014FA9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488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327" y="2431631"/>
            <a:ext cx="5176203" cy="57957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5770" y="2431631"/>
            <a:ext cx="5176203" cy="57957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9D0-1E86-4A65-92F9-795F1413C5F3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79B5-EF10-48DF-9200-0AEF014FA9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2243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13" y="486328"/>
            <a:ext cx="10504646" cy="176557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915" y="2239216"/>
            <a:ext cx="5152414" cy="1097405"/>
          </a:xfrm>
        </p:spPr>
        <p:txBody>
          <a:bodyPr anchor="b"/>
          <a:lstStyle>
            <a:lvl1pPr marL="0" indent="0">
              <a:buNone/>
              <a:defRPr sz="3197" b="1"/>
            </a:lvl1pPr>
            <a:lvl2pPr marL="608945" indent="0">
              <a:buNone/>
              <a:defRPr sz="2664" b="1"/>
            </a:lvl2pPr>
            <a:lvl3pPr marL="1217889" indent="0">
              <a:buNone/>
              <a:defRPr sz="2397" b="1"/>
            </a:lvl3pPr>
            <a:lvl4pPr marL="1826834" indent="0">
              <a:buNone/>
              <a:defRPr sz="2131" b="1"/>
            </a:lvl4pPr>
            <a:lvl5pPr marL="2435779" indent="0">
              <a:buNone/>
              <a:defRPr sz="2131" b="1"/>
            </a:lvl5pPr>
            <a:lvl6pPr marL="3044723" indent="0">
              <a:buNone/>
              <a:defRPr sz="2131" b="1"/>
            </a:lvl6pPr>
            <a:lvl7pPr marL="3653668" indent="0">
              <a:buNone/>
              <a:defRPr sz="2131" b="1"/>
            </a:lvl7pPr>
            <a:lvl8pPr marL="4262613" indent="0">
              <a:buNone/>
              <a:defRPr sz="2131" b="1"/>
            </a:lvl8pPr>
            <a:lvl9pPr marL="4871557" indent="0">
              <a:buNone/>
              <a:defRPr sz="2131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915" y="3336620"/>
            <a:ext cx="5152414" cy="490766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5771" y="2239216"/>
            <a:ext cx="5177789" cy="1097405"/>
          </a:xfrm>
        </p:spPr>
        <p:txBody>
          <a:bodyPr anchor="b"/>
          <a:lstStyle>
            <a:lvl1pPr marL="0" indent="0">
              <a:buNone/>
              <a:defRPr sz="3197" b="1"/>
            </a:lvl1pPr>
            <a:lvl2pPr marL="608945" indent="0">
              <a:buNone/>
              <a:defRPr sz="2664" b="1"/>
            </a:lvl2pPr>
            <a:lvl3pPr marL="1217889" indent="0">
              <a:buNone/>
              <a:defRPr sz="2397" b="1"/>
            </a:lvl3pPr>
            <a:lvl4pPr marL="1826834" indent="0">
              <a:buNone/>
              <a:defRPr sz="2131" b="1"/>
            </a:lvl4pPr>
            <a:lvl5pPr marL="2435779" indent="0">
              <a:buNone/>
              <a:defRPr sz="2131" b="1"/>
            </a:lvl5pPr>
            <a:lvl6pPr marL="3044723" indent="0">
              <a:buNone/>
              <a:defRPr sz="2131" b="1"/>
            </a:lvl6pPr>
            <a:lvl7pPr marL="3653668" indent="0">
              <a:buNone/>
              <a:defRPr sz="2131" b="1"/>
            </a:lvl7pPr>
            <a:lvl8pPr marL="4262613" indent="0">
              <a:buNone/>
              <a:defRPr sz="2131" b="1"/>
            </a:lvl8pPr>
            <a:lvl9pPr marL="4871557" indent="0">
              <a:buNone/>
              <a:defRPr sz="2131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5771" y="3336620"/>
            <a:ext cx="5177789" cy="490766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9D0-1E86-4A65-92F9-795F1413C5F3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79B5-EF10-48DF-9200-0AEF014FA9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6348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9D0-1E86-4A65-92F9-795F1413C5F3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79B5-EF10-48DF-9200-0AEF014FA9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1356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9D0-1E86-4A65-92F9-795F1413C5F3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79B5-EF10-48DF-9200-0AEF014FA9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97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13" y="608965"/>
            <a:ext cx="3928141" cy="2131378"/>
          </a:xfrm>
        </p:spPr>
        <p:txBody>
          <a:bodyPr anchor="b"/>
          <a:lstStyle>
            <a:lvl1pPr>
              <a:defRPr sz="426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7789" y="1315197"/>
            <a:ext cx="6165771" cy="6491398"/>
          </a:xfrm>
        </p:spPr>
        <p:txBody>
          <a:bodyPr/>
          <a:lstStyle>
            <a:lvl1pPr>
              <a:defRPr sz="4262"/>
            </a:lvl1pPr>
            <a:lvl2pPr>
              <a:defRPr sz="3729"/>
            </a:lvl2pPr>
            <a:lvl3pPr>
              <a:defRPr sz="3197"/>
            </a:lvl3pPr>
            <a:lvl4pPr>
              <a:defRPr sz="2664"/>
            </a:lvl4pPr>
            <a:lvl5pPr>
              <a:defRPr sz="2664"/>
            </a:lvl5pPr>
            <a:lvl6pPr>
              <a:defRPr sz="2664"/>
            </a:lvl6pPr>
            <a:lvl7pPr>
              <a:defRPr sz="2664"/>
            </a:lvl7pPr>
            <a:lvl8pPr>
              <a:defRPr sz="2664"/>
            </a:lvl8pPr>
            <a:lvl9pPr>
              <a:defRPr sz="2664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913" y="2740343"/>
            <a:ext cx="3928141" cy="5076823"/>
          </a:xfrm>
        </p:spPr>
        <p:txBody>
          <a:bodyPr/>
          <a:lstStyle>
            <a:lvl1pPr marL="0" indent="0">
              <a:buNone/>
              <a:defRPr sz="2131"/>
            </a:lvl1pPr>
            <a:lvl2pPr marL="608945" indent="0">
              <a:buNone/>
              <a:defRPr sz="1865"/>
            </a:lvl2pPr>
            <a:lvl3pPr marL="1217889" indent="0">
              <a:buNone/>
              <a:defRPr sz="1598"/>
            </a:lvl3pPr>
            <a:lvl4pPr marL="1826834" indent="0">
              <a:buNone/>
              <a:defRPr sz="1332"/>
            </a:lvl4pPr>
            <a:lvl5pPr marL="2435779" indent="0">
              <a:buNone/>
              <a:defRPr sz="1332"/>
            </a:lvl5pPr>
            <a:lvl6pPr marL="3044723" indent="0">
              <a:buNone/>
              <a:defRPr sz="1332"/>
            </a:lvl6pPr>
            <a:lvl7pPr marL="3653668" indent="0">
              <a:buNone/>
              <a:defRPr sz="1332"/>
            </a:lvl7pPr>
            <a:lvl8pPr marL="4262613" indent="0">
              <a:buNone/>
              <a:defRPr sz="1332"/>
            </a:lvl8pPr>
            <a:lvl9pPr marL="4871557" indent="0">
              <a:buNone/>
              <a:defRPr sz="1332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9D0-1E86-4A65-92F9-795F1413C5F3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79B5-EF10-48DF-9200-0AEF014FA9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2124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13" y="608965"/>
            <a:ext cx="3928141" cy="2131378"/>
          </a:xfrm>
        </p:spPr>
        <p:txBody>
          <a:bodyPr anchor="b"/>
          <a:lstStyle>
            <a:lvl1pPr>
              <a:defRPr sz="426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77789" y="1315197"/>
            <a:ext cx="6165771" cy="6491398"/>
          </a:xfrm>
        </p:spPr>
        <p:txBody>
          <a:bodyPr anchor="t"/>
          <a:lstStyle>
            <a:lvl1pPr marL="0" indent="0">
              <a:buNone/>
              <a:defRPr sz="4262"/>
            </a:lvl1pPr>
            <a:lvl2pPr marL="608945" indent="0">
              <a:buNone/>
              <a:defRPr sz="3729"/>
            </a:lvl2pPr>
            <a:lvl3pPr marL="1217889" indent="0">
              <a:buNone/>
              <a:defRPr sz="3197"/>
            </a:lvl3pPr>
            <a:lvl4pPr marL="1826834" indent="0">
              <a:buNone/>
              <a:defRPr sz="2664"/>
            </a:lvl4pPr>
            <a:lvl5pPr marL="2435779" indent="0">
              <a:buNone/>
              <a:defRPr sz="2664"/>
            </a:lvl5pPr>
            <a:lvl6pPr marL="3044723" indent="0">
              <a:buNone/>
              <a:defRPr sz="2664"/>
            </a:lvl6pPr>
            <a:lvl7pPr marL="3653668" indent="0">
              <a:buNone/>
              <a:defRPr sz="2664"/>
            </a:lvl7pPr>
            <a:lvl8pPr marL="4262613" indent="0">
              <a:buNone/>
              <a:defRPr sz="2664"/>
            </a:lvl8pPr>
            <a:lvl9pPr marL="4871557" indent="0">
              <a:buNone/>
              <a:defRPr sz="2664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913" y="2740343"/>
            <a:ext cx="3928141" cy="5076823"/>
          </a:xfrm>
        </p:spPr>
        <p:txBody>
          <a:bodyPr/>
          <a:lstStyle>
            <a:lvl1pPr marL="0" indent="0">
              <a:buNone/>
              <a:defRPr sz="2131"/>
            </a:lvl1pPr>
            <a:lvl2pPr marL="608945" indent="0">
              <a:buNone/>
              <a:defRPr sz="1865"/>
            </a:lvl2pPr>
            <a:lvl3pPr marL="1217889" indent="0">
              <a:buNone/>
              <a:defRPr sz="1598"/>
            </a:lvl3pPr>
            <a:lvl4pPr marL="1826834" indent="0">
              <a:buNone/>
              <a:defRPr sz="1332"/>
            </a:lvl4pPr>
            <a:lvl5pPr marL="2435779" indent="0">
              <a:buNone/>
              <a:defRPr sz="1332"/>
            </a:lvl5pPr>
            <a:lvl6pPr marL="3044723" indent="0">
              <a:buNone/>
              <a:defRPr sz="1332"/>
            </a:lvl6pPr>
            <a:lvl7pPr marL="3653668" indent="0">
              <a:buNone/>
              <a:defRPr sz="1332"/>
            </a:lvl7pPr>
            <a:lvl8pPr marL="4262613" indent="0">
              <a:buNone/>
              <a:defRPr sz="1332"/>
            </a:lvl8pPr>
            <a:lvl9pPr marL="4871557" indent="0">
              <a:buNone/>
              <a:defRPr sz="1332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69D0-1E86-4A65-92F9-795F1413C5F3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79B5-EF10-48DF-9200-0AEF014FA9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9724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327" y="486328"/>
            <a:ext cx="10504646" cy="1765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327" y="2431631"/>
            <a:ext cx="10504646" cy="5795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327" y="8466307"/>
            <a:ext cx="2740343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E69D0-1E86-4A65-92F9-795F1413C5F3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4393" y="8466307"/>
            <a:ext cx="4110514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1630" y="8466307"/>
            <a:ext cx="2740343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179B5-EF10-48DF-9200-0AEF014FA9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5469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7889" rtl="0" eaLnBrk="1" latinLnBrk="0" hangingPunct="1">
        <a:lnSpc>
          <a:spcPct val="90000"/>
        </a:lnSpc>
        <a:spcBef>
          <a:spcPct val="0"/>
        </a:spcBef>
        <a:buNone/>
        <a:defRPr sz="5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472" indent="-304472" algn="l" defTabSz="1217889" rtl="0" eaLnBrk="1" latinLnBrk="0" hangingPunct="1">
        <a:lnSpc>
          <a:spcPct val="90000"/>
        </a:lnSpc>
        <a:spcBef>
          <a:spcPts val="1332"/>
        </a:spcBef>
        <a:buFont typeface="Arial" panose="020B0604020202020204" pitchFamily="34" charset="0"/>
        <a:buChar char="•"/>
        <a:defRPr sz="3729" kern="1200">
          <a:solidFill>
            <a:schemeClr val="tx1"/>
          </a:solidFill>
          <a:latin typeface="+mn-lt"/>
          <a:ea typeface="+mn-ea"/>
          <a:cs typeface="+mn-cs"/>
        </a:defRPr>
      </a:lvl1pPr>
      <a:lvl2pPr marL="913417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3197" kern="1200">
          <a:solidFill>
            <a:schemeClr val="tx1"/>
          </a:solidFill>
          <a:latin typeface="+mn-lt"/>
          <a:ea typeface="+mn-ea"/>
          <a:cs typeface="+mn-cs"/>
        </a:defRPr>
      </a:lvl2pPr>
      <a:lvl3pPr marL="1522362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664" kern="1200">
          <a:solidFill>
            <a:schemeClr val="tx1"/>
          </a:solidFill>
          <a:latin typeface="+mn-lt"/>
          <a:ea typeface="+mn-ea"/>
          <a:cs typeface="+mn-cs"/>
        </a:defRPr>
      </a:lvl3pPr>
      <a:lvl4pPr marL="2131306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4pPr>
      <a:lvl5pPr marL="2740251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5pPr>
      <a:lvl6pPr marL="3349196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958140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567085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5176030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1"/>
          <p:cNvSpPr txBox="1"/>
          <p:nvPr/>
        </p:nvSpPr>
        <p:spPr>
          <a:xfrm>
            <a:off x="4229100" y="422275"/>
            <a:ext cx="4314825" cy="62547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6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Estrategias de enseñanza.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" name="Conector recto de flecha 5"/>
          <p:cNvCxnSpPr/>
          <p:nvPr/>
        </p:nvCxnSpPr>
        <p:spPr>
          <a:xfrm flipH="1">
            <a:off x="2400300" y="704850"/>
            <a:ext cx="1847850" cy="6997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4983480" y="1080135"/>
            <a:ext cx="45085" cy="742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 flipH="1">
            <a:off x="8272780" y="1068705"/>
            <a:ext cx="45085" cy="6388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8597900" y="666115"/>
            <a:ext cx="1395730" cy="7378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 de texto 6"/>
          <p:cNvSpPr txBox="1"/>
          <p:nvPr/>
        </p:nvSpPr>
        <p:spPr>
          <a:xfrm>
            <a:off x="266700" y="1447800"/>
            <a:ext cx="2305050" cy="5905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Aprendizaje basado en el servicio a la comunidad</a:t>
            </a:r>
            <a:r>
              <a:rPr lang="es-MX" sz="16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uadro de texto 7"/>
          <p:cNvSpPr txBox="1"/>
          <p:nvPr/>
        </p:nvSpPr>
        <p:spPr>
          <a:xfrm>
            <a:off x="228600" y="2209800"/>
            <a:ext cx="2457450" cy="14097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Características: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Aprender a desarrollar mediante la participación activa en experiencias de servicio, necesidades específicas de un contexto particular.  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Cuadro de texto 8"/>
          <p:cNvSpPr txBox="1"/>
          <p:nvPr/>
        </p:nvSpPr>
        <p:spPr>
          <a:xfrm>
            <a:off x="171450" y="3752850"/>
            <a:ext cx="2514600" cy="17907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Rol del docente: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Vincula las necesidades de una comunidad.</a:t>
            </a: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aprendizaje situado y experiencial.</a:t>
            </a: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Extender el aprendizaje del alumno.</a:t>
            </a: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Fomentar el desarrollo en un sentido de responsabilidad y cuidado hacia los demás</a:t>
            </a: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Cuadro de texto 9"/>
          <p:cNvSpPr txBox="1"/>
          <p:nvPr/>
        </p:nvSpPr>
        <p:spPr>
          <a:xfrm>
            <a:off x="3907155" y="1867535"/>
            <a:ext cx="1828800" cy="3619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Mediante proyectos.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uadro de texto 10"/>
          <p:cNvSpPr txBox="1"/>
          <p:nvPr/>
        </p:nvSpPr>
        <p:spPr>
          <a:xfrm>
            <a:off x="3734435" y="2301875"/>
            <a:ext cx="2313305" cy="139890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Características: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Acercar a los estudiantes al comportamiento propio de los conflictos sociales, destacando el proceso por el cual adquieren las competencias propias.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Cuadro de texto 11"/>
          <p:cNvSpPr txBox="1"/>
          <p:nvPr/>
        </p:nvSpPr>
        <p:spPr>
          <a:xfrm>
            <a:off x="152400" y="5734050"/>
            <a:ext cx="2514600" cy="1524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Rol del alumno: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Participación activa, aprender sirviendo, colaborativa, atención y cuidado, toma conciencia moral, social y ética, pensar, hablar y escribir lo que observa. 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uadro de texto 12"/>
          <p:cNvSpPr txBox="1"/>
          <p:nvPr/>
        </p:nvSpPr>
        <p:spPr>
          <a:xfrm>
            <a:off x="3544570" y="5710555"/>
            <a:ext cx="2514600" cy="1524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Rol del alumno: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Los alumnos contribuyen de manera productiva y colaborativa en la construcción conjunta del conocimiento.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Cuadro de texto 14"/>
          <p:cNvSpPr txBox="1"/>
          <p:nvPr/>
        </p:nvSpPr>
        <p:spPr>
          <a:xfrm>
            <a:off x="3619500" y="3752850"/>
            <a:ext cx="2514600" cy="17907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Rol del docente: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Requiere un cambio de actitud y de forma de trabajo.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Cuadro de texto 15"/>
          <p:cNvSpPr txBox="1"/>
          <p:nvPr/>
        </p:nvSpPr>
        <p:spPr>
          <a:xfrm>
            <a:off x="7165398" y="1867535"/>
            <a:ext cx="1828800" cy="3619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Basado en casos. 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Cuadro de texto 16"/>
          <p:cNvSpPr txBox="1"/>
          <p:nvPr/>
        </p:nvSpPr>
        <p:spPr>
          <a:xfrm>
            <a:off x="6868218" y="2301875"/>
            <a:ext cx="2423160" cy="168529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Características: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Desarrolla un alto nivel de conciencia y pensamiento científico, por el cual los alumnos perfilan sus habilidades directivas y enfocan en la detección, análisis y diagnóstico.</a:t>
            </a:r>
            <a:b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Toma de decisiones asertivas y un amplio criterio. 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Cuadro de texto 17"/>
          <p:cNvSpPr txBox="1"/>
          <p:nvPr/>
        </p:nvSpPr>
        <p:spPr>
          <a:xfrm>
            <a:off x="6695440" y="4071071"/>
            <a:ext cx="2514600" cy="192786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Rol del docente: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Capacidad de discutir con argumentos de generar y sustentar ideas propias, de tomar decisiones en condiciones de incertidumbre o de realizar juicios de valor, sin dejar de lado el punto de vista de los demás y mostrar una actitud de apertura y tolerancia ante las ideas de los otros.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Cuadro de texto 18"/>
          <p:cNvSpPr txBox="1"/>
          <p:nvPr/>
        </p:nvSpPr>
        <p:spPr>
          <a:xfrm>
            <a:off x="6575425" y="6130925"/>
            <a:ext cx="2514600" cy="11271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Rol del alumno: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Ahondar en la información y conducir ellos mismos el análisis y conclusiones.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Cuadro de texto 19"/>
          <p:cNvSpPr txBox="1"/>
          <p:nvPr/>
        </p:nvSpPr>
        <p:spPr>
          <a:xfrm>
            <a:off x="10047605" y="1328246"/>
            <a:ext cx="1828800" cy="3619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Basado en problemas. 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Cuadro de texto 20"/>
          <p:cNvSpPr txBox="1"/>
          <p:nvPr/>
        </p:nvSpPr>
        <p:spPr>
          <a:xfrm>
            <a:off x="9672320" y="1774189"/>
            <a:ext cx="2423160" cy="226822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Características: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el planteamiento de una situación problema, donde su construcción, análisis y / o solución constituyen el foco central de la experiencia, y donde la enseñanza consiste en promover deliberadamente el desarrollo del proceso de indagación y resolución del problema en cuestión.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Cuadro de texto 21"/>
          <p:cNvSpPr txBox="1"/>
          <p:nvPr/>
        </p:nvSpPr>
        <p:spPr>
          <a:xfrm>
            <a:off x="9606280" y="4097654"/>
            <a:ext cx="2514600" cy="208216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Rol del docente: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Fomentar el aprendizaje activo, aprender mediante la experiencia práctica y la reflexión.</a:t>
            </a:r>
            <a:b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Vincular el aprendizaje escolar a la vida real desarrollar habilidades de pensamiento y toma de decisiones</a:t>
            </a:r>
            <a:b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Así como ofrecer la posibilidad de integrar el conocimiento procedente de distintas disciplinas.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Cuadro de texto 22"/>
          <p:cNvSpPr txBox="1"/>
          <p:nvPr/>
        </p:nvSpPr>
        <p:spPr>
          <a:xfrm>
            <a:off x="9210040" y="6289674"/>
            <a:ext cx="2969260" cy="212753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Rol del alumno: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alumno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que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afronta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el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problema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tiene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que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analizar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situación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caracterizarladesde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más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una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sola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óptica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elegir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construir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una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varias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opciones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viablesde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solución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Destacan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necesidad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que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los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alumnos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indaguen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intervengan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entorno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construyan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sí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mismos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aprendizajes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significativos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0" y="0"/>
            <a:ext cx="12179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4809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337</Words>
  <Application>Microsoft Office PowerPoint</Application>
  <PresentationFormat>Doble carta (432 x 279 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monse vazquez</dc:creator>
  <cp:lastModifiedBy>monse vazquez</cp:lastModifiedBy>
  <cp:revision>1</cp:revision>
  <dcterms:created xsi:type="dcterms:W3CDTF">2019-10-11T04:56:08Z</dcterms:created>
  <dcterms:modified xsi:type="dcterms:W3CDTF">2019-10-11T04:58:53Z</dcterms:modified>
</cp:coreProperties>
</file>