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4079-39A3-464E-94F8-24F5CAA723D4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EECA-B41C-496D-B5FB-4213A671EC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850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4079-39A3-464E-94F8-24F5CAA723D4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EECA-B41C-496D-B5FB-4213A671EC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656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4079-39A3-464E-94F8-24F5CAA723D4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EECA-B41C-496D-B5FB-4213A671EC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26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4079-39A3-464E-94F8-24F5CAA723D4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EECA-B41C-496D-B5FB-4213A671EC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566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4079-39A3-464E-94F8-24F5CAA723D4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EECA-B41C-496D-B5FB-4213A671EC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095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4079-39A3-464E-94F8-24F5CAA723D4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EECA-B41C-496D-B5FB-4213A671EC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15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4079-39A3-464E-94F8-24F5CAA723D4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EECA-B41C-496D-B5FB-4213A671EC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739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4079-39A3-464E-94F8-24F5CAA723D4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EECA-B41C-496D-B5FB-4213A671EC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735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4079-39A3-464E-94F8-24F5CAA723D4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EECA-B41C-496D-B5FB-4213A671EC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66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4079-39A3-464E-94F8-24F5CAA723D4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EECA-B41C-496D-B5FB-4213A671EC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833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4079-39A3-464E-94F8-24F5CAA723D4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8EECA-B41C-496D-B5FB-4213A671EC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673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24079-39A3-464E-94F8-24F5CAA723D4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8EECA-B41C-496D-B5FB-4213A671EC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269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45590" y="2600037"/>
            <a:ext cx="208823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" pitchFamily="34" charset="0"/>
                <a:cs typeface="Arial" pitchFamily="34" charset="0"/>
              </a:rPr>
              <a:t>Estrategias de Enseñanza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652120" y="1844824"/>
            <a:ext cx="21602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Aprendizaje basado en problemas </a:t>
            </a:r>
            <a:endParaRPr lang="es-ES" dirty="0"/>
          </a:p>
        </p:txBody>
      </p:sp>
      <p:cxnSp>
        <p:nvCxnSpPr>
          <p:cNvPr id="7" name="6 Conector recto de flecha"/>
          <p:cNvCxnSpPr/>
          <p:nvPr/>
        </p:nvCxnSpPr>
        <p:spPr>
          <a:xfrm flipV="1">
            <a:off x="5148064" y="2167990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1665040" y="1844822"/>
            <a:ext cx="151216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Proyectos situados </a:t>
            </a:r>
          </a:p>
        </p:txBody>
      </p:sp>
      <p:cxnSp>
        <p:nvCxnSpPr>
          <p:cNvPr id="11" name="10 Conector recto de flecha"/>
          <p:cNvCxnSpPr/>
          <p:nvPr/>
        </p:nvCxnSpPr>
        <p:spPr>
          <a:xfrm flipH="1" flipV="1">
            <a:off x="2771800" y="2491155"/>
            <a:ext cx="504056" cy="217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400092" y="367496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ea typeface="+mn-lt"/>
                <a:cs typeface="Arial" pitchFamily="34" charset="0"/>
              </a:rPr>
              <a:t>El alumno que afronta el problema tiene que analizar la situación y caracterizarla desde más de una sola óptica, y elegir o construir una o varias opciones viables de solución.</a:t>
            </a:r>
            <a:endParaRPr lang="es-ES_tradnl" sz="1200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cxnSp>
        <p:nvCxnSpPr>
          <p:cNvPr id="14" name="13 Conector recto de flecha"/>
          <p:cNvCxnSpPr/>
          <p:nvPr/>
        </p:nvCxnSpPr>
        <p:spPr>
          <a:xfrm flipV="1">
            <a:off x="6660232" y="141277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5868144" y="3355251"/>
            <a:ext cx="19442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sz="1400" dirty="0" smtClean="0">
                <a:latin typeface="Arial" pitchFamily="34" charset="0"/>
                <a:ea typeface="+mn-lt"/>
                <a:cs typeface="Arial" pitchFamily="34" charset="0"/>
              </a:rPr>
              <a:t>El docente fomenta el aprendizaje activo, el aprender mediante la experiencia práctica</a:t>
            </a:r>
            <a:endParaRPr lang="es-ES_tradnl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_tradnl" sz="1400" dirty="0" smtClean="0">
                <a:latin typeface="Arial" pitchFamily="34" charset="0"/>
                <a:ea typeface="+mn-lt"/>
                <a:cs typeface="Arial" pitchFamily="34" charset="0"/>
              </a:rPr>
              <a:t>y la reflexión.</a:t>
            </a:r>
            <a:endParaRPr lang="es-ES_tradnl" sz="1400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cxnSp>
        <p:nvCxnSpPr>
          <p:cNvPr id="19" name="18 Conector recto de flecha"/>
          <p:cNvCxnSpPr>
            <a:stCxn id="5" idx="2"/>
          </p:cNvCxnSpPr>
          <p:nvPr/>
        </p:nvCxnSpPr>
        <p:spPr>
          <a:xfrm>
            <a:off x="6732240" y="2491155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5148064" y="4797152"/>
            <a:ext cx="35283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latin typeface="Arial" pitchFamily="34" charset="0"/>
                <a:ea typeface="+mn-lt"/>
                <a:cs typeface="Arial" pitchFamily="34" charset="0"/>
              </a:rPr>
              <a:t>El ABP consiste en el planteamiento de una situación problema, donde su construcción, análisis y / o solución constituyen el foco central de la experiencia, y donde la enseñanza consiste en promover deliberadamente el desarrollo del proceso de indagación y resolución del problema en cuestión.</a:t>
            </a:r>
            <a:endParaRPr lang="es-ES_tradnl" sz="1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21 Conector recto"/>
          <p:cNvCxnSpPr>
            <a:stCxn id="5" idx="3"/>
          </p:cNvCxnSpPr>
          <p:nvPr/>
        </p:nvCxnSpPr>
        <p:spPr>
          <a:xfrm flipV="1">
            <a:off x="7812360" y="2167989"/>
            <a:ext cx="72008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flipH="1">
            <a:off x="7812360" y="2167989"/>
            <a:ext cx="720080" cy="2413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368896" y="245527"/>
            <a:ext cx="25922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1400" dirty="0">
                <a:latin typeface="Arial" pitchFamily="34" charset="0"/>
                <a:cs typeface="Arial" pitchFamily="34" charset="0"/>
              </a:rPr>
              <a:t>Aprendizaje eminentemente experiencial, pues se aprende al hacer y al reflexionar sobre lo que se hace en contextos de prácticas situadas y auténticas.</a:t>
            </a: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cxnSp>
        <p:nvCxnSpPr>
          <p:cNvPr id="32" name="31 Conector recto de flecha"/>
          <p:cNvCxnSpPr/>
          <p:nvPr/>
        </p:nvCxnSpPr>
        <p:spPr>
          <a:xfrm flipH="1" flipV="1">
            <a:off x="1979712" y="1412776"/>
            <a:ext cx="441412" cy="432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158066" y="2708920"/>
            <a:ext cx="2186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Arial" pitchFamily="34" charset="0"/>
                <a:cs typeface="Arial" pitchFamily="34" charset="0"/>
              </a:rPr>
              <a:t>E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l aprendizaje implica la apropiación de saberes mediante la reconstrucción  y construcción de los mismos ya que el alumno no aprende aislado 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1301757" y="4343360"/>
            <a:ext cx="339011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Los participantes de una situación de enseñanza parten de sus marcos personales de referencia por que les permite una aproximación a la estructura académica y social, es mediante la acción conjunta y los intercambios comunicativos que se dan los marcos de referencias interpersonales que conducirán a lograr un significado compartido de la actividad. </a:t>
            </a:r>
          </a:p>
        </p:txBody>
      </p:sp>
      <p:cxnSp>
        <p:nvCxnSpPr>
          <p:cNvPr id="36" name="35 Conector recto de flecha"/>
          <p:cNvCxnSpPr/>
          <p:nvPr/>
        </p:nvCxnSpPr>
        <p:spPr>
          <a:xfrm>
            <a:off x="2627784" y="2600037"/>
            <a:ext cx="0" cy="1743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>
            <a:stCxn id="9" idx="1"/>
            <a:endCxn id="33" idx="0"/>
          </p:cNvCxnSpPr>
          <p:nvPr/>
        </p:nvCxnSpPr>
        <p:spPr>
          <a:xfrm flipH="1">
            <a:off x="1251506" y="2167988"/>
            <a:ext cx="413534" cy="5409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37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75856" y="2492896"/>
            <a:ext cx="223224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" pitchFamily="34" charset="0"/>
                <a:cs typeface="Arial" pitchFamily="34" charset="0"/>
              </a:rPr>
              <a:t>Estrategias de Aprendizaje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668589" y="476672"/>
            <a:ext cx="1512168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" pitchFamily="34" charset="0"/>
                <a:cs typeface="Arial" pitchFamily="34" charset="0"/>
              </a:rPr>
              <a:t>Estudios de caso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96711" y="215487"/>
            <a:ext cx="25922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itchFamily="34" charset="0"/>
                <a:ea typeface="Ebrima" pitchFamily="2" charset="0"/>
                <a:cs typeface="Arial" pitchFamily="34" charset="0"/>
              </a:rPr>
              <a:t>Una de las tareas centrales de los alumnos es ahondar en la información y conducir ellos mismos el análisis y conclusiones.</a:t>
            </a:r>
          </a:p>
          <a:p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3596711" y="3789040"/>
            <a:ext cx="288032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itchFamily="34" charset="0"/>
                <a:ea typeface="Ebrima" pitchFamily="2" charset="0"/>
                <a:cs typeface="Arial" pitchFamily="34" charset="0"/>
              </a:rPr>
              <a:t>La enseñanza con casos fomenta a la vez que demanda a profesores y alumnos la capacidad de discutir con argumentos, de generar y sustentar ideas propias, de tomar decisiones en condiciones de incertidumbre o de realizar juicios de valor, sin dejar de lado el punto de vista de los demás y mostrar una actitud de apertura y tolerancia ante las ideas de los otros.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477031" y="2132856"/>
            <a:ext cx="230425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itchFamily="34" charset="0"/>
                <a:ea typeface="Ebrima" pitchFamily="2" charset="0"/>
                <a:cs typeface="Arial" pitchFamily="34" charset="0"/>
              </a:rPr>
              <a:t>Un caso plantea una situación-problema que se expone al alumno para que éste desarrolle propuestas conducentes a su análisis o solución, pero se ofrece en un formato de narrativa o historia que contiene una serie de atributos que muestran su complejidad y </a:t>
            </a:r>
            <a:r>
              <a:rPr lang="es-ES" sz="1400" dirty="0" err="1" smtClean="0">
                <a:latin typeface="Arial" pitchFamily="34" charset="0"/>
                <a:ea typeface="Ebrima" pitchFamily="2" charset="0"/>
                <a:cs typeface="Arial" pitchFamily="34" charset="0"/>
              </a:rPr>
              <a:t>multidimensionalidad</a:t>
            </a:r>
            <a:r>
              <a:rPr lang="es-ES" sz="1400" dirty="0" smtClean="0">
                <a:latin typeface="Arial" pitchFamily="34" charset="0"/>
                <a:ea typeface="Ebrima" pitchFamily="2" charset="0"/>
                <a:cs typeface="Arial" pitchFamily="34" charset="0"/>
              </a:rPr>
              <a:t>; los casos pueden tomarse de la "vida real" o bien consistir en casos simulados o realistas.</a:t>
            </a:r>
          </a:p>
          <a:p>
            <a:endParaRPr lang="es-ES" dirty="0"/>
          </a:p>
        </p:txBody>
      </p:sp>
      <p:cxnSp>
        <p:nvCxnSpPr>
          <p:cNvPr id="17" name="16 Conector recto de flecha"/>
          <p:cNvCxnSpPr>
            <a:stCxn id="5" idx="1"/>
          </p:cNvCxnSpPr>
          <p:nvPr/>
        </p:nvCxnSpPr>
        <p:spPr>
          <a:xfrm flipH="1" flipV="1">
            <a:off x="6084168" y="799837"/>
            <a:ext cx="58442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5" idx="2"/>
          </p:cNvCxnSpPr>
          <p:nvPr/>
        </p:nvCxnSpPr>
        <p:spPr>
          <a:xfrm>
            <a:off x="7424673" y="1123003"/>
            <a:ext cx="0" cy="10098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>
            <a:off x="5508104" y="1123003"/>
            <a:ext cx="1160485" cy="2522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flipV="1">
            <a:off x="5036871" y="1123003"/>
            <a:ext cx="1440160" cy="12610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683568" y="2750734"/>
            <a:ext cx="144016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" pitchFamily="34" charset="0"/>
                <a:cs typeface="Arial" pitchFamily="34" charset="0"/>
              </a:rPr>
              <a:t>Servicio</a:t>
            </a:r>
            <a:r>
              <a:rPr lang="es-MX" dirty="0" smtClean="0"/>
              <a:t> a la comunidad 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51520" y="215487"/>
            <a:ext cx="2736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Arial" pitchFamily="34" charset="0"/>
                <a:cs typeface="Arial" pitchFamily="34" charset="0"/>
              </a:rPr>
              <a:t>La formación de la ciudadanía activa tiene un componente fundamental en la participación genuina que llevan a cabo los NNA, por lo tanto, el aprender a participar debe ser un elemento indispensable la formación ciudadana proporcionada en los centros escolares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26 Conector recto de flecha"/>
          <p:cNvCxnSpPr>
            <a:stCxn id="4" idx="1"/>
            <a:endCxn id="24" idx="3"/>
          </p:cNvCxnSpPr>
          <p:nvPr/>
        </p:nvCxnSpPr>
        <p:spPr>
          <a:xfrm flipH="1">
            <a:off x="2123728" y="2816062"/>
            <a:ext cx="1152128" cy="257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stCxn id="24" idx="0"/>
          </p:cNvCxnSpPr>
          <p:nvPr/>
        </p:nvCxnSpPr>
        <p:spPr>
          <a:xfrm flipV="1">
            <a:off x="1403648" y="2246812"/>
            <a:ext cx="0" cy="503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683568" y="4221088"/>
            <a:ext cx="20162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escuela se ha visto limitada en la enseñanza de la ciudadanía debido a la manera tradicional en la que la formación ciudadana ha sido propuesta para su aprendizaje.</a:t>
            </a:r>
          </a:p>
        </p:txBody>
      </p:sp>
      <p:cxnSp>
        <p:nvCxnSpPr>
          <p:cNvPr id="33" name="32 Conector recto de flecha"/>
          <p:cNvCxnSpPr>
            <a:stCxn id="24" idx="2"/>
          </p:cNvCxnSpPr>
          <p:nvPr/>
        </p:nvCxnSpPr>
        <p:spPr>
          <a:xfrm>
            <a:off x="1403648" y="3397065"/>
            <a:ext cx="0" cy="824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2773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410</Words>
  <Application>Microsoft Office PowerPoint</Application>
  <PresentationFormat>Presentación en pantalla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4</cp:revision>
  <dcterms:created xsi:type="dcterms:W3CDTF">2019-10-11T03:22:20Z</dcterms:created>
  <dcterms:modified xsi:type="dcterms:W3CDTF">2019-10-11T03:57:43Z</dcterms:modified>
</cp:coreProperties>
</file>