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24079-39A3-464E-94F8-24F5CAA723D4}" type="datetimeFigureOut">
              <a:rPr lang="es-ES" smtClean="0"/>
              <a:t>10/10/2019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8EECA-B41C-496D-B5FB-4213A671EC4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185069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24079-39A3-464E-94F8-24F5CAA723D4}" type="datetimeFigureOut">
              <a:rPr lang="es-ES" smtClean="0"/>
              <a:t>10/10/2019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8EECA-B41C-496D-B5FB-4213A671EC4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965653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24079-39A3-464E-94F8-24F5CAA723D4}" type="datetimeFigureOut">
              <a:rPr lang="es-ES" smtClean="0"/>
              <a:t>10/10/2019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8EECA-B41C-496D-B5FB-4213A671EC4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02605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24079-39A3-464E-94F8-24F5CAA723D4}" type="datetimeFigureOut">
              <a:rPr lang="es-ES" smtClean="0"/>
              <a:t>10/10/2019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8EECA-B41C-496D-B5FB-4213A671EC4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756672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24079-39A3-464E-94F8-24F5CAA723D4}" type="datetimeFigureOut">
              <a:rPr lang="es-ES" smtClean="0"/>
              <a:t>10/10/2019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8EECA-B41C-496D-B5FB-4213A671EC4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809556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24079-39A3-464E-94F8-24F5CAA723D4}" type="datetimeFigureOut">
              <a:rPr lang="es-ES" smtClean="0"/>
              <a:t>10/10/2019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8EECA-B41C-496D-B5FB-4213A671EC4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341516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24079-39A3-464E-94F8-24F5CAA723D4}" type="datetimeFigureOut">
              <a:rPr lang="es-ES" smtClean="0"/>
              <a:t>10/10/2019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8EECA-B41C-496D-B5FB-4213A671EC4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187392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24079-39A3-464E-94F8-24F5CAA723D4}" type="datetimeFigureOut">
              <a:rPr lang="es-ES" smtClean="0"/>
              <a:t>10/10/2019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8EECA-B41C-496D-B5FB-4213A671EC4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973515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24079-39A3-464E-94F8-24F5CAA723D4}" type="datetimeFigureOut">
              <a:rPr lang="es-ES" smtClean="0"/>
              <a:t>10/10/2019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8EECA-B41C-496D-B5FB-4213A671EC4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76654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24079-39A3-464E-94F8-24F5CAA723D4}" type="datetimeFigureOut">
              <a:rPr lang="es-ES" smtClean="0"/>
              <a:t>10/10/2019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8EECA-B41C-496D-B5FB-4213A671EC4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383326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24079-39A3-464E-94F8-24F5CAA723D4}" type="datetimeFigureOut">
              <a:rPr lang="es-ES" smtClean="0"/>
              <a:t>10/10/2019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8EECA-B41C-496D-B5FB-4213A671EC4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067300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C24079-39A3-464E-94F8-24F5CAA723D4}" type="datetimeFigureOut">
              <a:rPr lang="es-ES" smtClean="0"/>
              <a:t>10/10/2019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E8EECA-B41C-496D-B5FB-4213A671EC4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726985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3245590" y="2600037"/>
            <a:ext cx="2088232" cy="646331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MX" dirty="0" smtClean="0">
                <a:latin typeface="Arial" pitchFamily="34" charset="0"/>
                <a:cs typeface="Arial" pitchFamily="34" charset="0"/>
              </a:rPr>
              <a:t>Estrategias de Enseñanza </a:t>
            </a:r>
            <a:endParaRPr lang="es-E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5652120" y="1844824"/>
            <a:ext cx="2160240" cy="64633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MX" dirty="0" smtClean="0"/>
              <a:t>Aprendizaje basado en problemas </a:t>
            </a:r>
            <a:endParaRPr lang="es-ES" dirty="0"/>
          </a:p>
        </p:txBody>
      </p:sp>
      <p:cxnSp>
        <p:nvCxnSpPr>
          <p:cNvPr id="7" name="6 Conector recto de flecha"/>
          <p:cNvCxnSpPr/>
          <p:nvPr/>
        </p:nvCxnSpPr>
        <p:spPr>
          <a:xfrm flipV="1">
            <a:off x="5148064" y="2167990"/>
            <a:ext cx="360040" cy="4320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9" name="8 CuadroTexto"/>
          <p:cNvSpPr txBox="1"/>
          <p:nvPr/>
        </p:nvSpPr>
        <p:spPr>
          <a:xfrm>
            <a:off x="1665040" y="1844822"/>
            <a:ext cx="1512168" cy="646331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MX" dirty="0" smtClean="0"/>
              <a:t>Proyectos situados </a:t>
            </a:r>
          </a:p>
        </p:txBody>
      </p:sp>
      <p:cxnSp>
        <p:nvCxnSpPr>
          <p:cNvPr id="11" name="10 Conector recto de flecha"/>
          <p:cNvCxnSpPr/>
          <p:nvPr/>
        </p:nvCxnSpPr>
        <p:spPr>
          <a:xfrm flipH="1" flipV="1">
            <a:off x="2771800" y="2491155"/>
            <a:ext cx="504056" cy="21776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2" name="11 CuadroTexto"/>
          <p:cNvSpPr txBox="1"/>
          <p:nvPr/>
        </p:nvSpPr>
        <p:spPr>
          <a:xfrm>
            <a:off x="5400092" y="367496"/>
            <a:ext cx="252028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200" dirty="0" smtClean="0">
                <a:latin typeface="Arial" pitchFamily="34" charset="0"/>
                <a:ea typeface="+mn-lt"/>
                <a:cs typeface="Arial" pitchFamily="34" charset="0"/>
              </a:rPr>
              <a:t>El alumno que afronta el problema tiene que analizar la situación y caracterizarla desde más de una sola óptica, y elegir o construir una o varias opciones viables de solución.</a:t>
            </a:r>
            <a:endParaRPr lang="es-ES_tradnl" sz="1200" dirty="0" smtClean="0">
              <a:latin typeface="Arial" pitchFamily="34" charset="0"/>
              <a:cs typeface="Arial" pitchFamily="34" charset="0"/>
            </a:endParaRPr>
          </a:p>
          <a:p>
            <a:endParaRPr lang="es-ES" dirty="0"/>
          </a:p>
        </p:txBody>
      </p:sp>
      <p:cxnSp>
        <p:nvCxnSpPr>
          <p:cNvPr id="14" name="13 Conector recto de flecha"/>
          <p:cNvCxnSpPr/>
          <p:nvPr/>
        </p:nvCxnSpPr>
        <p:spPr>
          <a:xfrm flipV="1">
            <a:off x="6660232" y="1412776"/>
            <a:ext cx="0" cy="4320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16 CuadroTexto"/>
          <p:cNvSpPr txBox="1"/>
          <p:nvPr/>
        </p:nvSpPr>
        <p:spPr>
          <a:xfrm>
            <a:off x="5868144" y="3355251"/>
            <a:ext cx="194421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s-ES_tradnl" sz="1400" dirty="0" smtClean="0">
                <a:latin typeface="Arial" pitchFamily="34" charset="0"/>
                <a:ea typeface="+mn-lt"/>
                <a:cs typeface="Arial" pitchFamily="34" charset="0"/>
              </a:rPr>
              <a:t>El docente fomenta el aprendizaje activo, el aprender mediante la experiencia práctica</a:t>
            </a:r>
            <a:endParaRPr lang="es-ES_tradnl" sz="14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s-ES_tradnl" sz="1400" dirty="0" smtClean="0">
                <a:latin typeface="Arial" pitchFamily="34" charset="0"/>
                <a:ea typeface="+mn-lt"/>
                <a:cs typeface="Arial" pitchFamily="34" charset="0"/>
              </a:rPr>
              <a:t>y la reflexión.</a:t>
            </a:r>
            <a:endParaRPr lang="es-ES_tradnl" sz="1400" dirty="0" smtClean="0">
              <a:latin typeface="Arial" pitchFamily="34" charset="0"/>
              <a:cs typeface="Arial" pitchFamily="34" charset="0"/>
            </a:endParaRPr>
          </a:p>
          <a:p>
            <a:endParaRPr lang="es-ES" dirty="0"/>
          </a:p>
        </p:txBody>
      </p:sp>
      <p:cxnSp>
        <p:nvCxnSpPr>
          <p:cNvPr id="19" name="18 Conector recto de flecha"/>
          <p:cNvCxnSpPr>
            <a:stCxn id="5" idx="2"/>
          </p:cNvCxnSpPr>
          <p:nvPr/>
        </p:nvCxnSpPr>
        <p:spPr>
          <a:xfrm>
            <a:off x="6732240" y="2491155"/>
            <a:ext cx="0" cy="86409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19 CuadroTexto"/>
          <p:cNvSpPr txBox="1"/>
          <p:nvPr/>
        </p:nvSpPr>
        <p:spPr>
          <a:xfrm>
            <a:off x="5148064" y="4797152"/>
            <a:ext cx="3528392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400" dirty="0" smtClean="0">
                <a:latin typeface="Arial" pitchFamily="34" charset="0"/>
                <a:ea typeface="+mn-lt"/>
                <a:cs typeface="Arial" pitchFamily="34" charset="0"/>
              </a:rPr>
              <a:t>El ABP consiste en el planteamiento de una situación problema, donde su construcción, análisis y / o solución constituyen el foco central de la experiencia, y donde la enseñanza consiste en promover deliberadamente el desarrollo del proceso de indagación y resolución del problema en cuestión.</a:t>
            </a:r>
            <a:endParaRPr lang="es-ES_tradnl" sz="1400" dirty="0" smtClean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22" name="21 Conector recto"/>
          <p:cNvCxnSpPr>
            <a:stCxn id="5" idx="3"/>
          </p:cNvCxnSpPr>
          <p:nvPr/>
        </p:nvCxnSpPr>
        <p:spPr>
          <a:xfrm flipV="1">
            <a:off x="7812360" y="2167989"/>
            <a:ext cx="720080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23 Conector recto de flecha"/>
          <p:cNvCxnSpPr/>
          <p:nvPr/>
        </p:nvCxnSpPr>
        <p:spPr>
          <a:xfrm flipH="1">
            <a:off x="7812360" y="2167989"/>
            <a:ext cx="720080" cy="241313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29 CuadroTexto"/>
          <p:cNvSpPr txBox="1"/>
          <p:nvPr/>
        </p:nvSpPr>
        <p:spPr>
          <a:xfrm>
            <a:off x="368896" y="245527"/>
            <a:ext cx="2592288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s-MX" sz="1400" dirty="0">
                <a:latin typeface="Arial" pitchFamily="34" charset="0"/>
                <a:cs typeface="Arial" pitchFamily="34" charset="0"/>
              </a:rPr>
              <a:t>Aprendizaje eminentemente experiencial, pues se aprende al hacer y al reflexionar sobre lo que se hace en contextos de prácticas situadas y auténticas.</a:t>
            </a:r>
            <a:endParaRPr lang="es-MX" sz="1400" dirty="0" smtClean="0">
              <a:latin typeface="Arial" pitchFamily="34" charset="0"/>
              <a:cs typeface="Arial" pitchFamily="34" charset="0"/>
            </a:endParaRPr>
          </a:p>
          <a:p>
            <a:endParaRPr lang="es-ES" dirty="0"/>
          </a:p>
        </p:txBody>
      </p:sp>
      <p:cxnSp>
        <p:nvCxnSpPr>
          <p:cNvPr id="32" name="31 Conector recto de flecha"/>
          <p:cNvCxnSpPr/>
          <p:nvPr/>
        </p:nvCxnSpPr>
        <p:spPr>
          <a:xfrm flipH="1" flipV="1">
            <a:off x="1979712" y="1412776"/>
            <a:ext cx="441412" cy="43204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33" name="32 CuadroTexto"/>
          <p:cNvSpPr txBox="1"/>
          <p:nvPr/>
        </p:nvSpPr>
        <p:spPr>
          <a:xfrm>
            <a:off x="158066" y="2708920"/>
            <a:ext cx="218688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dirty="0">
                <a:latin typeface="Arial" pitchFamily="34" charset="0"/>
                <a:cs typeface="Arial" pitchFamily="34" charset="0"/>
              </a:rPr>
              <a:t>E</a:t>
            </a:r>
            <a:r>
              <a:rPr lang="es-MX" sz="1400" dirty="0" smtClean="0">
                <a:latin typeface="Arial" pitchFamily="34" charset="0"/>
                <a:cs typeface="Arial" pitchFamily="34" charset="0"/>
              </a:rPr>
              <a:t>l aprendizaje implica la apropiación de saberes mediante la reconstrucción  y construcción de los mismos ya que el alumno no aprende aislado </a:t>
            </a:r>
          </a:p>
        </p:txBody>
      </p:sp>
      <p:sp>
        <p:nvSpPr>
          <p:cNvPr id="34" name="33 CuadroTexto"/>
          <p:cNvSpPr txBox="1"/>
          <p:nvPr/>
        </p:nvSpPr>
        <p:spPr>
          <a:xfrm>
            <a:off x="1301757" y="4343360"/>
            <a:ext cx="3390114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dirty="0" smtClean="0">
                <a:latin typeface="Arial" pitchFamily="34" charset="0"/>
                <a:cs typeface="Arial" pitchFamily="34" charset="0"/>
              </a:rPr>
              <a:t>Los participantes de una situación de enseñanza parten de sus marcos personales de referencia por que les permite una aproximación a la estructura académica y social, es mediante la acción conjunta y los intercambios comunicativos que se dan los marcos de referencias interpersonales que conducirán a lograr un significado compartido de la actividad. </a:t>
            </a:r>
          </a:p>
        </p:txBody>
      </p:sp>
      <p:cxnSp>
        <p:nvCxnSpPr>
          <p:cNvPr id="36" name="35 Conector recto de flecha"/>
          <p:cNvCxnSpPr/>
          <p:nvPr/>
        </p:nvCxnSpPr>
        <p:spPr>
          <a:xfrm>
            <a:off x="2627784" y="2600037"/>
            <a:ext cx="0" cy="174332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38" name="37 Conector recto de flecha"/>
          <p:cNvCxnSpPr>
            <a:stCxn id="9" idx="1"/>
            <a:endCxn id="33" idx="0"/>
          </p:cNvCxnSpPr>
          <p:nvPr/>
        </p:nvCxnSpPr>
        <p:spPr>
          <a:xfrm flipH="1">
            <a:off x="1251506" y="2167988"/>
            <a:ext cx="413534" cy="5409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983772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3275856" y="2492896"/>
            <a:ext cx="2232248" cy="646331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MX" dirty="0" smtClean="0">
                <a:latin typeface="Arial" pitchFamily="34" charset="0"/>
                <a:cs typeface="Arial" pitchFamily="34" charset="0"/>
              </a:rPr>
              <a:t>Estrategias de Aprendizaje </a:t>
            </a:r>
            <a:endParaRPr lang="es-E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6668589" y="476672"/>
            <a:ext cx="1512168" cy="646331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MX" dirty="0" smtClean="0">
                <a:latin typeface="Arial" pitchFamily="34" charset="0"/>
                <a:cs typeface="Arial" pitchFamily="34" charset="0"/>
              </a:rPr>
              <a:t>Estudios de caso </a:t>
            </a:r>
            <a:endParaRPr lang="es-E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3596711" y="215487"/>
            <a:ext cx="259228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dirty="0" smtClean="0">
                <a:latin typeface="Arial" pitchFamily="34" charset="0"/>
                <a:ea typeface="Ebrima" pitchFamily="2" charset="0"/>
                <a:cs typeface="Arial" pitchFamily="34" charset="0"/>
              </a:rPr>
              <a:t>Una de las tareas centrales de los alumnos es ahondar en la información y conducir ellos mismos el análisis y conclusiones.</a:t>
            </a:r>
          </a:p>
          <a:p>
            <a:endParaRPr lang="es-ES" dirty="0"/>
          </a:p>
        </p:txBody>
      </p:sp>
      <p:sp>
        <p:nvSpPr>
          <p:cNvPr id="7" name="6 CuadroTexto"/>
          <p:cNvSpPr txBox="1"/>
          <p:nvPr/>
        </p:nvSpPr>
        <p:spPr>
          <a:xfrm>
            <a:off x="3596711" y="3789040"/>
            <a:ext cx="2880320" cy="28931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dirty="0" smtClean="0">
                <a:latin typeface="Arial" pitchFamily="34" charset="0"/>
                <a:ea typeface="Ebrima" pitchFamily="2" charset="0"/>
                <a:cs typeface="Arial" pitchFamily="34" charset="0"/>
              </a:rPr>
              <a:t>La enseñanza con casos fomenta a la vez que demanda a profesores y alumnos la capacidad de discutir con argumentos, de generar y sustentar ideas propias, de tomar decisiones en condiciones de incertidumbre o de realizar juicios de valor, sin dejar de lado el punto de vista de los demás y mostrar una actitud de apertura y tolerancia ante las ideas de los otros.</a:t>
            </a:r>
          </a:p>
        </p:txBody>
      </p:sp>
      <p:sp>
        <p:nvSpPr>
          <p:cNvPr id="13" name="12 CuadroTexto"/>
          <p:cNvSpPr txBox="1"/>
          <p:nvPr/>
        </p:nvSpPr>
        <p:spPr>
          <a:xfrm>
            <a:off x="6477031" y="2132856"/>
            <a:ext cx="2304256" cy="38164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dirty="0" smtClean="0">
                <a:latin typeface="Arial" pitchFamily="34" charset="0"/>
                <a:ea typeface="Ebrima" pitchFamily="2" charset="0"/>
                <a:cs typeface="Arial" pitchFamily="34" charset="0"/>
              </a:rPr>
              <a:t>Un caso plantea una situación-problema que se expone al alumno para que éste desarrolle propuestas conducentes a su análisis o solución, pero se ofrece en un formato de narrativa o historia que contiene una serie de atributos que muestran su complejidad y </a:t>
            </a:r>
            <a:r>
              <a:rPr lang="es-ES" sz="1400" dirty="0" err="1" smtClean="0">
                <a:latin typeface="Arial" pitchFamily="34" charset="0"/>
                <a:ea typeface="Ebrima" pitchFamily="2" charset="0"/>
                <a:cs typeface="Arial" pitchFamily="34" charset="0"/>
              </a:rPr>
              <a:t>multidimensionalidad</a:t>
            </a:r>
            <a:r>
              <a:rPr lang="es-ES" sz="1400" dirty="0" smtClean="0">
                <a:latin typeface="Arial" pitchFamily="34" charset="0"/>
                <a:ea typeface="Ebrima" pitchFamily="2" charset="0"/>
                <a:cs typeface="Arial" pitchFamily="34" charset="0"/>
              </a:rPr>
              <a:t>; los casos pueden tomarse de la "vida real" o bien consistir en casos simulados o realistas.</a:t>
            </a:r>
          </a:p>
          <a:p>
            <a:endParaRPr lang="es-ES" dirty="0"/>
          </a:p>
        </p:txBody>
      </p:sp>
      <p:cxnSp>
        <p:nvCxnSpPr>
          <p:cNvPr id="17" name="16 Conector recto de flecha"/>
          <p:cNvCxnSpPr>
            <a:stCxn id="5" idx="1"/>
          </p:cNvCxnSpPr>
          <p:nvPr/>
        </p:nvCxnSpPr>
        <p:spPr>
          <a:xfrm flipH="1" flipV="1">
            <a:off x="6084168" y="799837"/>
            <a:ext cx="584421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19" name="18 Conector recto de flecha"/>
          <p:cNvCxnSpPr>
            <a:stCxn id="5" idx="2"/>
          </p:cNvCxnSpPr>
          <p:nvPr/>
        </p:nvCxnSpPr>
        <p:spPr>
          <a:xfrm>
            <a:off x="7424673" y="1123003"/>
            <a:ext cx="0" cy="100985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21" name="20 Conector recto de flecha"/>
          <p:cNvCxnSpPr/>
          <p:nvPr/>
        </p:nvCxnSpPr>
        <p:spPr>
          <a:xfrm flipH="1">
            <a:off x="5508104" y="1123003"/>
            <a:ext cx="1160485" cy="252202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23" name="22 Conector recto de flecha"/>
          <p:cNvCxnSpPr/>
          <p:nvPr/>
        </p:nvCxnSpPr>
        <p:spPr>
          <a:xfrm flipV="1">
            <a:off x="5036871" y="1123003"/>
            <a:ext cx="1440160" cy="126101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4" name="23 CuadroTexto"/>
          <p:cNvSpPr txBox="1"/>
          <p:nvPr/>
        </p:nvSpPr>
        <p:spPr>
          <a:xfrm>
            <a:off x="683568" y="2750734"/>
            <a:ext cx="1440160" cy="646331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MX" dirty="0" smtClean="0">
                <a:latin typeface="Arial" pitchFamily="34" charset="0"/>
                <a:cs typeface="Arial" pitchFamily="34" charset="0"/>
              </a:rPr>
              <a:t>Servicio</a:t>
            </a:r>
            <a:r>
              <a:rPr lang="es-MX" dirty="0" smtClean="0"/>
              <a:t> a la comunidad </a:t>
            </a:r>
            <a:endParaRPr lang="es-ES" dirty="0"/>
          </a:p>
        </p:txBody>
      </p:sp>
      <p:sp>
        <p:nvSpPr>
          <p:cNvPr id="25" name="24 CuadroTexto"/>
          <p:cNvSpPr txBox="1"/>
          <p:nvPr/>
        </p:nvSpPr>
        <p:spPr>
          <a:xfrm>
            <a:off x="251520" y="215487"/>
            <a:ext cx="273630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dirty="0">
                <a:latin typeface="Arial" pitchFamily="34" charset="0"/>
                <a:cs typeface="Arial" pitchFamily="34" charset="0"/>
              </a:rPr>
              <a:t>La formación de la ciudadanía activa tiene un componente fundamental en la participación genuina que llevan a cabo los NNA, por lo tanto, el aprender a participar debe ser un elemento indispensable la formación ciudadana proporcionada en los centros escolares</a:t>
            </a:r>
            <a:r>
              <a:rPr lang="es-ES" sz="1400" dirty="0" smtClean="0">
                <a:latin typeface="Arial" pitchFamily="34" charset="0"/>
                <a:cs typeface="Arial" pitchFamily="34" charset="0"/>
              </a:rPr>
              <a:t>.</a:t>
            </a:r>
            <a:endParaRPr lang="es-ES" sz="14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27" name="26 Conector recto de flecha"/>
          <p:cNvCxnSpPr>
            <a:stCxn id="4" idx="1"/>
            <a:endCxn id="24" idx="3"/>
          </p:cNvCxnSpPr>
          <p:nvPr/>
        </p:nvCxnSpPr>
        <p:spPr>
          <a:xfrm flipH="1">
            <a:off x="2123728" y="2816062"/>
            <a:ext cx="1152128" cy="25783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0" name="29 Conector recto de flecha"/>
          <p:cNvCxnSpPr>
            <a:stCxn id="24" idx="0"/>
          </p:cNvCxnSpPr>
          <p:nvPr/>
        </p:nvCxnSpPr>
        <p:spPr>
          <a:xfrm flipV="1">
            <a:off x="1403648" y="2246812"/>
            <a:ext cx="0" cy="50392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31" name="30 CuadroTexto"/>
          <p:cNvSpPr txBox="1"/>
          <p:nvPr/>
        </p:nvSpPr>
        <p:spPr>
          <a:xfrm>
            <a:off x="683568" y="4221088"/>
            <a:ext cx="201622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dirty="0" smtClean="0">
                <a:latin typeface="Arial" pitchFamily="34" charset="0"/>
                <a:cs typeface="Arial" pitchFamily="34" charset="0"/>
              </a:rPr>
              <a:t>La </a:t>
            </a:r>
            <a:r>
              <a:rPr lang="es-ES" sz="1400" dirty="0">
                <a:latin typeface="Arial" pitchFamily="34" charset="0"/>
                <a:cs typeface="Arial" pitchFamily="34" charset="0"/>
              </a:rPr>
              <a:t>escuela se ha visto limitada en la enseñanza de la ciudadanía debido a la manera tradicional en la que la formación ciudadana ha sido propuesta para su aprendizaje.</a:t>
            </a:r>
          </a:p>
        </p:txBody>
      </p:sp>
      <p:cxnSp>
        <p:nvCxnSpPr>
          <p:cNvPr id="33" name="32 Conector recto de flecha"/>
          <p:cNvCxnSpPr>
            <a:stCxn id="24" idx="2"/>
          </p:cNvCxnSpPr>
          <p:nvPr/>
        </p:nvCxnSpPr>
        <p:spPr>
          <a:xfrm>
            <a:off x="1403648" y="3397065"/>
            <a:ext cx="0" cy="82402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9127732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410</Words>
  <Application>Microsoft Office PowerPoint</Application>
  <PresentationFormat>Presentación en pantalla (4:3)</PresentationFormat>
  <Paragraphs>18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3" baseType="lpstr">
      <vt:lpstr>Tema de Office</vt:lpstr>
      <vt:lpstr>Presentación de PowerPoint</vt:lpstr>
      <vt:lpstr>Presentación de PowerPoint</vt:lpstr>
    </vt:vector>
  </TitlesOfParts>
  <Company>Luffi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Luffi</dc:creator>
  <cp:lastModifiedBy>Luffi</cp:lastModifiedBy>
  <cp:revision>4</cp:revision>
  <dcterms:created xsi:type="dcterms:W3CDTF">2019-10-11T03:22:20Z</dcterms:created>
  <dcterms:modified xsi:type="dcterms:W3CDTF">2019-10-11T03:57:43Z</dcterms:modified>
</cp:coreProperties>
</file>