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5" name="Footer Placeholder 4"/>
          <p:cNvSpPr>
            <a:spLocks noGrp="1"/>
          </p:cNvSpPr>
          <p:nvPr>
            <p:ph type="ftr" sz="quarter" idx="11"/>
          </p:nvPr>
        </p:nvSpPr>
        <p:spPr>
          <a:xfrm>
            <a:off x="2416500" y="329307"/>
            <a:ext cx="4973915" cy="309201"/>
          </a:xfrm>
        </p:spPr>
        <p:txBody>
          <a:bodyPr/>
          <a:lstStyle/>
          <a:p>
            <a:endParaRPr lang="es-MX" dirty="0"/>
          </a:p>
        </p:txBody>
      </p:sp>
      <p:sp>
        <p:nvSpPr>
          <p:cNvPr id="6" name="Slide Number Placeholder 5"/>
          <p:cNvSpPr>
            <a:spLocks noGrp="1"/>
          </p:cNvSpPr>
          <p:nvPr>
            <p:ph type="sldNum" sz="quarter" idx="12"/>
          </p:nvPr>
        </p:nvSpPr>
        <p:spPr>
          <a:xfrm>
            <a:off x="1437664" y="798973"/>
            <a:ext cx="811019" cy="503578"/>
          </a:xfrm>
        </p:spPr>
        <p:txBody>
          <a:bodyPr/>
          <a:lstStyle/>
          <a:p>
            <a:fld id="{981A841F-C794-4A2C-85DD-FA8C3DDA4C37}" type="slidenum">
              <a:rPr lang="es-MX" smtClean="0"/>
              <a:t>‹Nº›</a:t>
            </a:fld>
            <a:endParaRPr lang="es-MX"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579585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981A841F-C794-4A2C-85DD-FA8C3DDA4C37}" type="slidenum">
              <a:rPr lang="es-MX" smtClean="0"/>
              <a:t>‹Nº›</a:t>
            </a:fld>
            <a:endParaRPr lang="es-MX"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3266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981A841F-C794-4A2C-85DD-FA8C3DDA4C37}" type="slidenum">
              <a:rPr lang="es-MX" smtClean="0"/>
              <a:t>‹Nº›</a:t>
            </a:fld>
            <a:endParaRPr lang="es-MX"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8915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981A841F-C794-4A2C-85DD-FA8C3DDA4C37}" type="slidenum">
              <a:rPr lang="es-MX" smtClean="0"/>
              <a:t>‹Nº›</a:t>
            </a:fld>
            <a:endParaRPr lang="es-MX"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98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5" name="Footer Placeholder 4"/>
          <p:cNvSpPr>
            <a:spLocks noGrp="1"/>
          </p:cNvSpPr>
          <p:nvPr>
            <p:ph type="ftr" sz="quarter" idx="11"/>
          </p:nvPr>
        </p:nvSpPr>
        <p:spPr/>
        <p:txBody>
          <a:bodyPr/>
          <a:lstStyle/>
          <a:p>
            <a:endParaRPr lang="es-MX" dirty="0"/>
          </a:p>
        </p:txBody>
      </p:sp>
      <p:sp>
        <p:nvSpPr>
          <p:cNvPr id="6" name="Slide Number Placeholder 5"/>
          <p:cNvSpPr>
            <a:spLocks noGrp="1"/>
          </p:cNvSpPr>
          <p:nvPr>
            <p:ph type="sldNum" sz="quarter" idx="12"/>
          </p:nvPr>
        </p:nvSpPr>
        <p:spPr/>
        <p:txBody>
          <a:bodyPr/>
          <a:lstStyle/>
          <a:p>
            <a:fld id="{981A841F-C794-4A2C-85DD-FA8C3DDA4C37}" type="slidenum">
              <a:rPr lang="es-MX" smtClean="0"/>
              <a:t>‹Nº›</a:t>
            </a:fld>
            <a:endParaRPr lang="es-MX"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38889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981A841F-C794-4A2C-85DD-FA8C3DDA4C37}" type="slidenum">
              <a:rPr lang="es-MX" smtClean="0"/>
              <a:t>‹Nº›</a:t>
            </a:fld>
            <a:endParaRPr lang="es-MX"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23265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8" name="Footer Placeholder 7"/>
          <p:cNvSpPr>
            <a:spLocks noGrp="1"/>
          </p:cNvSpPr>
          <p:nvPr>
            <p:ph type="ftr" sz="quarter" idx="11"/>
          </p:nvPr>
        </p:nvSpPr>
        <p:spPr/>
        <p:txBody>
          <a:bodyPr/>
          <a:lstStyle/>
          <a:p>
            <a:endParaRPr lang="es-MX" dirty="0"/>
          </a:p>
        </p:txBody>
      </p:sp>
      <p:sp>
        <p:nvSpPr>
          <p:cNvPr id="9" name="Slide Number Placeholder 8"/>
          <p:cNvSpPr>
            <a:spLocks noGrp="1"/>
          </p:cNvSpPr>
          <p:nvPr>
            <p:ph type="sldNum" sz="quarter" idx="12"/>
          </p:nvPr>
        </p:nvSpPr>
        <p:spPr/>
        <p:txBody>
          <a:bodyPr/>
          <a:lstStyle/>
          <a:p>
            <a:fld id="{981A841F-C794-4A2C-85DD-FA8C3DDA4C37}" type="slidenum">
              <a:rPr lang="es-MX" smtClean="0"/>
              <a:t>‹Nº›</a:t>
            </a:fld>
            <a:endParaRPr lang="es-MX"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74683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4" name="Footer Placeholder 3"/>
          <p:cNvSpPr>
            <a:spLocks noGrp="1"/>
          </p:cNvSpPr>
          <p:nvPr>
            <p:ph type="ftr" sz="quarter" idx="11"/>
          </p:nvPr>
        </p:nvSpPr>
        <p:spPr/>
        <p:txBody>
          <a:bodyPr/>
          <a:lstStyle/>
          <a:p>
            <a:endParaRPr lang="es-MX" dirty="0"/>
          </a:p>
        </p:txBody>
      </p:sp>
      <p:sp>
        <p:nvSpPr>
          <p:cNvPr id="5" name="Slide Number Placeholder 4"/>
          <p:cNvSpPr>
            <a:spLocks noGrp="1"/>
          </p:cNvSpPr>
          <p:nvPr>
            <p:ph type="sldNum" sz="quarter" idx="12"/>
          </p:nvPr>
        </p:nvSpPr>
        <p:spPr/>
        <p:txBody>
          <a:bodyPr/>
          <a:lstStyle/>
          <a:p>
            <a:fld id="{981A841F-C794-4A2C-85DD-FA8C3DDA4C37}" type="slidenum">
              <a:rPr lang="es-MX" smtClean="0"/>
              <a:t>‹Nº›</a:t>
            </a:fld>
            <a:endParaRPr lang="es-MX"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53487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3" name="Footer Placeholder 2"/>
          <p:cNvSpPr>
            <a:spLocks noGrp="1"/>
          </p:cNvSpPr>
          <p:nvPr>
            <p:ph type="ftr" sz="quarter" idx="11"/>
          </p:nvPr>
        </p:nvSpPr>
        <p:spPr/>
        <p:txBody>
          <a:bodyPr/>
          <a:lstStyle/>
          <a:p>
            <a:endParaRPr lang="es-MX" dirty="0"/>
          </a:p>
        </p:txBody>
      </p:sp>
      <p:sp>
        <p:nvSpPr>
          <p:cNvPr id="4" name="Slide Number Placeholder 3"/>
          <p:cNvSpPr>
            <a:spLocks noGrp="1"/>
          </p:cNvSpPr>
          <p:nvPr>
            <p:ph type="sldNum" sz="quarter" idx="12"/>
          </p:nvPr>
        </p:nvSpPr>
        <p:spPr/>
        <p:txBody>
          <a:bodyPr/>
          <a:lstStyle/>
          <a:p>
            <a:fld id="{981A841F-C794-4A2C-85DD-FA8C3DDA4C37}" type="slidenum">
              <a:rPr lang="es-MX" smtClean="0"/>
              <a:t>‹Nº›</a:t>
            </a:fld>
            <a:endParaRPr lang="es-MX" dirty="0"/>
          </a:p>
        </p:txBody>
      </p:sp>
    </p:spTree>
    <p:extLst>
      <p:ext uri="{BB962C8B-B14F-4D97-AF65-F5344CB8AC3E}">
        <p14:creationId xmlns:p14="http://schemas.microsoft.com/office/powerpoint/2010/main" val="3562236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CDBFC0D-F89F-4C7D-B280-6A7E66F5F1E9}" type="datetimeFigureOut">
              <a:rPr lang="es-MX" smtClean="0"/>
              <a:t>10/10/2019</a:t>
            </a:fld>
            <a:endParaRPr lang="es-MX" dirty="0"/>
          </a:p>
        </p:txBody>
      </p:sp>
      <p:sp>
        <p:nvSpPr>
          <p:cNvPr id="6" name="Footer Placeholder 5"/>
          <p:cNvSpPr>
            <a:spLocks noGrp="1"/>
          </p:cNvSpPr>
          <p:nvPr>
            <p:ph type="ftr" sz="quarter" idx="11"/>
          </p:nvPr>
        </p:nvSpPr>
        <p:spPr/>
        <p:txBody>
          <a:bodyPr/>
          <a:lstStyle/>
          <a:p>
            <a:endParaRPr lang="es-MX" dirty="0"/>
          </a:p>
        </p:txBody>
      </p:sp>
      <p:sp>
        <p:nvSpPr>
          <p:cNvPr id="7" name="Slide Number Placeholder 6"/>
          <p:cNvSpPr>
            <a:spLocks noGrp="1"/>
          </p:cNvSpPr>
          <p:nvPr>
            <p:ph type="sldNum" sz="quarter" idx="12"/>
          </p:nvPr>
        </p:nvSpPr>
        <p:spPr/>
        <p:txBody>
          <a:bodyPr/>
          <a:lstStyle/>
          <a:p>
            <a:fld id="{981A841F-C794-4A2C-85DD-FA8C3DDA4C37}" type="slidenum">
              <a:rPr lang="es-MX" smtClean="0"/>
              <a:t>‹Nº›</a:t>
            </a:fld>
            <a:endParaRPr lang="es-MX"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61109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CDBFC0D-F89F-4C7D-B280-6A7E66F5F1E9}" type="datetimeFigureOut">
              <a:rPr lang="es-MX" smtClean="0"/>
              <a:t>10/10/2019</a:t>
            </a:fld>
            <a:endParaRPr lang="es-MX" dirty="0"/>
          </a:p>
        </p:txBody>
      </p:sp>
      <p:sp>
        <p:nvSpPr>
          <p:cNvPr id="6" name="Footer Placeholder 5"/>
          <p:cNvSpPr>
            <a:spLocks noGrp="1"/>
          </p:cNvSpPr>
          <p:nvPr>
            <p:ph type="ftr" sz="quarter" idx="11"/>
          </p:nvPr>
        </p:nvSpPr>
        <p:spPr>
          <a:xfrm>
            <a:off x="1447382" y="318640"/>
            <a:ext cx="5541004" cy="320931"/>
          </a:xfrm>
        </p:spPr>
        <p:txBody>
          <a:bodyPr/>
          <a:lstStyle/>
          <a:p>
            <a:endParaRPr lang="es-MX" dirty="0"/>
          </a:p>
        </p:txBody>
      </p:sp>
      <p:sp>
        <p:nvSpPr>
          <p:cNvPr id="7" name="Slide Number Placeholder 6"/>
          <p:cNvSpPr>
            <a:spLocks noGrp="1"/>
          </p:cNvSpPr>
          <p:nvPr>
            <p:ph type="sldNum" sz="quarter" idx="12"/>
          </p:nvPr>
        </p:nvSpPr>
        <p:spPr/>
        <p:txBody>
          <a:bodyPr/>
          <a:lstStyle/>
          <a:p>
            <a:fld id="{981A841F-C794-4A2C-85DD-FA8C3DDA4C37}" type="slidenum">
              <a:rPr lang="es-MX" smtClean="0"/>
              <a:t>‹Nº›</a:t>
            </a:fld>
            <a:endParaRPr lang="es-MX"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676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BFC0D-F89F-4C7D-B280-6A7E66F5F1E9}" type="datetimeFigureOut">
              <a:rPr lang="es-MX" smtClean="0"/>
              <a:t>10/10/2019</a:t>
            </a:fld>
            <a:endParaRPr lang="es-MX"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MX"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981A841F-C794-4A2C-85DD-FA8C3DDA4C37}" type="slidenum">
              <a:rPr lang="es-MX" smtClean="0"/>
              <a:t>‹Nº›</a:t>
            </a:fld>
            <a:endParaRPr lang="es-MX"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68318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gif"/><Relationship Id="rId1" Type="http://schemas.openxmlformats.org/officeDocument/2006/relationships/slideLayout" Target="../slideLayouts/slideLayout7.xml"/><Relationship Id="rId6" Type="http://schemas.microsoft.com/office/2007/relationships/hdphoto" Target="../media/hdphoto1.wdp"/><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n para escudo enep saltill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0190" y="1319213"/>
            <a:ext cx="1428750" cy="1066801"/>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p:cNvSpPr txBox="1"/>
          <p:nvPr/>
        </p:nvSpPr>
        <p:spPr>
          <a:xfrm>
            <a:off x="3005958" y="767255"/>
            <a:ext cx="5486400" cy="369332"/>
          </a:xfrm>
          <a:prstGeom prst="rect">
            <a:avLst/>
          </a:prstGeom>
          <a:noFill/>
        </p:spPr>
        <p:txBody>
          <a:bodyPr wrap="square" rtlCol="0">
            <a:spAutoFit/>
          </a:bodyPr>
          <a:lstStyle/>
          <a:p>
            <a:pPr algn="ctr"/>
            <a:r>
              <a:rPr lang="es-MX" dirty="0" smtClean="0"/>
              <a:t>ESCUELA NORMAL DE EDUCACIÓN PREESCOLAR</a:t>
            </a:r>
            <a:endParaRPr lang="es-MX" dirty="0"/>
          </a:p>
        </p:txBody>
      </p:sp>
      <p:sp>
        <p:nvSpPr>
          <p:cNvPr id="3" name="CuadroTexto 2"/>
          <p:cNvSpPr txBox="1"/>
          <p:nvPr/>
        </p:nvSpPr>
        <p:spPr>
          <a:xfrm>
            <a:off x="1991381" y="2610683"/>
            <a:ext cx="7767145" cy="3539430"/>
          </a:xfrm>
          <a:prstGeom prst="rect">
            <a:avLst/>
          </a:prstGeom>
          <a:noFill/>
        </p:spPr>
        <p:txBody>
          <a:bodyPr wrap="square" rtlCol="0">
            <a:spAutoFit/>
          </a:bodyPr>
          <a:lstStyle/>
          <a:p>
            <a:pPr algn="ctr"/>
            <a:r>
              <a:rPr lang="es-MX" sz="1600" dirty="0" smtClean="0">
                <a:latin typeface="Times New Roman" panose="02020603050405020304" pitchFamily="18" charset="0"/>
                <a:cs typeface="Times New Roman" panose="02020603050405020304" pitchFamily="18" charset="0"/>
              </a:rPr>
              <a:t>Nombre de la alumna: Daniela Elizabeth Luna Rangel</a:t>
            </a:r>
          </a:p>
          <a:p>
            <a:pPr algn="ctr"/>
            <a:endParaRPr lang="es-MX" sz="1600" dirty="0" smtClean="0">
              <a:latin typeface="Times New Roman" panose="02020603050405020304" pitchFamily="18" charset="0"/>
              <a:cs typeface="Times New Roman" panose="02020603050405020304" pitchFamily="18" charset="0"/>
            </a:endParaRPr>
          </a:p>
          <a:p>
            <a:pPr algn="ctr"/>
            <a:r>
              <a:rPr lang="es-MX" sz="1600" dirty="0" smtClean="0">
                <a:latin typeface="Times New Roman" panose="02020603050405020304" pitchFamily="18" charset="0"/>
                <a:cs typeface="Times New Roman" panose="02020603050405020304" pitchFamily="18" charset="0"/>
              </a:rPr>
              <a:t>Grado y sección: 3 “A”         NL: 12</a:t>
            </a:r>
          </a:p>
          <a:p>
            <a:pPr algn="ctr"/>
            <a:endParaRPr lang="es-MX" sz="1600" dirty="0" smtClean="0">
              <a:latin typeface="Times New Roman" panose="02020603050405020304" pitchFamily="18" charset="0"/>
              <a:cs typeface="Times New Roman" panose="02020603050405020304" pitchFamily="18" charset="0"/>
            </a:endParaRPr>
          </a:p>
          <a:p>
            <a:pPr algn="ctr"/>
            <a:r>
              <a:rPr lang="es-MX" sz="1600" dirty="0" smtClean="0">
                <a:latin typeface="Times New Roman" panose="02020603050405020304" pitchFamily="18" charset="0"/>
                <a:cs typeface="Times New Roman" panose="02020603050405020304" pitchFamily="18" charset="0"/>
              </a:rPr>
              <a:t>Asignatura: Optativa</a:t>
            </a:r>
          </a:p>
          <a:p>
            <a:pPr algn="ctr"/>
            <a:endParaRPr lang="es-MX" sz="1600" dirty="0" smtClean="0">
              <a:latin typeface="Times New Roman" panose="02020603050405020304" pitchFamily="18" charset="0"/>
              <a:cs typeface="Times New Roman" panose="02020603050405020304" pitchFamily="18" charset="0"/>
            </a:endParaRPr>
          </a:p>
          <a:p>
            <a:pPr algn="ctr"/>
            <a:r>
              <a:rPr lang="es-MX" sz="1600" dirty="0" smtClean="0">
                <a:latin typeface="Times New Roman" panose="02020603050405020304" pitchFamily="18" charset="0"/>
                <a:cs typeface="Times New Roman" panose="02020603050405020304" pitchFamily="18" charset="0"/>
              </a:rPr>
              <a:t>Docente: Eduarda Maldonado Martínez </a:t>
            </a:r>
          </a:p>
          <a:p>
            <a:pPr algn="ctr"/>
            <a:endParaRPr lang="es-MX" sz="1600" dirty="0" smtClean="0">
              <a:latin typeface="Times New Roman" panose="02020603050405020304" pitchFamily="18" charset="0"/>
              <a:cs typeface="Times New Roman" panose="02020603050405020304" pitchFamily="18" charset="0"/>
            </a:endParaRPr>
          </a:p>
          <a:p>
            <a:pPr algn="ctr"/>
            <a:r>
              <a:rPr lang="es-MX" sz="1600" dirty="0" smtClean="0">
                <a:latin typeface="Times New Roman" panose="02020603050405020304" pitchFamily="18" charset="0"/>
                <a:cs typeface="Times New Roman" panose="02020603050405020304" pitchFamily="18" charset="0"/>
              </a:rPr>
              <a:t>Unidad de aprendizaje I:  Características del contexto estatal y regional </a:t>
            </a:r>
          </a:p>
          <a:p>
            <a:pPr algn="ctr"/>
            <a:endParaRPr lang="es-MX" sz="1600" dirty="0" smtClean="0">
              <a:latin typeface="Times New Roman" panose="02020603050405020304" pitchFamily="18" charset="0"/>
              <a:cs typeface="Times New Roman" panose="02020603050405020304" pitchFamily="18" charset="0"/>
            </a:endParaRPr>
          </a:p>
          <a:p>
            <a:pPr algn="ctr"/>
            <a:r>
              <a:rPr lang="es-MX" sz="1600" dirty="0" smtClean="0">
                <a:latin typeface="Times New Roman" panose="02020603050405020304" pitchFamily="18" charset="0"/>
                <a:cs typeface="Times New Roman" panose="02020603050405020304" pitchFamily="18" charset="0"/>
              </a:rPr>
              <a:t>Competencias: </a:t>
            </a:r>
          </a:p>
          <a:p>
            <a:pPr marL="285750" indent="-285750" algn="ctr">
              <a:buFont typeface="Arial" panose="020B0604020202020204" pitchFamily="34" charset="0"/>
              <a:buChar char="•"/>
            </a:pPr>
            <a:r>
              <a:rPr lang="es-MX" sz="1600" dirty="0" smtClean="0">
                <a:latin typeface="Times New Roman" panose="02020603050405020304" pitchFamily="18" charset="0"/>
                <a:cs typeface="Times New Roman" panose="02020603050405020304" pitchFamily="18" charset="0"/>
              </a:rPr>
              <a:t>Analiza la problemática educativa con base en su conocimiento del contexto estatal y de los indicadores educativos para tomar decisiones que orienten su desempeño docente</a:t>
            </a:r>
          </a:p>
          <a:p>
            <a:pPr marL="285750" indent="-285750">
              <a:buFont typeface="Arial" panose="020B0604020202020204" pitchFamily="34" charset="0"/>
              <a:buChar char="•"/>
            </a:pPr>
            <a:endParaRPr lang="es-MX" sz="1600" dirty="0"/>
          </a:p>
        </p:txBody>
      </p:sp>
      <p:pic>
        <p:nvPicPr>
          <p:cNvPr id="1027" name="Imagen 4" descr="http://172.17.24.10/sistema/imagenes/wiki/bullet2espacio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1029" name="Imagen 5" descr="http://172.17.24.10/sistema/imagenes/wiki/bullet2espacios.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4775" cy="104775"/>
          </a:xfrm>
          <a:prstGeom prst="rect">
            <a:avLst/>
          </a:prstGeom>
          <a:noFill/>
          <a:extLst>
            <a:ext uri="{909E8E84-426E-40DD-AFC4-6F175D3DCCD1}">
              <a14:hiddenFill xmlns:a14="http://schemas.microsoft.com/office/drawing/2010/main">
                <a:solidFill>
                  <a:srgbClr val="FFFFFF"/>
                </a:solidFill>
              </a14:hiddenFill>
            </a:ext>
          </a:extLst>
        </p:spPr>
      </p:pic>
      <p:pic>
        <p:nvPicPr>
          <p:cNvPr id="1033" name="Picture 9" descr="Imagen relacionada"/>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387" y="409433"/>
            <a:ext cx="2724581" cy="6084508"/>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descr="Resultado de imagen para niños animados png"/>
          <p:cNvPicPr>
            <a:picLocks noChangeAspect="1" noChangeArrowheads="1"/>
          </p:cNvPicPr>
          <p:nvPr/>
        </p:nvPicPr>
        <p:blipFill>
          <a:blip r:embed="rId5">
            <a:extLst>
              <a:ext uri="{BEBA8EAE-BF5A-486C-A8C5-ECC9F3942E4B}">
                <a14:imgProps xmlns:a14="http://schemas.microsoft.com/office/drawing/2010/main">
                  <a14:imgLayer r:embed="rId6">
                    <a14:imgEffect>
                      <a14:backgroundRemoval t="10000" b="90000" l="10000" r="90000">
                        <a14:foregroundMark x1="67778" y1="40536" x2="67778" y2="40536"/>
                        <a14:foregroundMark x1="67111" y1="29107" x2="67111" y2="29107"/>
                        <a14:foregroundMark x1="56778" y1="58214" x2="56778" y2="58214"/>
                        <a14:foregroundMark x1="51556" y1="41607" x2="51556" y2="41607"/>
                        <a14:foregroundMark x1="65889" y1="83571" x2="65889" y2="83571"/>
                        <a14:foregroundMark x1="82778" y1="80179" x2="82778" y2="80179"/>
                        <a14:foregroundMark x1="78778" y1="82321" x2="78778" y2="82321"/>
                        <a14:foregroundMark x1="76667" y1="83036" x2="76667" y2="83036"/>
                        <a14:foregroundMark x1="52778" y1="67500" x2="52778" y2="67500"/>
                        <a14:foregroundMark x1="86111" y1="58750" x2="86111" y2="58750"/>
                        <a14:foregroundMark x1="86889" y1="73393" x2="86889" y2="73393"/>
                        <a14:foregroundMark x1="30222" y1="15000" x2="30222" y2="15000"/>
                        <a14:foregroundMark x1="72333" y1="24464" x2="72333" y2="24464"/>
                        <a14:foregroundMark x1="72889" y1="17321" x2="72889" y2="17321"/>
                        <a14:foregroundMark x1="64444" y1="22500" x2="64444" y2="22500"/>
                      </a14:backgroundRemoval>
                    </a14:imgEffect>
                  </a14:imgLayer>
                </a14:imgProps>
              </a:ext>
              <a:ext uri="{28A0092B-C50C-407E-A947-70E740481C1C}">
                <a14:useLocalDpi xmlns:a14="http://schemas.microsoft.com/office/drawing/2010/main" val="0"/>
              </a:ext>
            </a:extLst>
          </a:blip>
          <a:srcRect/>
          <a:stretch>
            <a:fillRect/>
          </a:stretch>
        </p:blipFill>
        <p:spPr bwMode="auto">
          <a:xfrm>
            <a:off x="7511718" y="2147258"/>
            <a:ext cx="5262586" cy="32744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1175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686525712"/>
              </p:ext>
            </p:extLst>
          </p:nvPr>
        </p:nvGraphicFramePr>
        <p:xfrm>
          <a:off x="0" y="0"/>
          <a:ext cx="11324348" cy="6614160"/>
        </p:xfrm>
        <a:graphic>
          <a:graphicData uri="http://schemas.openxmlformats.org/drawingml/2006/table">
            <a:tbl>
              <a:tblPr firstRow="1" bandRow="1">
                <a:tableStyleId>{5940675A-B579-460E-94D1-54222C63F5DA}</a:tableStyleId>
              </a:tblPr>
              <a:tblGrid>
                <a:gridCol w="2831087">
                  <a:extLst>
                    <a:ext uri="{9D8B030D-6E8A-4147-A177-3AD203B41FA5}">
                      <a16:colId xmlns:a16="http://schemas.microsoft.com/office/drawing/2014/main" val="1744171116"/>
                    </a:ext>
                  </a:extLst>
                </a:gridCol>
                <a:gridCol w="2831087">
                  <a:extLst>
                    <a:ext uri="{9D8B030D-6E8A-4147-A177-3AD203B41FA5}">
                      <a16:colId xmlns:a16="http://schemas.microsoft.com/office/drawing/2014/main" val="1956434688"/>
                    </a:ext>
                  </a:extLst>
                </a:gridCol>
                <a:gridCol w="2831087">
                  <a:extLst>
                    <a:ext uri="{9D8B030D-6E8A-4147-A177-3AD203B41FA5}">
                      <a16:colId xmlns:a16="http://schemas.microsoft.com/office/drawing/2014/main" val="1190949650"/>
                    </a:ext>
                  </a:extLst>
                </a:gridCol>
                <a:gridCol w="2831087">
                  <a:extLst>
                    <a:ext uri="{9D8B030D-6E8A-4147-A177-3AD203B41FA5}">
                      <a16:colId xmlns:a16="http://schemas.microsoft.com/office/drawing/2014/main" val="4126482104"/>
                    </a:ext>
                  </a:extLst>
                </a:gridCol>
              </a:tblGrid>
              <a:tr h="658669">
                <a:tc>
                  <a:txBody>
                    <a:bodyPr/>
                    <a:lstStyle/>
                    <a:p>
                      <a:pPr algn="ctr"/>
                      <a:r>
                        <a:rPr lang="es-MX" b="1" dirty="0" smtClean="0">
                          <a:solidFill>
                            <a:schemeClr val="bg1"/>
                          </a:solidFill>
                        </a:rPr>
                        <a:t>PROYECTOS</a:t>
                      </a:r>
                      <a:endParaRPr lang="es-MX" b="1" dirty="0">
                        <a:solidFill>
                          <a:schemeClr val="bg1"/>
                        </a:solidFill>
                      </a:endParaRPr>
                    </a:p>
                  </a:txBody>
                  <a:tcPr>
                    <a:solidFill>
                      <a:schemeClr val="accent1">
                        <a:lumMod val="75000"/>
                      </a:schemeClr>
                    </a:solidFill>
                  </a:tcPr>
                </a:tc>
                <a:tc>
                  <a:txBody>
                    <a:bodyPr/>
                    <a:lstStyle/>
                    <a:p>
                      <a:pPr algn="ctr"/>
                      <a:r>
                        <a:rPr lang="es-MX" b="1" dirty="0" smtClean="0">
                          <a:solidFill>
                            <a:schemeClr val="bg1"/>
                          </a:solidFill>
                        </a:rPr>
                        <a:t>ABP</a:t>
                      </a:r>
                      <a:endParaRPr lang="es-MX" b="1" dirty="0">
                        <a:solidFill>
                          <a:schemeClr val="bg1"/>
                        </a:solidFill>
                      </a:endParaRPr>
                    </a:p>
                  </a:txBody>
                  <a:tcPr>
                    <a:solidFill>
                      <a:schemeClr val="accent1">
                        <a:lumMod val="75000"/>
                      </a:schemeClr>
                    </a:solidFill>
                  </a:tcPr>
                </a:tc>
                <a:tc>
                  <a:txBody>
                    <a:bodyPr/>
                    <a:lstStyle/>
                    <a:p>
                      <a:pPr algn="ctr"/>
                      <a:r>
                        <a:rPr lang="es-MX" b="1" dirty="0" smtClean="0">
                          <a:solidFill>
                            <a:schemeClr val="bg1"/>
                          </a:solidFill>
                        </a:rPr>
                        <a:t>ABC</a:t>
                      </a:r>
                      <a:endParaRPr lang="es-MX" b="1" dirty="0">
                        <a:solidFill>
                          <a:schemeClr val="bg1"/>
                        </a:solidFill>
                      </a:endParaRPr>
                    </a:p>
                  </a:txBody>
                  <a:tcPr>
                    <a:solidFill>
                      <a:schemeClr val="accent1">
                        <a:lumMod val="75000"/>
                      </a:schemeClr>
                    </a:solidFill>
                  </a:tcPr>
                </a:tc>
                <a:tc>
                  <a:txBody>
                    <a:bodyPr/>
                    <a:lstStyle/>
                    <a:p>
                      <a:pPr algn="ctr"/>
                      <a:r>
                        <a:rPr lang="es-MX" b="1" dirty="0" smtClean="0">
                          <a:solidFill>
                            <a:schemeClr val="bg1"/>
                          </a:solidFill>
                        </a:rPr>
                        <a:t>SERVICIO A LA COMUNIDAD</a:t>
                      </a:r>
                    </a:p>
                    <a:p>
                      <a:pPr algn="ctr"/>
                      <a:endParaRPr lang="es-MX" b="1" dirty="0">
                        <a:solidFill>
                          <a:schemeClr val="bg1"/>
                        </a:solidFill>
                      </a:endParaRPr>
                    </a:p>
                  </a:txBody>
                  <a:tcPr>
                    <a:solidFill>
                      <a:schemeClr val="accent1">
                        <a:lumMod val="75000"/>
                      </a:schemeClr>
                    </a:solidFill>
                  </a:tcPr>
                </a:tc>
                <a:extLst>
                  <a:ext uri="{0D108BD9-81ED-4DB2-BD59-A6C34878D82A}">
                    <a16:rowId xmlns:a16="http://schemas.microsoft.com/office/drawing/2014/main" val="3472472272"/>
                  </a:ext>
                </a:extLst>
              </a:tr>
              <a:tr h="5475137">
                <a:tc>
                  <a:txBody>
                    <a:bodyPr/>
                    <a:lstStyle/>
                    <a:p>
                      <a:r>
                        <a:rPr lang="es-MX" sz="1400" b="0" i="0" kern="1200" dirty="0" smtClean="0">
                          <a:solidFill>
                            <a:schemeClr val="tx1"/>
                          </a:solidFill>
                          <a:effectLst/>
                          <a:latin typeface="+mn-lt"/>
                          <a:ea typeface="+mn-ea"/>
                          <a:cs typeface="+mn-cs"/>
                        </a:rPr>
                        <a:t>Es aquel que persigue objetivos de formación y aprendizaje en un contexto determinado. Como todo proyecto, surge del diagnóstico de una necesidad específica y, por lo general, está ligado al sistema educativo que opere en dicha zona, más allá de si es de carácter público o privado.</a:t>
                      </a:r>
                    </a:p>
                    <a:p>
                      <a:endParaRPr lang="es-MX" sz="1400" b="0" i="0" kern="1200" dirty="0" smtClean="0">
                        <a:solidFill>
                          <a:schemeClr val="tx1"/>
                        </a:solidFill>
                        <a:effectLst/>
                        <a:latin typeface="+mn-lt"/>
                        <a:ea typeface="+mn-ea"/>
                        <a:cs typeface="+mn-cs"/>
                      </a:endParaRPr>
                    </a:p>
                    <a:p>
                      <a:pPr marL="285750" indent="-285750">
                        <a:buFont typeface="Arial" panose="020B0604020202020204" pitchFamily="34" charset="0"/>
                        <a:buChar char="•"/>
                      </a:pPr>
                      <a:r>
                        <a:rPr lang="es-MX" sz="1600" b="0" i="0" kern="1200" dirty="0" smtClean="0">
                          <a:solidFill>
                            <a:schemeClr val="tx1"/>
                          </a:solidFill>
                          <a:effectLst/>
                          <a:latin typeface="+mn-lt"/>
                          <a:ea typeface="+mn-ea"/>
                          <a:cs typeface="+mn-cs"/>
                        </a:rPr>
                        <a:t>Proyectos educativos ejecutados en un centro o institución específicos.</a:t>
                      </a:r>
                    </a:p>
                    <a:p>
                      <a:pPr marL="285750" indent="-285750">
                        <a:buFont typeface="Arial" panose="020B0604020202020204" pitchFamily="34" charset="0"/>
                        <a:buChar char="•"/>
                      </a:pPr>
                      <a:r>
                        <a:rPr lang="es-MX" sz="1600" b="0" i="0" kern="1200" dirty="0" smtClean="0">
                          <a:solidFill>
                            <a:schemeClr val="tx1"/>
                          </a:solidFill>
                          <a:effectLst/>
                          <a:latin typeface="+mn-lt"/>
                          <a:ea typeface="+mn-ea"/>
                          <a:cs typeface="+mn-cs"/>
                        </a:rPr>
                        <a:t>Proyectos educativos relativos a un sistema educativo.</a:t>
                      </a:r>
                    </a:p>
                    <a:p>
                      <a:pPr marL="285750" indent="-285750">
                        <a:buFont typeface="Arial" panose="020B0604020202020204" pitchFamily="34" charset="0"/>
                        <a:buChar char="•"/>
                      </a:pPr>
                      <a:r>
                        <a:rPr lang="es-MX" sz="1600" b="0" i="0" kern="1200" dirty="0" smtClean="0">
                          <a:solidFill>
                            <a:schemeClr val="tx1"/>
                          </a:solidFill>
                          <a:effectLst/>
                          <a:latin typeface="+mn-lt"/>
                          <a:ea typeface="+mn-ea"/>
                          <a:cs typeface="+mn-cs"/>
                        </a:rPr>
                        <a:t>Proyectos educativos que se desarrollan fuera del sistema educativo.</a:t>
                      </a:r>
                    </a:p>
                    <a:p>
                      <a:pPr marL="285750" indent="-285750">
                        <a:buFont typeface="Arial" panose="020B0604020202020204" pitchFamily="34" charset="0"/>
                        <a:buChar char="•"/>
                      </a:pPr>
                      <a:r>
                        <a:rPr lang="es-MX" sz="1600" b="0" i="0" kern="1200" dirty="0" smtClean="0">
                          <a:solidFill>
                            <a:schemeClr val="tx1"/>
                          </a:solidFill>
                          <a:effectLst/>
                          <a:latin typeface="+mn-lt"/>
                          <a:ea typeface="+mn-ea"/>
                          <a:cs typeface="+mn-cs"/>
                        </a:rPr>
                        <a:t>Proyectos educativos de aprendizaje especializado.</a:t>
                      </a:r>
                    </a:p>
                    <a:p>
                      <a:endParaRPr lang="es-MX" sz="1400" dirty="0"/>
                    </a:p>
                  </a:txBody>
                  <a:tcPr>
                    <a:solidFill>
                      <a:schemeClr val="accent1">
                        <a:lumMod val="20000"/>
                        <a:lumOff val="80000"/>
                      </a:schemeClr>
                    </a:solidFill>
                  </a:tcPr>
                </a:tc>
                <a:tc>
                  <a:txBody>
                    <a:bodyPr/>
                    <a:lstStyle/>
                    <a:p>
                      <a:r>
                        <a:rPr lang="es-MX" sz="1400" b="0" i="0" kern="1200" dirty="0" smtClean="0">
                          <a:solidFill>
                            <a:schemeClr val="tx1"/>
                          </a:solidFill>
                          <a:effectLst/>
                          <a:latin typeface="+mn-lt"/>
                          <a:ea typeface="+mn-ea"/>
                          <a:cs typeface="+mn-cs"/>
                        </a:rPr>
                        <a:t>“El Aprendizaje Basado en Problemas (ABP) es un método</a:t>
                      </a:r>
                      <a:r>
                        <a:rPr lang="es-MX" sz="1400" b="0" i="0" kern="1200" baseline="30000" dirty="0" smtClean="0">
                          <a:solidFill>
                            <a:schemeClr val="tx1"/>
                          </a:solidFill>
                          <a:effectLst/>
                          <a:latin typeface="+mn-lt"/>
                          <a:ea typeface="+mn-ea"/>
                          <a:cs typeface="+mn-cs"/>
                        </a:rPr>
                        <a:t>1</a:t>
                      </a:r>
                      <a:r>
                        <a:rPr lang="es-MX" sz="1400" b="0" i="0" kern="1200" dirty="0" smtClean="0">
                          <a:solidFill>
                            <a:schemeClr val="tx1"/>
                          </a:solidFill>
                          <a:effectLst/>
                          <a:latin typeface="+mn-lt"/>
                          <a:ea typeface="+mn-ea"/>
                          <a:cs typeface="+mn-cs"/>
                        </a:rPr>
                        <a:t> de enseñanza-aprendizaje</a:t>
                      </a:r>
                      <a:r>
                        <a:rPr lang="es-MX" sz="1400" b="0" i="0" kern="1200" baseline="30000" dirty="0" smtClean="0">
                          <a:solidFill>
                            <a:schemeClr val="tx1"/>
                          </a:solidFill>
                          <a:effectLst/>
                          <a:latin typeface="+mn-lt"/>
                          <a:ea typeface="+mn-ea"/>
                          <a:cs typeface="+mn-cs"/>
                        </a:rPr>
                        <a:t>2</a:t>
                      </a:r>
                      <a:r>
                        <a:rPr lang="es-MX" sz="1400" b="0" i="0" kern="1200" dirty="0" smtClean="0">
                          <a:solidFill>
                            <a:schemeClr val="tx1"/>
                          </a:solidFill>
                          <a:effectLst/>
                          <a:latin typeface="+mn-lt"/>
                          <a:ea typeface="+mn-ea"/>
                          <a:cs typeface="+mn-cs"/>
                        </a:rPr>
                        <a:t> centrado en el estudiante en el que éste adquiere conocimientos, habilidades y actitudes a través de situaciones de la vida real. Su finalidad es formar estudiantes capaces de analizar y enfrentarse a los problemas de la misma manera en que lo hará durante su actividad profesional, es decir, valorando e integrando el saber que los conducirá a la adquisición de competencias profesionales.”</a:t>
                      </a:r>
                    </a:p>
                    <a:p>
                      <a:r>
                        <a:rPr lang="es-MX" sz="1400" b="0" i="0" kern="1200" dirty="0" smtClean="0">
                          <a:solidFill>
                            <a:schemeClr val="tx1"/>
                          </a:solidFill>
                          <a:effectLst/>
                          <a:latin typeface="+mn-lt"/>
                          <a:ea typeface="+mn-ea"/>
                          <a:cs typeface="+mn-cs"/>
                        </a:rPr>
                        <a:t>La característica más innovadora del ABP es el uso de problemas como punto de partida para la adquisición de conocimientos nuevos y la concepción del estudiante como protagonista de la gestión de su aprendizaje.</a:t>
                      </a:r>
                    </a:p>
                    <a:p>
                      <a:r>
                        <a:rPr lang="es-MX" sz="1400" b="0" i="0" kern="1200" dirty="0" smtClean="0">
                          <a:solidFill>
                            <a:schemeClr val="tx1"/>
                          </a:solidFill>
                          <a:effectLst/>
                          <a:latin typeface="+mn-lt"/>
                          <a:ea typeface="+mn-ea"/>
                          <a:cs typeface="+mn-cs"/>
                        </a:rPr>
                        <a:t>.</a:t>
                      </a:r>
                    </a:p>
                    <a:p>
                      <a:endParaRPr lang="es-MX" dirty="0"/>
                    </a:p>
                  </a:txBody>
                  <a:tcPr>
                    <a:solidFill>
                      <a:schemeClr val="accent1">
                        <a:lumMod val="20000"/>
                        <a:lumOff val="80000"/>
                      </a:schemeClr>
                    </a:solidFill>
                  </a:tcPr>
                </a:tc>
                <a:tc>
                  <a:txBody>
                    <a:bodyPr/>
                    <a:lstStyle/>
                    <a:p>
                      <a:r>
                        <a:rPr lang="es-MX" sz="1600" b="0" i="0" kern="1200" dirty="0" smtClean="0">
                          <a:solidFill>
                            <a:schemeClr val="tx1"/>
                          </a:solidFill>
                          <a:effectLst/>
                          <a:latin typeface="+mn-lt"/>
                          <a:ea typeface="+mn-ea"/>
                          <a:cs typeface="+mn-cs"/>
                        </a:rPr>
                        <a:t>El modelo ABCD se centra en el desarrollo de las competencias que permiten el aprendizaje autónomo: lectura, escritura, expresión oral y razonamiento lógico matemático; además, a través del dialogo, el facilitador guía al aprendiz para que con los conocimientos que cuenta pueda comprender el tema; por último, la condición de la relación educativa es que la respuesta provenga del aprendiz, busca que las niñas, niños y jóvenes de México tengan acceso a una educación de calidad. Fue fundada en el 2013 convocando a más de 1 400 jóvenes con el objetivo de seleccionar a los mejores para participar como Profesionales de Enseña por México (PEM).</a:t>
                      </a:r>
                      <a:endParaRPr lang="es-MX" sz="1600" dirty="0"/>
                    </a:p>
                  </a:txBody>
                  <a:tcPr>
                    <a:solidFill>
                      <a:schemeClr val="accent1">
                        <a:lumMod val="20000"/>
                        <a:lumOff val="80000"/>
                      </a:schemeClr>
                    </a:solidFill>
                  </a:tcPr>
                </a:tc>
                <a:tc>
                  <a:txBody>
                    <a:bodyPr/>
                    <a:lstStyle/>
                    <a:p>
                      <a:r>
                        <a:rPr lang="es-MX" sz="1600" b="0" i="0" kern="1200" dirty="0" smtClean="0">
                          <a:solidFill>
                            <a:schemeClr val="tx1"/>
                          </a:solidFill>
                          <a:effectLst/>
                          <a:latin typeface="+mn-lt"/>
                          <a:ea typeface="+mn-ea"/>
                          <a:cs typeface="+mn-cs"/>
                        </a:rPr>
                        <a:t>Este proyecto es un espacio para aprender, un espacio de intercambio a través de la lengua inglesa. El objetivo es fácil: compartir el conocimiento del idioma con las personas que no tienen fácil su acceso y editar de manera conjunta un diccionario personalizado entre usuarios y alumnos. Una compilación con 150 termas y palabras relacionadas con la salud mental.</a:t>
                      </a:r>
                      <a:r>
                        <a:rPr lang="es-MX" sz="1600" dirty="0" smtClean="0"/>
                        <a:t/>
                      </a:r>
                      <a:br>
                        <a:rPr lang="es-MX" sz="1600" dirty="0" smtClean="0"/>
                      </a:br>
                      <a:r>
                        <a:rPr lang="es-MX" sz="1600" b="1" i="0" kern="1200" dirty="0" smtClean="0">
                          <a:solidFill>
                            <a:schemeClr val="tx1"/>
                          </a:solidFill>
                          <a:effectLst/>
                          <a:latin typeface="+mn-lt"/>
                          <a:ea typeface="+mn-ea"/>
                          <a:cs typeface="+mn-cs"/>
                        </a:rPr>
                        <a:t>Un servicio:</a:t>
                      </a:r>
                      <a:r>
                        <a:rPr lang="es-MX" sz="1600" b="0" i="0" kern="1200" dirty="0" smtClean="0">
                          <a:solidFill>
                            <a:schemeClr val="tx1"/>
                          </a:solidFill>
                          <a:effectLst/>
                          <a:latin typeface="+mn-lt"/>
                          <a:ea typeface="+mn-ea"/>
                          <a:cs typeface="+mn-cs"/>
                        </a:rPr>
                        <a:t> dar apoyo, acompañamiento y formación a personas con realidades y modos vivenciales con difícil acceso a la formación en idiomas.</a:t>
                      </a:r>
                      <a:endParaRPr lang="es-MX" sz="1600" dirty="0"/>
                    </a:p>
                  </a:txBody>
                  <a:tcPr>
                    <a:solidFill>
                      <a:schemeClr val="accent1">
                        <a:lumMod val="20000"/>
                        <a:lumOff val="80000"/>
                      </a:schemeClr>
                    </a:solidFill>
                  </a:tcPr>
                </a:tc>
                <a:extLst>
                  <a:ext uri="{0D108BD9-81ED-4DB2-BD59-A6C34878D82A}">
                    <a16:rowId xmlns:a16="http://schemas.microsoft.com/office/drawing/2014/main" val="605976255"/>
                  </a:ext>
                </a:extLst>
              </a:tr>
            </a:tbl>
          </a:graphicData>
        </a:graphic>
      </p:graphicFrame>
      <p:pic>
        <p:nvPicPr>
          <p:cNvPr id="2050" name="Picture 2" descr="Resultado de imagen para maestra animado 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041038" y="4440222"/>
            <a:ext cx="1082656" cy="241777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Resultado de imagen para escudo enep saltill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90859" y="145507"/>
            <a:ext cx="1066325" cy="796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501135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Galería</Template>
  <TotalTime>38</TotalTime>
  <Words>359</Words>
  <Application>Microsoft Office PowerPoint</Application>
  <PresentationFormat>Panorámica</PresentationFormat>
  <Paragraphs>28</Paragraphs>
  <Slides>2</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vt:i4>
      </vt:variant>
    </vt:vector>
  </HeadingPairs>
  <TitlesOfParts>
    <vt:vector size="6" baseType="lpstr">
      <vt:lpstr>Arial</vt:lpstr>
      <vt:lpstr>Gill Sans MT</vt:lpstr>
      <vt:lpstr>Times New Roman</vt:lpstr>
      <vt:lpstr>Gallery</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Larissa</cp:lastModifiedBy>
  <cp:revision>6</cp:revision>
  <dcterms:created xsi:type="dcterms:W3CDTF">2019-10-10T18:39:34Z</dcterms:created>
  <dcterms:modified xsi:type="dcterms:W3CDTF">2019-10-10T22:50:42Z</dcterms:modified>
</cp:coreProperties>
</file>