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6202025" cy="10801350"/>
  <p:notesSz cx="6858000" cy="9144000"/>
  <p:defaultTextStyle>
    <a:defPPr>
      <a:defRPr lang="es-MX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0" y="-228"/>
      </p:cViewPr>
      <p:guideLst>
        <p:guide orient="horz" pos="3402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5154" y="3355421"/>
            <a:ext cx="13771721" cy="23152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0304" y="6120765"/>
            <a:ext cx="11341418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03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73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46468" y="432556"/>
            <a:ext cx="3645456" cy="92161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0103" y="432556"/>
            <a:ext cx="10666333" cy="92161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44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9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9850" y="6940869"/>
            <a:ext cx="13771721" cy="214526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79850" y="4578073"/>
            <a:ext cx="13771721" cy="2362795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682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0103" y="2520317"/>
            <a:ext cx="7155895" cy="712839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36031" y="2520317"/>
            <a:ext cx="7155895" cy="712839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09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1" y="2417804"/>
            <a:ext cx="7158708" cy="100762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0101" y="3425429"/>
            <a:ext cx="7158708" cy="622327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30405" y="2417804"/>
            <a:ext cx="7161520" cy="100762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30405" y="3425429"/>
            <a:ext cx="7161520" cy="622327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87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10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1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0104" y="430053"/>
            <a:ext cx="5330355" cy="183022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4542" y="430054"/>
            <a:ext cx="9057382" cy="921865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0104" y="2260283"/>
            <a:ext cx="5330355" cy="7388424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88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5711" y="7560946"/>
            <a:ext cx="9721215" cy="8926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75711" y="965122"/>
            <a:ext cx="9721215" cy="648081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75711" y="8453558"/>
            <a:ext cx="9721215" cy="1267658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072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810101" y="432556"/>
            <a:ext cx="14581823" cy="1800225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0101" y="2520317"/>
            <a:ext cx="14581823" cy="7128392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810103" y="10011252"/>
            <a:ext cx="3780473" cy="575071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341D-3720-4D3C-9ED2-63CC3C9A566D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535692" y="10011252"/>
            <a:ext cx="5130641" cy="575071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11452" y="10011252"/>
            <a:ext cx="3780473" cy="575071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3C04-42D7-4371-9FB8-01F9FC822B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91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2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979"/>
          <a:stretch/>
        </p:blipFill>
        <p:spPr>
          <a:xfrm>
            <a:off x="6516836" y="1915058"/>
            <a:ext cx="2808312" cy="3258300"/>
          </a:xfrm>
          <a:prstGeom prst="rect">
            <a:avLst/>
          </a:prstGeom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-1" y="4019577"/>
            <a:ext cx="162020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de la alumna: 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Victoria Estefanía García </a:t>
            </a:r>
            <a:r>
              <a:rPr lang="es-MX" sz="32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García</a:t>
            </a:r>
            <a:r>
              <a:rPr lang="es-MX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#06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Grupo:    3° 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32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Docente: 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Eduarda Maldonado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3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3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es-MX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</a:t>
            </a:r>
            <a:r>
              <a:rPr lang="es-MX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es-MX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ctubre del 2019</a:t>
            </a: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41124" y="762546"/>
            <a:ext cx="13919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ESCUELA NORMAL DE EDUCACION PREESCOLAR</a:t>
            </a:r>
          </a:p>
        </p:txBody>
      </p:sp>
    </p:spTree>
    <p:extLst>
      <p:ext uri="{BB962C8B-B14F-4D97-AF65-F5344CB8AC3E}">
        <p14:creationId xmlns:p14="http://schemas.microsoft.com/office/powerpoint/2010/main" val="391257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202025" cy="1080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580732" y="4320555"/>
            <a:ext cx="4724623" cy="90730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b="1" i="1" u="sng" dirty="0" smtClean="0">
                <a:latin typeface="Comic Sans MS" pitchFamily="66" charset="0"/>
              </a:rPr>
              <a:t>Estrategias de enseñanza </a:t>
            </a:r>
            <a:endParaRPr lang="es-MX" b="1" i="1" u="sng" dirty="0">
              <a:latin typeface="Comic Sans MS" pitchFamily="66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flipV="1">
            <a:off x="10477276" y="3168427"/>
            <a:ext cx="1224136" cy="936104"/>
          </a:xfrm>
          <a:prstGeom prst="bentConnector3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1701412" y="1489591"/>
            <a:ext cx="4516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Century Gothic" pitchFamily="34" charset="0"/>
                <a:ea typeface="ＤＦ明朝体W5" pitchFamily="49" charset="-128"/>
              </a:rPr>
              <a:t>Aprendizaje basado en problemas</a:t>
            </a:r>
          </a:p>
          <a:p>
            <a:r>
              <a:rPr lang="es-MX" i="1" dirty="0" smtClean="0">
                <a:latin typeface="Century Gothic" pitchFamily="34" charset="0"/>
                <a:ea typeface="ＤＦ明朝体W5" pitchFamily="49" charset="-128"/>
              </a:rPr>
              <a:t>Rol del alumno:  </a:t>
            </a:r>
          </a:p>
          <a:p>
            <a:r>
              <a:rPr lang="es-MX" dirty="0" smtClean="0">
                <a:latin typeface="Century Gothic" pitchFamily="34" charset="0"/>
                <a:ea typeface="ＤＦ明朝体W5" pitchFamily="49" charset="-128"/>
              </a:rPr>
              <a:t>Analiza </a:t>
            </a:r>
          </a:p>
          <a:p>
            <a:r>
              <a:rPr lang="es-MX" dirty="0" smtClean="0">
                <a:latin typeface="Century Gothic" pitchFamily="34" charset="0"/>
                <a:ea typeface="ＤＦ明朝体W5" pitchFamily="49" charset="-128"/>
              </a:rPr>
              <a:t>Interviene </a:t>
            </a:r>
          </a:p>
          <a:p>
            <a:r>
              <a:rPr lang="es-MX" dirty="0" smtClean="0">
                <a:latin typeface="Century Gothic" pitchFamily="34" charset="0"/>
                <a:ea typeface="ＤＦ明朝体W5" pitchFamily="49" charset="-128"/>
              </a:rPr>
              <a:t>Indaga.</a:t>
            </a:r>
          </a:p>
          <a:p>
            <a:r>
              <a:rPr lang="es-MX" i="1" dirty="0" smtClean="0">
                <a:latin typeface="Century Gothic" pitchFamily="34" charset="0"/>
                <a:ea typeface="ＤＦ明朝体W5" pitchFamily="49" charset="-128"/>
              </a:rPr>
              <a:t>Rol del docente: </a:t>
            </a:r>
          </a:p>
          <a:p>
            <a:r>
              <a:rPr lang="es-MX" dirty="0" smtClean="0">
                <a:latin typeface="Century Gothic" pitchFamily="34" charset="0"/>
                <a:ea typeface="ＤＦ明朝体W5" pitchFamily="49" charset="-128"/>
              </a:rPr>
              <a:t>Fomenta el aprendizaje activo con experiencias y reflexión </a:t>
            </a:r>
            <a:endParaRPr lang="es-MX" dirty="0">
              <a:latin typeface="Century Gothic" pitchFamily="34" charset="0"/>
              <a:ea typeface="ＤＦ明朝体W5" pitchFamily="49" charset="-128"/>
            </a:endParaRPr>
          </a:p>
        </p:txBody>
      </p:sp>
      <p:pic>
        <p:nvPicPr>
          <p:cNvPr id="9" name="Picture 2" descr="Resultado de imagen para aprendizaje basado en problem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2386" y="335978"/>
            <a:ext cx="2953402" cy="113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8605068" y="6603495"/>
            <a:ext cx="619268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Aprendizaje basado en estudios de caso: </a:t>
            </a:r>
          </a:p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 </a:t>
            </a:r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alumno: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 Llegar por ellos mismos a un análisis y conclusiones.  </a:t>
            </a:r>
          </a:p>
          <a:p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docente: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Fomentar el pensamiento critico. </a:t>
            </a:r>
            <a:endParaRPr lang="es-MX" sz="2000" dirty="0">
              <a:latin typeface="Century Gothic" pitchFamily="34" charset="0"/>
              <a:ea typeface="ＤＦ明朝体W5" pitchFamily="49" charset="-128"/>
            </a:endParaRP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Desarrollar habilidades cooperativas.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Vincular aprendizajes afectivos y cognitivos. </a:t>
            </a:r>
          </a:p>
          <a:p>
            <a:endParaRPr lang="es-MX" i="1" dirty="0">
              <a:latin typeface="Century Gothic" pitchFamily="34" charset="0"/>
              <a:ea typeface="ＤＦ明朝体W5" pitchFamily="49" charset="-128"/>
            </a:endParaRPr>
          </a:p>
        </p:txBody>
      </p:sp>
      <p:cxnSp>
        <p:nvCxnSpPr>
          <p:cNvPr id="11" name="10 Conector angular"/>
          <p:cNvCxnSpPr/>
          <p:nvPr/>
        </p:nvCxnSpPr>
        <p:spPr>
          <a:xfrm rot="16200000" flipH="1">
            <a:off x="8980675" y="5560258"/>
            <a:ext cx="1152128" cy="832962"/>
          </a:xfrm>
          <a:prstGeom prst="bentConnector3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3800" r="87600">
                        <a14:foregroundMark x1="31600" y1="22400" x2="29600" y2="90800"/>
                        <a14:foregroundMark x1="17200" y1="52400" x2="25000" y2="65200"/>
                        <a14:foregroundMark x1="20600" y1="84000" x2="23600" y2="96400"/>
                        <a14:foregroundMark x1="20800" y1="77200" x2="19600" y2="80000"/>
                        <a14:foregroundMark x1="32800" y1="58400" x2="38200" y2="56000"/>
                        <a14:foregroundMark x1="61200" y1="20800" x2="62200" y2="54000"/>
                        <a14:foregroundMark x1="57600" y1="41200" x2="56800" y2="46400"/>
                        <a14:foregroundMark x1="46200" y1="44000" x2="48800" y2="41200"/>
                        <a14:foregroundMark x1="38400" y1="95200" x2="45600" y2="86000"/>
                        <a14:foregroundMark x1="35800" y1="94800" x2="38600" y2="86800"/>
                        <a14:foregroundMark x1="39800" y1="15600" x2="46000" y2="18000"/>
                        <a14:foregroundMark x1="38600" y1="18800" x2="40000" y2="18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48" r="14656"/>
          <a:stretch/>
        </p:blipFill>
        <p:spPr bwMode="auto">
          <a:xfrm>
            <a:off x="13357596" y="6912843"/>
            <a:ext cx="2733467" cy="193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CuadroTexto"/>
          <p:cNvSpPr txBox="1"/>
          <p:nvPr/>
        </p:nvSpPr>
        <p:spPr>
          <a:xfrm>
            <a:off x="234081" y="6523181"/>
            <a:ext cx="723691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Aprendizaje basado en el servicio de la comunidad:  </a:t>
            </a:r>
          </a:p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 </a:t>
            </a:r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alumno: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 Aprende sirviendo 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Atención y cuidado mediante la acción reciproca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Toma conciencia moral , social y ética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Vincular el proyecto con los cursos curriculares.</a:t>
            </a:r>
          </a:p>
          <a:p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Pensar, hablar y escribir acerca de lo que observa.</a:t>
            </a:r>
          </a:p>
          <a:p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docente: </a:t>
            </a:r>
          </a:p>
          <a:p>
            <a:r>
              <a:rPr lang="es-US" sz="2000" dirty="0" smtClean="0">
                <a:latin typeface="Century Gothic" pitchFamily="34" charset="0"/>
              </a:rPr>
              <a:t>Vincula las necesidades de una comunidad</a:t>
            </a:r>
          </a:p>
          <a:p>
            <a:r>
              <a:rPr lang="es-US" sz="2000" dirty="0" smtClean="0">
                <a:latin typeface="Century Gothic" pitchFamily="34" charset="0"/>
              </a:rPr>
              <a:t>El aprendizaje situado y experiencial </a:t>
            </a:r>
          </a:p>
          <a:p>
            <a:r>
              <a:rPr lang="es-US" sz="2000" dirty="0" smtClean="0">
                <a:latin typeface="Century Gothic" pitchFamily="34" charset="0"/>
              </a:rPr>
              <a:t>Extender el aprendizaje del alumno.</a:t>
            </a:r>
          </a:p>
          <a:p>
            <a:r>
              <a:rPr lang="es-US" sz="2000" dirty="0" smtClean="0">
                <a:latin typeface="Century Gothic" pitchFamily="34" charset="0"/>
              </a:rPr>
              <a:t>Fomentar el desarrollo e un sentido de responsabilidad y cuidado hacia los demás</a:t>
            </a:r>
            <a:r>
              <a:rPr lang="es-US" dirty="0" smtClean="0"/>
              <a:t>.</a:t>
            </a:r>
          </a:p>
        </p:txBody>
      </p:sp>
      <p:cxnSp>
        <p:nvCxnSpPr>
          <p:cNvPr id="16" name="15 Conector angular"/>
          <p:cNvCxnSpPr/>
          <p:nvPr/>
        </p:nvCxnSpPr>
        <p:spPr>
          <a:xfrm rot="10800000" flipV="1">
            <a:off x="3852540" y="4824609"/>
            <a:ext cx="1607099" cy="1152130"/>
          </a:xfrm>
          <a:prstGeom prst="bentConnector3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4">
            <a:extLst>
              <a:ext uri="{FF2B5EF4-FFF2-40B4-BE49-F238E27FC236}">
                <a16:creationId xmlns:a16="http://schemas.microsoft.com/office/drawing/2014/main" xmlns="" id="{DE81017A-C7F7-9A41-A099-A80569CFDB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6923" y="4761244"/>
            <a:ext cx="1791559" cy="1791559"/>
          </a:xfrm>
          <a:prstGeom prst="rect">
            <a:avLst/>
          </a:prstGeom>
        </p:spPr>
      </p:pic>
      <p:cxnSp>
        <p:nvCxnSpPr>
          <p:cNvPr id="21" name="20 Conector angular"/>
          <p:cNvCxnSpPr/>
          <p:nvPr/>
        </p:nvCxnSpPr>
        <p:spPr>
          <a:xfrm rot="16200000" flipV="1">
            <a:off x="6192801" y="3420454"/>
            <a:ext cx="936104" cy="432049"/>
          </a:xfrm>
          <a:prstGeom prst="bentConnector3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-35892" y="0"/>
            <a:ext cx="64807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E</a:t>
            </a:r>
            <a:r>
              <a:rPr lang="es-MX" sz="2000" b="1" dirty="0" smtClean="0">
                <a:latin typeface="Century Gothic" panose="020B0502020202020204" pitchFamily="34" charset="0"/>
              </a:rPr>
              <a:t>nfoque de proyectos:</a:t>
            </a:r>
          </a:p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 </a:t>
            </a:r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alumno:</a:t>
            </a:r>
          </a:p>
          <a:p>
            <a:r>
              <a:rPr lang="es-MX" sz="2000" i="1" dirty="0">
                <a:latin typeface="Century Gothic" pitchFamily="34" charset="0"/>
                <a:ea typeface="ＤＦ明朝体W5" pitchFamily="49" charset="-128"/>
              </a:rPr>
              <a:t>T</a:t>
            </a:r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ienen que aprender en un inicio y por separado los conocimientos y habilidades que después deberán aplicar de manera creativa e independiente </a:t>
            </a:r>
          </a:p>
          <a:p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Rol del docente: </a:t>
            </a:r>
          </a:p>
          <a:p>
            <a:r>
              <a:rPr lang="es-MX" sz="2000" dirty="0">
                <a:latin typeface="Century Gothic" pitchFamily="34" charset="0"/>
                <a:ea typeface="ＤＦ明朝体W5" pitchFamily="49" charset="-128"/>
              </a:rPr>
              <a:t>D</a:t>
            </a:r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ebe ayudar a los estudiantes a reconstruir o reorganizar su experiencia, de manera que contribuyan a la experiencia social en sentido amplio. Las metas centrales son el desarrollo y crecimiento del alumno, más que la enseñanza de hechos</a:t>
            </a:r>
            <a:r>
              <a:rPr lang="es-MX" sz="2000" i="1" dirty="0" smtClean="0">
                <a:latin typeface="Century Gothic" pitchFamily="34" charset="0"/>
                <a:ea typeface="ＤＦ明朝体W5" pitchFamily="49" charset="-128"/>
              </a:rPr>
              <a:t>,</a:t>
            </a:r>
          </a:p>
          <a:p>
            <a:endParaRPr lang="es-US" dirty="0" smtClean="0"/>
          </a:p>
        </p:txBody>
      </p:sp>
      <p:pic>
        <p:nvPicPr>
          <p:cNvPr id="24" name="Picture 2" descr="Resultado de imagen para proyectos escolar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321" y="-21712"/>
            <a:ext cx="2776151" cy="297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4051300" y="4761750"/>
            <a:ext cx="8099425" cy="4624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US" dirty="0" smtClean="0">
              <a:solidFill>
                <a:srgbClr val="FF3399"/>
              </a:solidFill>
              <a:latin typeface="Bodoni Bd BT" panose="02070803080706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6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202025" cy="108013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580732" y="4320555"/>
            <a:ext cx="4724623" cy="90730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b="1" i="1" u="sng" dirty="0" smtClean="0">
                <a:latin typeface="Comic Sans MS" pitchFamily="66" charset="0"/>
              </a:rPr>
              <a:t>Estrategias de enseñanza </a:t>
            </a:r>
            <a:endParaRPr lang="es-MX" b="1" i="1" u="sng" dirty="0">
              <a:latin typeface="Comic Sans MS" pitchFamily="66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flipV="1">
            <a:off x="7272920" y="2950030"/>
            <a:ext cx="1656184" cy="1296144"/>
          </a:xfrm>
          <a:prstGeom prst="bentConnector3">
            <a:avLst>
              <a:gd name="adj1" fmla="val 50000"/>
            </a:avLst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9325149" y="1489591"/>
            <a:ext cx="689271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Aprendizaje basado en problemas: 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El ABP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consiste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en el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planteamiento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de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una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situación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problema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donde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su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 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construcción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análisis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y / o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solución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constituyen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foco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central de la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experiencia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, y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donde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la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enseñanza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consiste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en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promover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deliberadamente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desarrollo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del 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proceso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de indagación y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resolución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del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problema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 en </a:t>
            </a:r>
            <a:r>
              <a:rPr lang="en-US" sz="2000" dirty="0" err="1">
                <a:latin typeface="Century Gothic" panose="020B0502020202020204" pitchFamily="34" charset="0"/>
                <a:ea typeface="+mn-lt"/>
                <a:cs typeface="+mn-lt"/>
              </a:rPr>
              <a:t>cuestión</a:t>
            </a: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.</a:t>
            </a:r>
            <a:endParaRPr lang="en-US" sz="2000" dirty="0">
              <a:latin typeface="Century Gothic" panose="020B0502020202020204" pitchFamily="34" charset="0"/>
              <a:cs typeface="Calibri" panose="020F0502020204030204"/>
            </a:endParaRPr>
          </a:p>
          <a:p>
            <a:endParaRPr lang="es-MX" b="1" dirty="0" smtClean="0">
              <a:latin typeface="Century Gothic" pitchFamily="34" charset="0"/>
              <a:ea typeface="ＤＦ明朝体W5" pitchFamily="49" charset="-128"/>
            </a:endParaRPr>
          </a:p>
        </p:txBody>
      </p:sp>
      <p:pic>
        <p:nvPicPr>
          <p:cNvPr id="9" name="Picture 2" descr="Resultado de imagen para aprendizaje basado en problem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9344" y="358595"/>
            <a:ext cx="2953402" cy="113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0209573" y="6912843"/>
            <a:ext cx="5123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Aprendizaje basado en casos</a:t>
            </a:r>
            <a:r>
              <a:rPr lang="es-MX" sz="2000" dirty="0" smtClean="0">
                <a:latin typeface="Century Gothic" pitchFamily="34" charset="0"/>
                <a:ea typeface="ＤＦ明朝体W5" pitchFamily="49" charset="-128"/>
              </a:rPr>
              <a:t>: </a:t>
            </a:r>
            <a:r>
              <a:rPr lang="es-MX" sz="2000" dirty="0">
                <a:latin typeface="Century Gothic" panose="020B0502020202020204" pitchFamily="34" charset="0"/>
              </a:rPr>
              <a:t>P</a:t>
            </a:r>
            <a:r>
              <a:rPr lang="es-MX" sz="2000" b="0" i="0" dirty="0" smtClean="0">
                <a:effectLst/>
                <a:latin typeface="Century Gothic" panose="020B0502020202020204" pitchFamily="34" charset="0"/>
              </a:rPr>
              <a:t>ermite el desarrollo de un alto nivel de conciencia y pensamiento crítico, a través del cual los alumnos perfilan sus habilidades directivas y se enfocan en la detección, análisis y diagnóstico de problemáticas empresariales, permitiéndoles desarrollar capacidades propias de los directivos como la toma de decisiones asertivas y un amplio criterio</a:t>
            </a:r>
            <a:endParaRPr lang="es-MX" sz="2000" dirty="0">
              <a:latin typeface="Century Gothic" pitchFamily="34" charset="0"/>
              <a:ea typeface="ＤＦ明朝体W5" pitchFamily="49" charset="-128"/>
            </a:endParaRPr>
          </a:p>
        </p:txBody>
      </p:sp>
      <p:cxnSp>
        <p:nvCxnSpPr>
          <p:cNvPr id="11" name="10 Conector angular"/>
          <p:cNvCxnSpPr/>
          <p:nvPr/>
        </p:nvCxnSpPr>
        <p:spPr>
          <a:xfrm>
            <a:off x="9091122" y="5384460"/>
            <a:ext cx="1332148" cy="1152128"/>
          </a:xfrm>
          <a:prstGeom prst="bentConnector3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3800" r="87600">
                        <a14:foregroundMark x1="31600" y1="22400" x2="29600" y2="90800"/>
                        <a14:foregroundMark x1="17200" y1="52400" x2="25000" y2="65200"/>
                        <a14:foregroundMark x1="20600" y1="84000" x2="23600" y2="96400"/>
                        <a14:foregroundMark x1="20800" y1="77200" x2="19600" y2="80000"/>
                        <a14:foregroundMark x1="32800" y1="58400" x2="38200" y2="56000"/>
                        <a14:foregroundMark x1="61200" y1="20800" x2="62200" y2="54000"/>
                        <a14:foregroundMark x1="57600" y1="41200" x2="56800" y2="46400"/>
                        <a14:foregroundMark x1="46200" y1="44000" x2="48800" y2="41200"/>
                        <a14:foregroundMark x1="38400" y1="95200" x2="45600" y2="86000"/>
                        <a14:foregroundMark x1="35800" y1="94800" x2="38600" y2="86800"/>
                        <a14:foregroundMark x1="39800" y1="15600" x2="46000" y2="18000"/>
                        <a14:foregroundMark x1="38600" y1="18800" x2="40000" y2="18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48" r="14656"/>
          <a:stretch/>
        </p:blipFill>
        <p:spPr bwMode="auto">
          <a:xfrm>
            <a:off x="11199311" y="4774205"/>
            <a:ext cx="2733467" cy="193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252140" y="6912843"/>
            <a:ext cx="61926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Century Gothic" pitchFamily="34" charset="0"/>
                <a:ea typeface="ＤＦ明朝体W5" pitchFamily="49" charset="-128"/>
              </a:rPr>
              <a:t>Aprendizaje basado en el servicio de la comunidad:  </a:t>
            </a:r>
          </a:p>
          <a:p>
            <a:r>
              <a:rPr lang="es-MX" dirty="0" smtClean="0">
                <a:latin typeface="Century Gothic" pitchFamily="34" charset="0"/>
                <a:ea typeface="ＤＦ明朝体W5" pitchFamily="49" charset="-128"/>
              </a:rPr>
              <a:t>Enfoque pedagógico en el que los estudiantes aprenden y se desarrollan por medio de su participación activa en experiencias de servicio organizadas con cuidado y directamente vinculadas a las necesidades de una comunidad </a:t>
            </a:r>
            <a:endParaRPr lang="es-MX" dirty="0">
              <a:latin typeface="Century Gothic" pitchFamily="34" charset="0"/>
              <a:ea typeface="ＤＦ明朝体W5" pitchFamily="49" charset="-128"/>
            </a:endParaRPr>
          </a:p>
        </p:txBody>
      </p:sp>
      <p:pic>
        <p:nvPicPr>
          <p:cNvPr id="17" name="Imagen 4">
            <a:extLst>
              <a:ext uri="{FF2B5EF4-FFF2-40B4-BE49-F238E27FC236}">
                <a16:creationId xmlns:a16="http://schemas.microsoft.com/office/drawing/2014/main" xmlns="" id="{DE81017A-C7F7-9A41-A099-A80569CFDB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7140" y="7756000"/>
            <a:ext cx="1791559" cy="1791559"/>
          </a:xfrm>
          <a:prstGeom prst="rect">
            <a:avLst/>
          </a:prstGeom>
        </p:spPr>
      </p:pic>
      <p:cxnSp>
        <p:nvCxnSpPr>
          <p:cNvPr id="18" name="17 Conector angular"/>
          <p:cNvCxnSpPr/>
          <p:nvPr/>
        </p:nvCxnSpPr>
        <p:spPr>
          <a:xfrm rot="5400000">
            <a:off x="4119383" y="5572588"/>
            <a:ext cx="1528383" cy="1152128"/>
          </a:xfrm>
          <a:prstGeom prst="bentConnector3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angular"/>
          <p:cNvCxnSpPr/>
          <p:nvPr/>
        </p:nvCxnSpPr>
        <p:spPr>
          <a:xfrm rot="10800000">
            <a:off x="5220693" y="2934907"/>
            <a:ext cx="1656185" cy="1169624"/>
          </a:xfrm>
          <a:prstGeom prst="bentConnector3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86481" y="0"/>
            <a:ext cx="7236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E</a:t>
            </a:r>
            <a:r>
              <a:rPr lang="es-MX" sz="2000" b="1" dirty="0" smtClean="0">
                <a:latin typeface="Century Gothic" panose="020B0502020202020204" pitchFamily="34" charset="0"/>
              </a:rPr>
              <a:t>nfoque de proyectos:</a:t>
            </a:r>
          </a:p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 </a:t>
            </a:r>
            <a:endParaRPr lang="es-US" dirty="0" smtClean="0"/>
          </a:p>
        </p:txBody>
      </p:sp>
      <p:sp>
        <p:nvSpPr>
          <p:cNvPr id="22" name="21 CuadroTexto"/>
          <p:cNvSpPr txBox="1"/>
          <p:nvPr/>
        </p:nvSpPr>
        <p:spPr>
          <a:xfrm>
            <a:off x="386481" y="0"/>
            <a:ext cx="507315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E</a:t>
            </a:r>
            <a:r>
              <a:rPr lang="es-MX" sz="2000" b="1" dirty="0" smtClean="0">
                <a:latin typeface="Century Gothic" panose="020B0502020202020204" pitchFamily="34" charset="0"/>
              </a:rPr>
              <a:t>nfoque de proyectos:</a:t>
            </a:r>
          </a:p>
          <a:p>
            <a:r>
              <a:rPr lang="es-MX" sz="2000" b="1" dirty="0" smtClean="0">
                <a:latin typeface="Century Gothic" pitchFamily="34" charset="0"/>
                <a:ea typeface="ＤＦ明朝体W5" pitchFamily="49" charset="-128"/>
              </a:rPr>
              <a:t> </a:t>
            </a:r>
            <a:r>
              <a:rPr lang="es-ES_tradnl" sz="2000" dirty="0">
                <a:solidFill>
                  <a:srgbClr val="000000"/>
                </a:solidFill>
                <a:latin typeface="Century Gothic"/>
              </a:rPr>
              <a:t>A</a:t>
            </a:r>
            <a:r>
              <a:rPr lang="es-ES_tradnl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sume una perspectiva situada en la medida en que su fin es acercar a los estudiantes al comportamiento propio de los científicos sociales destacando el proceso mediante el cual adquieren poco a poco las competencias propias de éstos, por supuesto en sintonía con el nivel educativo y las posibilidades de alcance de la experiencia educativa.</a:t>
            </a:r>
          </a:p>
          <a:p>
            <a:endParaRPr lang="es-US" dirty="0" smtClean="0"/>
          </a:p>
        </p:txBody>
      </p:sp>
      <p:pic>
        <p:nvPicPr>
          <p:cNvPr id="23" name="Picture 2" descr="Resultado de imagen para proyectos escolar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639" y="-42464"/>
            <a:ext cx="2776151" cy="297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472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425</Words>
  <Application>Microsoft Office PowerPoint</Application>
  <PresentationFormat>Personalizado</PresentationFormat>
  <Paragraphs>54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vg690</cp:lastModifiedBy>
  <cp:revision>6</cp:revision>
  <dcterms:created xsi:type="dcterms:W3CDTF">2019-10-11T04:32:38Z</dcterms:created>
  <dcterms:modified xsi:type="dcterms:W3CDTF">2019-10-11T05:34:57Z</dcterms:modified>
</cp:coreProperties>
</file>