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14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62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56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47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8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14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5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83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471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715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2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3E029-F784-4937-A174-6C7251B7758A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D2430-4E31-4C5A-9C6C-2E8A0A8A0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6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39554" y="332656"/>
            <a:ext cx="81074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ESCUELA NORMAL DE EDUCACIÓN PREESCOLAR</a:t>
            </a: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Licenciatura en educación preescolar</a:t>
            </a: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Ciclo escolar 2019 - 2020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628800"/>
            <a:ext cx="1360733" cy="88209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56821" y="3212976"/>
            <a:ext cx="90303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Curso: Optativo.</a:t>
            </a: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Maestra: Eduarda Maldonado Martínez.</a:t>
            </a: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Alumna: Daniela Guadalupe Quilantán Rangel.</a:t>
            </a: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Año y sección:3A.</a:t>
            </a: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UNIDAD DE APRENDIZAJE I. CARACTERÍSTICAS DEL CONTEXTO ESTATAL Y REGIONAL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Analiza la problemática educativa con base en su conocimiento del contexto estatal y de los indicadores educativos para tomar  decisiones que orienten su desempeño docente.</a:t>
            </a:r>
          </a:p>
          <a:p>
            <a:pPr algn="ctr"/>
            <a:endParaRPr lang="es-MX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Saltillo, Coahuila. 10 de octubre 2019</a:t>
            </a:r>
            <a:br>
              <a:rPr lang="es-MX" dirty="0" smtClean="0">
                <a:latin typeface="Times New Roman" pitchFamily="18" charset="0"/>
                <a:cs typeface="Times New Roman" pitchFamily="18" charset="0"/>
              </a:rPr>
            </a:br>
            <a:endParaRPr lang="es-MX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dirty="0" smtClean="0">
                <a:latin typeface="Times New Roman" pitchFamily="18" charset="0"/>
                <a:cs typeface="Times New Roman" pitchFamily="18" charset="0"/>
              </a:rPr>
            </a:b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2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Elipse"/>
          <p:cNvSpPr/>
          <p:nvPr/>
        </p:nvSpPr>
        <p:spPr>
          <a:xfrm>
            <a:off x="5432536" y="5071344"/>
            <a:ext cx="1591295" cy="165618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MX" sz="600" b="1" dirty="0">
                <a:solidFill>
                  <a:srgbClr val="000000"/>
                </a:solidFill>
                <a:latin typeface="Times New Roman"/>
                <a:ea typeface="Times New Roman"/>
              </a:rPr>
              <a:t>Rol del alumno:</a:t>
            </a:r>
            <a:endParaRPr lang="es-MX" sz="6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600" dirty="0">
                <a:solidFill>
                  <a:srgbClr val="000000"/>
                </a:solidFill>
                <a:latin typeface="Times New Roman"/>
                <a:ea typeface="Times New Roman"/>
              </a:rPr>
              <a:t>Es un método de trabajo activo donde los alumnos participan constantemente en la</a:t>
            </a:r>
            <a:r>
              <a:rPr lang="es-MX" sz="600" dirty="0">
                <a:latin typeface="Times New Roman"/>
                <a:ea typeface="Times New Roman"/>
              </a:rPr>
              <a:t> </a:t>
            </a:r>
            <a:r>
              <a:rPr lang="es-MX" sz="600" dirty="0">
                <a:solidFill>
                  <a:srgbClr val="000000"/>
                </a:solidFill>
                <a:latin typeface="Times New Roman"/>
                <a:ea typeface="Times New Roman"/>
              </a:rPr>
              <a:t>adquisición de su conocimiento.</a:t>
            </a:r>
            <a:endParaRPr lang="es-MX" sz="6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600" dirty="0">
                <a:solidFill>
                  <a:srgbClr val="000000"/>
                </a:solidFill>
                <a:latin typeface="Times New Roman"/>
                <a:ea typeface="Times New Roman"/>
              </a:rPr>
              <a:t>-El aprendizaje se centra en el alumno y no en el profesor o sólo en los contenidos.</a:t>
            </a:r>
            <a:endParaRPr lang="es-MX" sz="6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600" dirty="0">
                <a:solidFill>
                  <a:srgbClr val="000000"/>
                </a:solidFill>
                <a:latin typeface="Times New Roman"/>
                <a:ea typeface="Times New Roman"/>
              </a:rPr>
              <a:t>- Es un método que estimula el trabajo colaborativo en diferentes disciplinas, se trabaja</a:t>
            </a:r>
            <a:endParaRPr lang="es-MX" sz="6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600" dirty="0">
                <a:solidFill>
                  <a:srgbClr val="000000"/>
                </a:solidFill>
                <a:latin typeface="Times New Roman"/>
                <a:ea typeface="Times New Roman"/>
              </a:rPr>
              <a:t>en grupos pequeños</a:t>
            </a:r>
            <a:endParaRPr lang="es-MX" sz="6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600" dirty="0">
                <a:solidFill>
                  <a:srgbClr val="000000"/>
                </a:solidFill>
                <a:latin typeface="Times New Roman"/>
                <a:ea typeface="Times New Roman"/>
              </a:rPr>
              <a:t>-Habilidades de comunicación.</a:t>
            </a:r>
            <a:endParaRPr lang="es-MX" sz="600" dirty="0">
              <a:latin typeface="Times New Roman"/>
              <a:ea typeface="Times New Roman"/>
            </a:endParaRPr>
          </a:p>
        </p:txBody>
      </p:sp>
      <p:sp>
        <p:nvSpPr>
          <p:cNvPr id="48" name="47 Elipse"/>
          <p:cNvSpPr/>
          <p:nvPr/>
        </p:nvSpPr>
        <p:spPr>
          <a:xfrm>
            <a:off x="3970764" y="550402"/>
            <a:ext cx="1320646" cy="10603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Promueve el valor de ayudar por medio de labores sociales en beneficio de su entorno.</a:t>
            </a:r>
            <a:endParaRPr lang="es-MX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43 Conector recto"/>
          <p:cNvCxnSpPr>
            <a:endCxn id="42" idx="0"/>
          </p:cNvCxnSpPr>
          <p:nvPr/>
        </p:nvCxnSpPr>
        <p:spPr>
          <a:xfrm flipV="1">
            <a:off x="4692469" y="1486506"/>
            <a:ext cx="1" cy="76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Elipse"/>
          <p:cNvSpPr/>
          <p:nvPr/>
        </p:nvSpPr>
        <p:spPr>
          <a:xfrm>
            <a:off x="395536" y="3488526"/>
            <a:ext cx="1874118" cy="187220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MX" sz="800" b="1" dirty="0">
                <a:solidFill>
                  <a:srgbClr val="000000"/>
                </a:solidFill>
                <a:latin typeface="Times New Roman"/>
                <a:ea typeface="Times New Roman"/>
              </a:rPr>
              <a:t>Rol del docente:</a:t>
            </a:r>
            <a:endParaRPr lang="es-MX" sz="12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800" dirty="0">
                <a:solidFill>
                  <a:srgbClr val="000000"/>
                </a:solidFill>
                <a:latin typeface="Times New Roman"/>
                <a:ea typeface="Times New Roman"/>
              </a:rPr>
              <a:t>-Crear un concepto integrador de las diversas áreas del conocimiento.</a:t>
            </a:r>
            <a:endParaRPr lang="es-MX" sz="12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800" dirty="0">
                <a:solidFill>
                  <a:srgbClr val="000000"/>
                </a:solidFill>
                <a:latin typeface="Times New Roman"/>
                <a:ea typeface="Times New Roman"/>
              </a:rPr>
              <a:t>-Promover una conciencia de respeto de otras culturas, lenguas y personas.</a:t>
            </a:r>
            <a:endParaRPr lang="es-MX" sz="12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800" dirty="0">
                <a:solidFill>
                  <a:srgbClr val="000000"/>
                </a:solidFill>
                <a:latin typeface="Times New Roman"/>
                <a:ea typeface="Times New Roman"/>
              </a:rPr>
              <a:t>-Promover el trabajo disciplinar. </a:t>
            </a:r>
            <a:endParaRPr lang="es-MX" sz="1200" dirty="0">
              <a:latin typeface="Times New Roman"/>
              <a:ea typeface="Times New Roman"/>
            </a:endParaRPr>
          </a:p>
        </p:txBody>
      </p:sp>
      <p:sp>
        <p:nvSpPr>
          <p:cNvPr id="39" name="38 Elipse"/>
          <p:cNvSpPr/>
          <p:nvPr/>
        </p:nvSpPr>
        <p:spPr>
          <a:xfrm>
            <a:off x="181630" y="550402"/>
            <a:ext cx="1874118" cy="187220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" b="1" dirty="0">
                <a:solidFill>
                  <a:schemeClr val="tx1"/>
                </a:solidFill>
              </a:rPr>
              <a:t>Rol del alumno:</a:t>
            </a:r>
            <a:endParaRPr lang="es-MX" sz="600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-Los alumnos desarrollan habilidades y competencias tales como colaboración, planeación de proyectos, comunicación, toma de decisiones y manejo del tiempo (</a:t>
            </a:r>
            <a:r>
              <a:rPr lang="es-MX" sz="600" dirty="0" err="1">
                <a:solidFill>
                  <a:schemeClr val="tx1"/>
                </a:solidFill>
              </a:rPr>
              <a:t>Blank</a:t>
            </a:r>
            <a:r>
              <a:rPr lang="es-MX" sz="600" dirty="0">
                <a:solidFill>
                  <a:schemeClr val="tx1"/>
                </a:solidFill>
              </a:rPr>
              <a:t>, 1997; </a:t>
            </a:r>
            <a:r>
              <a:rPr lang="es-MX" sz="600" dirty="0" err="1">
                <a:solidFill>
                  <a:schemeClr val="tx1"/>
                </a:solidFill>
              </a:rPr>
              <a:t>Dickinsion</a:t>
            </a:r>
            <a:r>
              <a:rPr lang="es-MX" sz="600" dirty="0">
                <a:solidFill>
                  <a:schemeClr val="tx1"/>
                </a:solidFill>
              </a:rPr>
              <a:t> et al, 1998).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- Aumentan la motivación. Se registra un aumento en la asistencia a la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escuela, mayor participación en clase y mejor disposición para realizar las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tareas (</a:t>
            </a:r>
            <a:r>
              <a:rPr lang="es-MX" sz="600" dirty="0" err="1">
                <a:solidFill>
                  <a:schemeClr val="tx1"/>
                </a:solidFill>
              </a:rPr>
              <a:t>Bottoms</a:t>
            </a:r>
            <a:r>
              <a:rPr lang="es-MX" sz="600" dirty="0">
                <a:solidFill>
                  <a:schemeClr val="tx1"/>
                </a:solidFill>
              </a:rPr>
              <a:t> &amp; </a:t>
            </a:r>
            <a:r>
              <a:rPr lang="es-MX" sz="600" dirty="0" err="1">
                <a:solidFill>
                  <a:schemeClr val="tx1"/>
                </a:solidFill>
              </a:rPr>
              <a:t>Webb</a:t>
            </a:r>
            <a:r>
              <a:rPr lang="es-MX" sz="600" dirty="0">
                <a:solidFill>
                  <a:schemeClr val="tx1"/>
                </a:solidFill>
              </a:rPr>
              <a:t>, 1998; </a:t>
            </a:r>
            <a:r>
              <a:rPr lang="es-MX" sz="600" dirty="0" err="1">
                <a:solidFill>
                  <a:schemeClr val="tx1"/>
                </a:solidFill>
              </a:rPr>
              <a:t>Moursund</a:t>
            </a:r>
            <a:r>
              <a:rPr lang="es-MX" sz="600" dirty="0">
                <a:solidFill>
                  <a:schemeClr val="tx1"/>
                </a:solidFill>
              </a:rPr>
              <a:t>, </a:t>
            </a:r>
            <a:r>
              <a:rPr lang="es-MX" sz="600" dirty="0" err="1">
                <a:solidFill>
                  <a:schemeClr val="tx1"/>
                </a:solidFill>
              </a:rPr>
              <a:t>Bielefeldt</a:t>
            </a:r>
            <a:r>
              <a:rPr lang="es-MX" sz="600" dirty="0">
                <a:solidFill>
                  <a:schemeClr val="tx1"/>
                </a:solidFill>
              </a:rPr>
              <a:t>, &amp; </a:t>
            </a:r>
            <a:r>
              <a:rPr lang="es-MX" sz="600" dirty="0" err="1">
                <a:solidFill>
                  <a:schemeClr val="tx1"/>
                </a:solidFill>
              </a:rPr>
              <a:t>Underwood</a:t>
            </a:r>
            <a:r>
              <a:rPr lang="es-MX" sz="600" dirty="0">
                <a:solidFill>
                  <a:schemeClr val="tx1"/>
                </a:solidFill>
              </a:rPr>
              <a:t>, 1997).</a:t>
            </a:r>
            <a:endParaRPr lang="es-MX" sz="600" dirty="0">
              <a:solidFill>
                <a:schemeClr val="tx1"/>
              </a:solidFill>
            </a:endParaRPr>
          </a:p>
        </p:txBody>
      </p:sp>
      <p:sp>
        <p:nvSpPr>
          <p:cNvPr id="33" name="32 Elipse"/>
          <p:cNvSpPr/>
          <p:nvPr/>
        </p:nvSpPr>
        <p:spPr>
          <a:xfrm>
            <a:off x="3585346" y="4255353"/>
            <a:ext cx="2087922" cy="190821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Estrategia de enseñanza en la que los alumnos construyen su aprendizaje a partir de análisis y discusión de experiencias que partiendo de la vida real los conectan con teorías y principios. Consiste en el análisis de situaciones problemáticas reales que deben ser resueltas con la finalidad de que los estudiantes reflexionen respecto a un tema. (Díaz Barriga 2005)</a:t>
            </a:r>
            <a:endParaRPr lang="es-MX" sz="700" dirty="0">
              <a:solidFill>
                <a:schemeClr val="tx1"/>
              </a:solidFill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1118689" y="2074786"/>
            <a:ext cx="1874118" cy="187220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G</a:t>
            </a:r>
            <a:r>
              <a:rPr lang="es-MX" sz="800" dirty="0" smtClean="0">
                <a:solidFill>
                  <a:schemeClr val="tx1"/>
                </a:solidFill>
              </a:rPr>
              <a:t>ira </a:t>
            </a:r>
            <a:r>
              <a:rPr lang="es-MX" sz="800" dirty="0">
                <a:solidFill>
                  <a:schemeClr val="tx1"/>
                </a:solidFill>
              </a:rPr>
              <a:t>en torno a la discusión de un problema y el aprendizaje surge de la experiencia de trabajar sobre ese problema, es un método que estimula el autoaprendizaje y permite la práctica del estudiante al enfrentarlo a situaciones reales y a identificar sus deficiencias de conocimiento.</a:t>
            </a:r>
          </a:p>
        </p:txBody>
      </p:sp>
      <p:sp>
        <p:nvSpPr>
          <p:cNvPr id="5" name="4 Elipse"/>
          <p:cNvSpPr/>
          <p:nvPr/>
        </p:nvSpPr>
        <p:spPr>
          <a:xfrm>
            <a:off x="3707904" y="1916832"/>
            <a:ext cx="2016224" cy="194421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Estrategias de enseñanza</a:t>
            </a: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Procedimientos y recursos utilizados por el docente para promover el aprendizaje.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412586" y="4086076"/>
            <a:ext cx="604653" cy="338554"/>
          </a:xfrm>
          <a:prstGeom prst="rect">
            <a:avLst/>
          </a:prstGeom>
          <a:solidFill>
            <a:srgbClr val="CCCCFF"/>
          </a:solidFill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ABC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10" name="9 Conector recto"/>
          <p:cNvCxnSpPr>
            <a:stCxn id="8" idx="1"/>
            <a:endCxn id="5" idx="6"/>
          </p:cNvCxnSpPr>
          <p:nvPr/>
        </p:nvCxnSpPr>
        <p:spPr>
          <a:xfrm flipH="1">
            <a:off x="5724128" y="288894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>
            <a:stCxn id="6" idx="3"/>
            <a:endCxn id="5" idx="2"/>
          </p:cNvCxnSpPr>
          <p:nvPr/>
        </p:nvCxnSpPr>
        <p:spPr>
          <a:xfrm>
            <a:off x="3283913" y="2888940"/>
            <a:ext cx="423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stCxn id="5" idx="4"/>
            <a:endCxn id="7" idx="0"/>
          </p:cNvCxnSpPr>
          <p:nvPr/>
        </p:nvCxnSpPr>
        <p:spPr>
          <a:xfrm flipH="1">
            <a:off x="4714913" y="3861048"/>
            <a:ext cx="1103" cy="225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701702" y="2719663"/>
            <a:ext cx="582211" cy="338554"/>
          </a:xfrm>
          <a:prstGeom prst="rect">
            <a:avLst/>
          </a:prstGeom>
          <a:solidFill>
            <a:srgbClr val="CCCCFF"/>
          </a:solidFill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kern="120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ABP</a:t>
            </a:r>
            <a:endParaRPr lang="es-MX" sz="1200">
              <a:effectLst/>
              <a:latin typeface="Times New Roman"/>
              <a:ea typeface="Times New Roman"/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6948264" y="1966187"/>
            <a:ext cx="1874118" cy="187220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El Aprendizaje Basado en Proyectos es un modelo de aprendizaje en el que los estudiantes planean, implementan y evalúan proyectos que tienen aplicación en el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mundo real más allá del aula de clase (</a:t>
            </a:r>
            <a:r>
              <a:rPr lang="es-MX" sz="800" dirty="0" err="1">
                <a:solidFill>
                  <a:schemeClr val="tx1"/>
                </a:solidFill>
              </a:rPr>
              <a:t>Blank</a:t>
            </a:r>
            <a:r>
              <a:rPr lang="es-MX" sz="800" dirty="0">
                <a:solidFill>
                  <a:schemeClr val="tx1"/>
                </a:solidFill>
              </a:rPr>
              <a:t>, 1997; </a:t>
            </a:r>
            <a:r>
              <a:rPr lang="es-MX" sz="800" dirty="0" err="1">
                <a:solidFill>
                  <a:schemeClr val="tx1"/>
                </a:solidFill>
              </a:rPr>
              <a:t>Dickinson</a:t>
            </a:r>
            <a:r>
              <a:rPr lang="es-MX" sz="800" dirty="0">
                <a:solidFill>
                  <a:schemeClr val="tx1"/>
                </a:solidFill>
              </a:rPr>
              <a:t>, et al, 1998;</a:t>
            </a:r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8" name="4 CuadroTexto"/>
          <p:cNvSpPr txBox="1"/>
          <p:nvPr/>
        </p:nvSpPr>
        <p:spPr>
          <a:xfrm>
            <a:off x="6084168" y="2719663"/>
            <a:ext cx="995785" cy="338554"/>
          </a:xfrm>
          <a:prstGeom prst="rect">
            <a:avLst/>
          </a:prstGeom>
          <a:solidFill>
            <a:srgbClr val="CCCCFF"/>
          </a:solidFill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Proyectos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2903824" y="5355184"/>
            <a:ext cx="1184165" cy="108850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MX" sz="800" b="1" dirty="0">
                <a:solidFill>
                  <a:srgbClr val="000000"/>
                </a:solidFill>
                <a:latin typeface="Times New Roman"/>
                <a:ea typeface="Times New Roman"/>
              </a:rPr>
              <a:t>Rol del maestro:</a:t>
            </a:r>
            <a:endParaRPr lang="es-MX" sz="8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MX" sz="800" dirty="0">
                <a:solidFill>
                  <a:srgbClr val="000000"/>
                </a:solidFill>
                <a:latin typeface="Times New Roman"/>
                <a:ea typeface="Times New Roman"/>
              </a:rPr>
              <a:t>El maestro se convierte en un facilitador o tutor del aprendizaje.</a:t>
            </a:r>
            <a:endParaRPr lang="es-MX" sz="800" dirty="0">
              <a:latin typeface="Times New Roman"/>
              <a:ea typeface="Times New Roman"/>
            </a:endParaRPr>
          </a:p>
        </p:txBody>
      </p:sp>
      <p:sp>
        <p:nvSpPr>
          <p:cNvPr id="42" name="4 CuadroTexto"/>
          <p:cNvSpPr txBox="1"/>
          <p:nvPr/>
        </p:nvSpPr>
        <p:spPr>
          <a:xfrm>
            <a:off x="4412585" y="1486506"/>
            <a:ext cx="559769" cy="338554"/>
          </a:xfrm>
          <a:prstGeom prst="rect">
            <a:avLst/>
          </a:prstGeom>
          <a:solidFill>
            <a:srgbClr val="CCCCFF"/>
          </a:solidFill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kern="1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APS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9" name="48 Elipse"/>
          <p:cNvSpPr/>
          <p:nvPr/>
        </p:nvSpPr>
        <p:spPr>
          <a:xfrm>
            <a:off x="5220072" y="332656"/>
            <a:ext cx="1008112" cy="93610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00" b="1" dirty="0" smtClean="0">
                <a:solidFill>
                  <a:schemeClr val="tx1"/>
                </a:solidFill>
              </a:rPr>
              <a:t>Rol del docente:</a:t>
            </a:r>
          </a:p>
          <a:p>
            <a:pPr algn="ctr"/>
            <a:r>
              <a:rPr lang="es-MX" sz="500" dirty="0" smtClean="0">
                <a:solidFill>
                  <a:schemeClr val="tx1"/>
                </a:solidFill>
              </a:rPr>
              <a:t>-Reforzar el sentido de ciudadanía.</a:t>
            </a:r>
          </a:p>
          <a:p>
            <a:pPr algn="ctr"/>
            <a:r>
              <a:rPr lang="es-MX" sz="500" dirty="0" smtClean="0">
                <a:solidFill>
                  <a:schemeClr val="tx1"/>
                </a:solidFill>
              </a:rPr>
              <a:t>-Satisfacer necesidades comunitarias</a:t>
            </a:r>
          </a:p>
          <a:p>
            <a:pPr algn="ctr"/>
            <a:r>
              <a:rPr lang="es-MX" sz="500" dirty="0" smtClean="0">
                <a:solidFill>
                  <a:schemeClr val="tx1"/>
                </a:solidFill>
              </a:rPr>
              <a:t>-Reflexión en el proceso formativo</a:t>
            </a:r>
            <a:endParaRPr lang="es-MX" sz="500" dirty="0">
              <a:solidFill>
                <a:schemeClr val="tx1"/>
              </a:solidFill>
            </a:endParaRPr>
          </a:p>
        </p:txBody>
      </p:sp>
      <p:sp>
        <p:nvSpPr>
          <p:cNvPr id="50" name="49 Elipse"/>
          <p:cNvSpPr/>
          <p:nvPr/>
        </p:nvSpPr>
        <p:spPr>
          <a:xfrm>
            <a:off x="3045286" y="118850"/>
            <a:ext cx="1080120" cy="100811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" b="1" dirty="0" smtClean="0">
                <a:solidFill>
                  <a:schemeClr val="tx1"/>
                </a:solidFill>
              </a:rPr>
              <a:t>Rol del alumno: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-Ser agente de cambio.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-Participación y acción.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-Satisfacer necesidades comunitarias</a:t>
            </a:r>
            <a:endParaRPr lang="es-MX" sz="600" dirty="0">
              <a:solidFill>
                <a:schemeClr val="tx1"/>
              </a:solidFill>
            </a:endParaRPr>
          </a:p>
        </p:txBody>
      </p:sp>
      <p:sp>
        <p:nvSpPr>
          <p:cNvPr id="52" name="51 Elipse"/>
          <p:cNvSpPr/>
          <p:nvPr/>
        </p:nvSpPr>
        <p:spPr>
          <a:xfrm>
            <a:off x="7273255" y="841409"/>
            <a:ext cx="1224136" cy="110538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" b="1" dirty="0">
                <a:solidFill>
                  <a:schemeClr val="tx1"/>
                </a:solidFill>
              </a:rPr>
              <a:t>Rol del docente:</a:t>
            </a:r>
            <a:endParaRPr lang="es-MX" sz="600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-Crear un concepto integrador de las diversas áreas del conocimiento.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-Promover una conciencia de respeto de otras culturas, lenguas y personas.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-Promover el trabajo disciplinar. </a:t>
            </a:r>
            <a:endParaRPr lang="es-MX" sz="600" dirty="0">
              <a:solidFill>
                <a:schemeClr val="tx1"/>
              </a:solidFill>
            </a:endParaRPr>
          </a:p>
        </p:txBody>
      </p:sp>
      <p:sp>
        <p:nvSpPr>
          <p:cNvPr id="54" name="53 Elipse"/>
          <p:cNvSpPr/>
          <p:nvPr/>
        </p:nvSpPr>
        <p:spPr>
          <a:xfrm>
            <a:off x="7079953" y="3717032"/>
            <a:ext cx="1812527" cy="1800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</a:rPr>
              <a:t>Rol del alumno: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-Los alumnos desarrollan habilidades y competencias tales como colaboración, planeación de proyectos, comunicación, toma de decisiones y manejo del tiempo (</a:t>
            </a:r>
            <a:r>
              <a:rPr lang="es-MX" sz="800" dirty="0" err="1">
                <a:solidFill>
                  <a:schemeClr val="tx1"/>
                </a:solidFill>
              </a:rPr>
              <a:t>Blank</a:t>
            </a:r>
            <a:r>
              <a:rPr lang="es-MX" sz="800" dirty="0">
                <a:solidFill>
                  <a:schemeClr val="tx1"/>
                </a:solidFill>
              </a:rPr>
              <a:t>, 1997; </a:t>
            </a:r>
            <a:r>
              <a:rPr lang="es-MX" sz="800" dirty="0" err="1">
                <a:solidFill>
                  <a:schemeClr val="tx1"/>
                </a:solidFill>
              </a:rPr>
              <a:t>Dickinsion</a:t>
            </a:r>
            <a:r>
              <a:rPr lang="es-MX" sz="800" dirty="0">
                <a:solidFill>
                  <a:schemeClr val="tx1"/>
                </a:solidFill>
              </a:rPr>
              <a:t> et al, 1998</a:t>
            </a:r>
            <a:r>
              <a:rPr lang="es-MX" sz="800" dirty="0" smtClean="0">
                <a:solidFill>
                  <a:schemeClr val="tx1"/>
                </a:solidFill>
              </a:rPr>
              <a:t>).</a:t>
            </a:r>
            <a:endParaRPr lang="es-MX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90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552</Words>
  <Application>Microsoft Office PowerPoint</Application>
  <PresentationFormat>Presentación en pantalla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14</cp:revision>
  <dcterms:created xsi:type="dcterms:W3CDTF">2019-10-10T23:46:36Z</dcterms:created>
  <dcterms:modified xsi:type="dcterms:W3CDTF">2019-10-11T03:21:10Z</dcterms:modified>
</cp:coreProperties>
</file>