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9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7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2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5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9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7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4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048000" y="4743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ESCUELA NORMAL DE EDUCAION PREESCOLAR</a:t>
            </a: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LICENCIATURA EN EDUCACION</a:t>
            </a: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CICLO ESCOLAR 2019-2020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dirty="0">
              <a:latin typeface="Century Gothic" panose="020B0502020202020204" pitchFamily="34" charset="0"/>
            </a:endParaRP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ASIGNATURA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CONOCIMIENTO DE LA ENTIDAD: CONTEXTOS E INDICADORES EDUCATIVOS</a:t>
            </a: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MAESTRA: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EDUARDA MALDONADO MARTINEZ</a:t>
            </a: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UNIDAD DE APRENDIZAJE I. 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CARACTERÍSTICAS DEL CONTEXTO ESTATAL Y REGIONAL.</a:t>
            </a: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TRABAJO A DESARROLLAR:</a:t>
            </a:r>
          </a:p>
          <a:p>
            <a:pPr algn="ctr"/>
            <a:r>
              <a:rPr lang="es-ES" dirty="0" smtClean="0">
                <a:latin typeface="Century Gothic" panose="020B0502020202020204" pitchFamily="34" charset="0"/>
              </a:rPr>
              <a:t>MAPA DE ESTRATEGIAS DE ENSEÑANZA</a:t>
            </a:r>
            <a:endParaRPr lang="es-ES" dirty="0">
              <a:latin typeface="Century Gothic" panose="020B0502020202020204" pitchFamily="34" charset="0"/>
            </a:endParaRPr>
          </a:p>
          <a:p>
            <a:pPr algn="ctr"/>
            <a:r>
              <a:rPr lang="es-ES" b="1" dirty="0">
                <a:latin typeface="Century Gothic" panose="020B0502020202020204" pitchFamily="34" charset="0"/>
              </a:rPr>
              <a:t>ALUMNA: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YADIRA ALEJANDRA PALOMO RODRIGUEZ</a:t>
            </a:r>
          </a:p>
          <a:p>
            <a:pPr algn="ctr"/>
            <a:endParaRPr lang="es-ES" dirty="0">
              <a:latin typeface="Century Gothic" panose="020B0502020202020204" pitchFamily="34" charset="0"/>
            </a:endParaRP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QUINTO SEMESTRE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SECCION: “B”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SALTILLO COAHUILA A </a:t>
            </a:r>
            <a:r>
              <a:rPr lang="es-ES" dirty="0" smtClean="0">
                <a:latin typeface="Century Gothic" panose="020B0502020202020204" pitchFamily="34" charset="0"/>
              </a:rPr>
              <a:t>10 DE OCTUBRE DEL </a:t>
            </a:r>
            <a:r>
              <a:rPr lang="es-ES" dirty="0">
                <a:latin typeface="Century Gothic" panose="020B0502020202020204" pitchFamily="34" charset="0"/>
              </a:rPr>
              <a:t>2019</a:t>
            </a:r>
          </a:p>
        </p:txBody>
      </p:sp>
      <p:pic>
        <p:nvPicPr>
          <p:cNvPr id="8" name="Imagen 7" descr="Resultado de imagen para logo enep saltill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9" y="474345"/>
            <a:ext cx="2341245" cy="1731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74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824065" y="168812"/>
            <a:ext cx="4360985" cy="105507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ESTRATEGIAS DE ENSEÑANZA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934129" y="1586773"/>
            <a:ext cx="2391508" cy="88626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PROYECTO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4426488" y="2679895"/>
            <a:ext cx="3406790" cy="4023360"/>
            <a:chOff x="4684542" y="1603716"/>
            <a:chExt cx="3233354" cy="4178106"/>
          </a:xfrm>
        </p:grpSpPr>
        <p:sp>
          <p:nvSpPr>
            <p:cNvPr id="10" name="Rectángulo 9"/>
            <p:cNvSpPr/>
            <p:nvPr/>
          </p:nvSpPr>
          <p:spPr>
            <a:xfrm>
              <a:off x="4684542" y="1603716"/>
              <a:ext cx="3233354" cy="4178106"/>
            </a:xfrm>
            <a:prstGeom prst="rect">
              <a:avLst/>
            </a:prstGeom>
            <a:noFill/>
            <a:ln w="76200" cmpd="sng">
              <a:solidFill>
                <a:srgbClr val="8CD6E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4832476" y="1773049"/>
              <a:ext cx="2882220" cy="3889961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rgbClr val="FFD663"/>
              </a:solidFill>
              <a:prstDash val="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>
                  <a:solidFill>
                    <a:srgbClr val="000000"/>
                  </a:solidFill>
                  <a:latin typeface="Century Gothic"/>
                  <a:cs typeface="Century Gothic"/>
                </a:rPr>
                <a:t>En la conducción de un proyecto, los alumnos contribuyen de manera productiva y colaborativa en la construcción conjunta del conocimiento, en la búsqueda de una solución o de un abordaje innovador ante una situación relevante</a:t>
              </a:r>
            </a:p>
            <a:p>
              <a:r>
                <a:rPr lang="es-ES_tradnl" dirty="0"/>
                <a:t> </a:t>
              </a:r>
            </a:p>
          </p:txBody>
        </p:sp>
      </p:grpSp>
      <p:sp>
        <p:nvSpPr>
          <p:cNvPr id="13" name="Abrir llave 12"/>
          <p:cNvSpPr/>
          <p:nvPr/>
        </p:nvSpPr>
        <p:spPr>
          <a:xfrm rot="5400000">
            <a:off x="5747864" y="-2404500"/>
            <a:ext cx="506437" cy="778185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Marcador de contenido 3"/>
          <p:cNvSpPr txBox="1">
            <a:spLocks/>
          </p:cNvSpPr>
          <p:nvPr/>
        </p:nvSpPr>
        <p:spPr>
          <a:xfrm>
            <a:off x="349345" y="1775110"/>
            <a:ext cx="3474720" cy="1809569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latin typeface="Century Gothic" panose="020B0502020202020204" pitchFamily="34" charset="0"/>
              </a:rPr>
              <a:t>Consiste en la apropiación propositiva y placentera de una experiencia. </a:t>
            </a:r>
          </a:p>
          <a:p>
            <a:endParaRPr lang="en-US" dirty="0"/>
          </a:p>
        </p:txBody>
      </p:sp>
      <p:sp>
        <p:nvSpPr>
          <p:cNvPr id="15" name="Marcador de contenido 3"/>
          <p:cNvSpPr txBox="1">
            <a:spLocks/>
          </p:cNvSpPr>
          <p:nvPr/>
        </p:nvSpPr>
        <p:spPr>
          <a:xfrm>
            <a:off x="8950301" y="3211913"/>
            <a:ext cx="2468959" cy="745532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dirty="0" smtClean="0"/>
              <a:t>cooperativo</a:t>
            </a:r>
            <a:endParaRPr lang="en-US" sz="3600" dirty="0"/>
          </a:p>
        </p:txBody>
      </p:sp>
      <p:sp>
        <p:nvSpPr>
          <p:cNvPr id="16" name="Marcador de contenido 3"/>
          <p:cNvSpPr txBox="1">
            <a:spLocks/>
          </p:cNvSpPr>
          <p:nvPr/>
        </p:nvSpPr>
        <p:spPr>
          <a:xfrm>
            <a:off x="8879963" y="1927510"/>
            <a:ext cx="2539297" cy="752385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dirty="0" smtClean="0"/>
              <a:t>competitivo </a:t>
            </a:r>
            <a:endParaRPr lang="en-US" sz="3600" dirty="0"/>
          </a:p>
        </p:txBody>
      </p:sp>
      <p:sp>
        <p:nvSpPr>
          <p:cNvPr id="17" name="Marcador de contenido 3"/>
          <p:cNvSpPr txBox="1">
            <a:spLocks/>
          </p:cNvSpPr>
          <p:nvPr/>
        </p:nvSpPr>
        <p:spPr>
          <a:xfrm>
            <a:off x="8950300" y="4318809"/>
            <a:ext cx="2468959" cy="745532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dirty="0" smtClean="0"/>
              <a:t>Independiente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387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56407" y="1748968"/>
            <a:ext cx="2618936" cy="140677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Aprendizaje</a:t>
            </a:r>
          </a:p>
          <a:p>
            <a:pPr algn="ctr"/>
            <a:r>
              <a:rPr lang="es-MX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Basado en Problemas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824065" y="168812"/>
            <a:ext cx="4360985" cy="105507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ESTRATEGIAS DE ENSEÑANZA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Abrir llave 7"/>
          <p:cNvSpPr/>
          <p:nvPr/>
        </p:nvSpPr>
        <p:spPr>
          <a:xfrm rot="5400000">
            <a:off x="5747864" y="-2404500"/>
            <a:ext cx="506437" cy="778185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ángulo 1"/>
          <p:cNvSpPr/>
          <p:nvPr/>
        </p:nvSpPr>
        <p:spPr>
          <a:xfrm>
            <a:off x="4107305" y="3297836"/>
            <a:ext cx="3717560" cy="3252866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s-MX" dirty="0" smtClean="0">
                <a:latin typeface="Century Gothic" panose="020B0502020202020204" pitchFamily="34" charset="0"/>
                <a:ea typeface="+mn-lt"/>
                <a:cs typeface="+mn-lt"/>
              </a:rPr>
              <a:t>ABP consiste en el planteamiento de una situación problema, donde su construcción, análisis y / o solución constituyen el foco central de la experiencia, y donde la enseñanza consiste en promover deliberadamente el desarrollo del proceso de indagación y resolución del problema en cuestión.</a:t>
            </a:r>
            <a:endParaRPr lang="es-MX" dirty="0">
              <a:latin typeface="Century Gothic" panose="020B0502020202020204" pitchFamily="34" charset="0"/>
              <a:cs typeface="Calibri" panose="020F0502020204030204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4675" y="1739647"/>
            <a:ext cx="2698230" cy="226272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1600" dirty="0" smtClean="0">
              <a:latin typeface="Century Gothic" panose="020B0502020202020204" pitchFamily="34" charset="0"/>
            </a:endParaRPr>
          </a:p>
          <a:p>
            <a:pPr algn="ctr"/>
            <a:endParaRPr lang="es-MX" sz="1600" dirty="0">
              <a:latin typeface="Century Gothic" panose="020B0502020202020204" pitchFamily="34" charset="0"/>
            </a:endParaRPr>
          </a:p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Rol </a:t>
            </a:r>
            <a:r>
              <a:rPr lang="es-MX" sz="1600" b="1" dirty="0" err="1" smtClean="0">
                <a:latin typeface="Century Gothic" panose="020B0502020202020204" pitchFamily="34" charset="0"/>
              </a:rPr>
              <a:t>alumno:</a:t>
            </a:r>
            <a:r>
              <a:rPr lang="es-MX" sz="1600" dirty="0" err="1" smtClean="0">
                <a:latin typeface="Century Gothic" panose="020B0502020202020204" pitchFamily="34" charset="0"/>
                <a:ea typeface="+mn-lt"/>
                <a:cs typeface="+mn-lt"/>
              </a:rPr>
              <a:t>afronta</a:t>
            </a:r>
            <a:r>
              <a:rPr lang="en-US" sz="1600" dirty="0" smtClean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el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problema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tiene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que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analizar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la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situación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y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caracterizarladesde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más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de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una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sola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óptica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, y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elegir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o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construir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una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o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varias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opciones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viablesde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  <a:ea typeface="+mn-lt"/>
                <a:cs typeface="+mn-lt"/>
              </a:rPr>
              <a:t>solución</a:t>
            </a:r>
            <a:r>
              <a:rPr lang="en-US" sz="1600" dirty="0">
                <a:latin typeface="Century Gothic" panose="020B0502020202020204" pitchFamily="34" charset="0"/>
                <a:ea typeface="+mn-lt"/>
                <a:cs typeface="+mn-lt"/>
              </a:rPr>
              <a:t>.</a:t>
            </a:r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endParaRPr lang="en-US" sz="3600" dirty="0"/>
          </a:p>
        </p:txBody>
      </p:sp>
      <p:sp>
        <p:nvSpPr>
          <p:cNvPr id="9" name="Rectángulo 8"/>
          <p:cNvSpPr/>
          <p:nvPr/>
        </p:nvSpPr>
        <p:spPr>
          <a:xfrm>
            <a:off x="8738845" y="1762943"/>
            <a:ext cx="2818151" cy="171477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es-MX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algn="ctr">
              <a:buNone/>
            </a:pPr>
            <a:r>
              <a:rPr lang="es-MX" b="1" dirty="0" smtClean="0">
                <a:latin typeface="Century Gothic" panose="020B0502020202020204" pitchFamily="34" charset="0"/>
              </a:rPr>
              <a:t>Rol docente: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Fomentar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aprendizaje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activo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aprender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mediante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 la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experiencia</a:t>
            </a: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práctica</a:t>
            </a:r>
            <a:endParaRPr lang="en-US" dirty="0" smtClean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dirty="0" smtClean="0">
                <a:latin typeface="Century Gothic" panose="020B0502020202020204" pitchFamily="34" charset="0"/>
                <a:ea typeface="+mn-lt"/>
                <a:cs typeface="+mn-lt"/>
              </a:rPr>
              <a:t>y la </a:t>
            </a:r>
            <a:r>
              <a:rPr lang="en-US" dirty="0" err="1" smtClean="0">
                <a:latin typeface="Century Gothic" panose="020B0502020202020204" pitchFamily="34" charset="0"/>
                <a:ea typeface="+mn-lt"/>
                <a:cs typeface="+mn-lt"/>
              </a:rPr>
              <a:t>reflexión</a:t>
            </a:r>
            <a:r>
              <a:rPr lang="en-US" sz="2800" dirty="0" smtClean="0">
                <a:latin typeface="Comic Sans MS"/>
                <a:ea typeface="+mn-lt"/>
                <a:cs typeface="+mn-lt"/>
              </a:rPr>
              <a:t>.</a:t>
            </a:r>
            <a:endParaRPr lang="en-US" sz="2800" dirty="0" smtClean="0">
              <a:latin typeface="Comic Sans MS"/>
            </a:endParaRPr>
          </a:p>
          <a:p>
            <a:pPr algn="ctr"/>
            <a:r>
              <a:rPr lang="es-MX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194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824065" y="168812"/>
            <a:ext cx="4360985" cy="105507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ESTRATEGIAS DE ENSEÑANZA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Abrir llave 2"/>
          <p:cNvSpPr/>
          <p:nvPr/>
        </p:nvSpPr>
        <p:spPr>
          <a:xfrm rot="5400000">
            <a:off x="5747864" y="-2404500"/>
            <a:ext cx="506437" cy="778185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4691614" y="1748968"/>
            <a:ext cx="2618936" cy="140677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 a la comunidad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01662" y="3305908"/>
            <a:ext cx="3249636" cy="340438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atin typeface="Century Gothic" panose="020B0502020202020204" pitchFamily="34" charset="0"/>
              </a:rPr>
              <a:t>Se define </a:t>
            </a:r>
            <a:r>
              <a:rPr lang="es-US" dirty="0">
                <a:latin typeface="Century Gothic" panose="020B0502020202020204" pitchFamily="34" charset="0"/>
              </a:rPr>
              <a:t>como atención de las necesidades humanas y de la comunidad mediante oportunidades educativas organizadas y estructuradas que promueven aprendizaje y desarrollo a través de la reflexión, reciprocidad, colaboración y respeto a la diversidad.</a:t>
            </a:r>
            <a:endParaRPr lang="es-US" dirty="0"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745494" y="1659988"/>
            <a:ext cx="2705608" cy="1828800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US" b="1" dirty="0"/>
              <a:t>Incide en 3 dominios: </a:t>
            </a:r>
            <a:r>
              <a:rPr lang="es-US" dirty="0"/>
              <a:t/>
            </a:r>
            <a:br>
              <a:rPr lang="es-US" dirty="0"/>
            </a:br>
            <a:r>
              <a:rPr lang="es-US" b="1" dirty="0"/>
              <a:t>Moral: </a:t>
            </a:r>
            <a:r>
              <a:rPr lang="es-US" dirty="0"/>
              <a:t>Atención y cuidado</a:t>
            </a:r>
            <a:br>
              <a:rPr lang="es-US" dirty="0"/>
            </a:br>
            <a:r>
              <a:rPr lang="es-US" b="1" dirty="0"/>
              <a:t>Político: </a:t>
            </a:r>
            <a:r>
              <a:rPr lang="es-US" dirty="0"/>
              <a:t>Reconstrucción social</a:t>
            </a:r>
            <a:br>
              <a:rPr lang="es-US" dirty="0"/>
            </a:br>
            <a:r>
              <a:rPr lang="es-US" b="1" dirty="0"/>
              <a:t>Intelectual</a:t>
            </a:r>
            <a:r>
              <a:rPr lang="es-US" dirty="0"/>
              <a:t>: Experiencia transformadora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73704" y="1739647"/>
            <a:ext cx="3010486" cy="247134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b="1" dirty="0" smtClean="0">
                <a:latin typeface="Century Gothic" panose="020B0502020202020204" pitchFamily="34" charset="0"/>
              </a:rPr>
              <a:t>Rol docente: </a:t>
            </a:r>
            <a:r>
              <a:rPr lang="es-US" sz="1400" dirty="0">
                <a:latin typeface="Century Gothic" panose="020B0502020202020204" pitchFamily="34" charset="0"/>
              </a:rPr>
              <a:t>Vincula las necesidades de una comunidad</a:t>
            </a:r>
          </a:p>
          <a:p>
            <a:r>
              <a:rPr lang="es-US" sz="1400" dirty="0">
                <a:latin typeface="Century Gothic" panose="020B0502020202020204" pitchFamily="34" charset="0"/>
              </a:rPr>
              <a:t>El aprendizaje situado y experiencial </a:t>
            </a:r>
          </a:p>
          <a:p>
            <a:r>
              <a:rPr lang="es-US" sz="1400" dirty="0">
                <a:latin typeface="Century Gothic" panose="020B0502020202020204" pitchFamily="34" charset="0"/>
              </a:rPr>
              <a:t>Extender el aprendizaje del alumno.</a:t>
            </a:r>
          </a:p>
          <a:p>
            <a:r>
              <a:rPr lang="es-US" sz="1400" dirty="0">
                <a:latin typeface="Century Gothic" panose="020B0502020202020204" pitchFamily="34" charset="0"/>
              </a:rPr>
              <a:t>Fomentar el desarrollo e un sentido de responsabilidad y cuidado hacia los demás.</a:t>
            </a:r>
          </a:p>
          <a:p>
            <a:pPr algn="ctr"/>
            <a:endParaRPr lang="en-US" dirty="0"/>
          </a:p>
        </p:txBody>
      </p:sp>
      <p:sp>
        <p:nvSpPr>
          <p:cNvPr id="9" name="Rectángulo 8"/>
          <p:cNvSpPr/>
          <p:nvPr/>
        </p:nvSpPr>
        <p:spPr>
          <a:xfrm>
            <a:off x="773704" y="4210987"/>
            <a:ext cx="3010486" cy="2647013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MX" sz="1400" b="1" dirty="0" smtClean="0">
              <a:latin typeface="Century Gothic" panose="020B0502020202020204" pitchFamily="34" charset="0"/>
            </a:endParaRPr>
          </a:p>
          <a:p>
            <a:r>
              <a:rPr lang="es-MX" sz="1400" b="1" dirty="0" smtClean="0">
                <a:latin typeface="Century Gothic" panose="020B0502020202020204" pitchFamily="34" charset="0"/>
              </a:rPr>
              <a:t>Rol alumno: </a:t>
            </a:r>
            <a:r>
              <a:rPr lang="es-US" sz="1200" dirty="0"/>
              <a:t>Participación activa </a:t>
            </a:r>
          </a:p>
          <a:p>
            <a:r>
              <a:rPr lang="es-US" sz="1200" dirty="0"/>
              <a:t>Aprende sirviendo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S" sz="1200" dirty="0"/>
              <a:t>Colabora en equipo para desarrollar habilidades y perspectivas de un reflexión y acción critica centrada para llegar a un cambio social</a:t>
            </a:r>
          </a:p>
          <a:p>
            <a:r>
              <a:rPr lang="es-US" sz="1200" dirty="0"/>
              <a:t>Atención y cuidado mediante la acción reciproca</a:t>
            </a:r>
          </a:p>
          <a:p>
            <a:r>
              <a:rPr lang="es-US" sz="1200" dirty="0"/>
              <a:t>Toma conciencia moral , social y ética</a:t>
            </a:r>
          </a:p>
          <a:p>
            <a:r>
              <a:rPr lang="es-US" sz="1200" dirty="0"/>
              <a:t>Vincular el proyecto con los cursos curriculares.</a:t>
            </a:r>
          </a:p>
          <a:p>
            <a:r>
              <a:rPr lang="es-US" sz="1200" dirty="0"/>
              <a:t>Pensar, hablar y escribir acerca de lo que observa.</a:t>
            </a:r>
          </a:p>
          <a:p>
            <a:endParaRPr lang="en-US" dirty="0"/>
          </a:p>
        </p:txBody>
      </p:sp>
      <p:sp>
        <p:nvSpPr>
          <p:cNvPr id="11" name="1 Elipse"/>
          <p:cNvSpPr/>
          <p:nvPr/>
        </p:nvSpPr>
        <p:spPr>
          <a:xfrm>
            <a:off x="8221873" y="4074649"/>
            <a:ext cx="3752850" cy="9334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APRENDER SIRVIENDO</a:t>
            </a:r>
            <a:endParaRPr lang="es-MX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46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824065" y="168812"/>
            <a:ext cx="4360985" cy="105507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ESTRATEGIAS DE ENSEÑANZA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Abrir llave 2"/>
          <p:cNvSpPr/>
          <p:nvPr/>
        </p:nvSpPr>
        <p:spPr>
          <a:xfrm rot="5400000">
            <a:off x="5747864" y="-2404500"/>
            <a:ext cx="506437" cy="778185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4691614" y="1739647"/>
            <a:ext cx="2618936" cy="1406770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3200" b="1" dirty="0" smtClean="0">
                <a:ln/>
                <a:solidFill>
                  <a:schemeClr val="accent4"/>
                </a:solidFill>
              </a:rPr>
              <a:t>Aprendizaje</a:t>
            </a:r>
          </a:p>
          <a:p>
            <a:pPr algn="ctr"/>
            <a:r>
              <a:rPr lang="es-MX" sz="3200" b="1" dirty="0" smtClean="0">
                <a:ln/>
                <a:solidFill>
                  <a:schemeClr val="accent4"/>
                </a:solidFill>
              </a:rPr>
              <a:t>Basado en </a:t>
            </a:r>
          </a:p>
          <a:p>
            <a:pPr algn="ctr"/>
            <a:r>
              <a:rPr lang="es-MX" sz="3200" b="1" dirty="0" smtClean="0">
                <a:ln/>
                <a:solidFill>
                  <a:schemeClr val="accent4"/>
                </a:solidFill>
              </a:rPr>
              <a:t>casos</a:t>
            </a:r>
            <a:endParaRPr lang="en-US" sz="3200" b="1" dirty="0">
              <a:ln/>
              <a:solidFill>
                <a:schemeClr val="accent4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3857509" y="3256788"/>
            <a:ext cx="4786535" cy="3333750"/>
            <a:chOff x="3857509" y="3256788"/>
            <a:chExt cx="4786535" cy="3333750"/>
          </a:xfrm>
        </p:grpSpPr>
        <p:sp>
          <p:nvSpPr>
            <p:cNvPr id="7" name="Rectángulo 6"/>
            <p:cNvSpPr/>
            <p:nvPr/>
          </p:nvSpPr>
          <p:spPr>
            <a:xfrm>
              <a:off x="3857509" y="3256788"/>
              <a:ext cx="4786535" cy="333375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4076700" y="3451217"/>
              <a:ext cx="4386814" cy="3139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dirty="0">
                  <a:latin typeface="Century Gothic" panose="020B0502020202020204" pitchFamily="34" charset="0"/>
                  <a:ea typeface="Ebrima" pitchFamily="2" charset="0"/>
                  <a:cs typeface="Ebrima" pitchFamily="2" charset="0"/>
                </a:rPr>
                <a:t>Un caso plantea una situación-problema que se expone al alumno para que éste desarrolle propuestas conducentes a su análisis o solución, pero se ofrece en un formato de narrativa o historia que contiene una serie de atributos que muestran su complejidad y </a:t>
              </a:r>
              <a:r>
                <a:rPr lang="es-ES" dirty="0" smtClean="0">
                  <a:latin typeface="Century Gothic" panose="020B0502020202020204" pitchFamily="34" charset="0"/>
                  <a:ea typeface="Ebrima" pitchFamily="2" charset="0"/>
                  <a:cs typeface="Ebrima" pitchFamily="2" charset="0"/>
                </a:rPr>
                <a:t>multidimensional; </a:t>
              </a:r>
              <a:r>
                <a:rPr lang="es-ES" dirty="0">
                  <a:latin typeface="Century Gothic" panose="020B0502020202020204" pitchFamily="34" charset="0"/>
                  <a:ea typeface="Ebrima" pitchFamily="2" charset="0"/>
                  <a:cs typeface="Ebrima" pitchFamily="2" charset="0"/>
                </a:rPr>
                <a:t>los casos pueden tomarse de la "vida real" o bien consistir en casos simulados o realistas.</a:t>
              </a:r>
            </a:p>
          </p:txBody>
        </p:sp>
      </p:grpSp>
      <p:sp>
        <p:nvSpPr>
          <p:cNvPr id="9" name="Marcador de contenido 3"/>
          <p:cNvSpPr txBox="1">
            <a:spLocks/>
          </p:cNvSpPr>
          <p:nvPr/>
        </p:nvSpPr>
        <p:spPr>
          <a:xfrm>
            <a:off x="202259" y="3146417"/>
            <a:ext cx="3474720" cy="910940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latin typeface="Century Gothic" panose="020B0502020202020204" pitchFamily="34" charset="0"/>
              </a:rPr>
              <a:t>Generación  de preguntas o análisis.</a:t>
            </a:r>
          </a:p>
          <a:p>
            <a:endParaRPr lang="en-US" dirty="0"/>
          </a:p>
        </p:txBody>
      </p:sp>
      <p:sp>
        <p:nvSpPr>
          <p:cNvPr id="10" name="Rectángulo 9"/>
          <p:cNvSpPr/>
          <p:nvPr/>
        </p:nvSpPr>
        <p:spPr>
          <a:xfrm>
            <a:off x="738553" y="1739647"/>
            <a:ext cx="2743200" cy="110806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Selección</a:t>
            </a:r>
            <a:endParaRPr lang="en-US" sz="3600" dirty="0"/>
          </a:p>
        </p:txBody>
      </p:sp>
      <p:sp>
        <p:nvSpPr>
          <p:cNvPr id="11" name="Rectángulo 10"/>
          <p:cNvSpPr/>
          <p:nvPr/>
        </p:nvSpPr>
        <p:spPr>
          <a:xfrm>
            <a:off x="674700" y="4327224"/>
            <a:ext cx="2743200" cy="1108067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Trabajo en grupos pequeños</a:t>
            </a:r>
            <a:endParaRPr lang="en-US" sz="2800" dirty="0"/>
          </a:p>
        </p:txBody>
      </p:sp>
      <p:sp>
        <p:nvSpPr>
          <p:cNvPr id="12" name="Rectángulo 11"/>
          <p:cNvSpPr/>
          <p:nvPr/>
        </p:nvSpPr>
        <p:spPr>
          <a:xfrm>
            <a:off x="8815753" y="1806061"/>
            <a:ext cx="2743200" cy="110806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Discusión sobre el caso</a:t>
            </a:r>
            <a:endParaRPr lang="en-US" sz="3600" dirty="0"/>
          </a:p>
        </p:txBody>
      </p:sp>
      <p:sp>
        <p:nvSpPr>
          <p:cNvPr id="13" name="Rectángulo 12"/>
          <p:cNvSpPr/>
          <p:nvPr/>
        </p:nvSpPr>
        <p:spPr>
          <a:xfrm>
            <a:off x="9083653" y="3871487"/>
            <a:ext cx="2743200" cy="1108067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Seguimiento del caso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60921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425</Words>
  <Application>Microsoft Office PowerPoint</Application>
  <PresentationFormat>Panorámica</PresentationFormat>
  <Paragraphs>66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Comic Sans MS</vt:lpstr>
      <vt:lpstr>Courier New</vt:lpstr>
      <vt:lpstr>Ebrima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yadiraapalomoo@gmail.com</dc:creator>
  <cp:lastModifiedBy>yadiraapalomoo@gmail.com</cp:lastModifiedBy>
  <cp:revision>9</cp:revision>
  <dcterms:created xsi:type="dcterms:W3CDTF">2019-10-09T14:16:21Z</dcterms:created>
  <dcterms:modified xsi:type="dcterms:W3CDTF">2019-10-10T18:09:20Z</dcterms:modified>
</cp:coreProperties>
</file>