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1D2DB"/>
    <a:srgbClr val="1D4343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31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1272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284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3516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288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779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279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821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131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252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EDEB-D913-4495-8702-208460B58F83}" type="datetimeFigureOut">
              <a:rPr lang="es-MX" smtClean="0"/>
              <a:t>10/10/2019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559F-5244-46BA-B53D-724FD33D48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22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36467" y="679270"/>
            <a:ext cx="10202094" cy="4524315"/>
          </a:xfrm>
          <a:prstGeom prst="rect">
            <a:avLst/>
          </a:prstGeom>
          <a:noFill/>
          <a:ln w="76200">
            <a:solidFill>
              <a:srgbClr val="FF00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E</a:t>
            </a:r>
            <a:r>
              <a:rPr lang="es-MX" sz="9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S</a:t>
            </a:r>
            <a:r>
              <a:rPr lang="es-MX" sz="9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T</a:t>
            </a:r>
            <a:r>
              <a:rPr lang="es-MX" sz="9600" b="1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R</a:t>
            </a:r>
            <a:r>
              <a:rPr lang="es-MX" sz="9600" b="1" dirty="0" smtClean="0">
                <a:solidFill>
                  <a:srgbClr val="002060"/>
                </a:solidFill>
                <a:latin typeface="Eras Bold ITC" panose="020B0907030504020204" pitchFamily="34" charset="0"/>
              </a:rPr>
              <a:t>A</a:t>
            </a:r>
            <a:r>
              <a:rPr lang="es-MX" sz="9600" b="1" dirty="0" smtClean="0">
                <a:solidFill>
                  <a:srgbClr val="81D2DB"/>
                </a:solidFill>
                <a:latin typeface="Eras Bold ITC" panose="020B0907030504020204" pitchFamily="34" charset="0"/>
              </a:rPr>
              <a:t>T</a:t>
            </a:r>
            <a:r>
              <a:rPr lang="es-MX" sz="9600" b="1" dirty="0" smtClean="0">
                <a:solidFill>
                  <a:srgbClr val="FF0066"/>
                </a:solidFill>
                <a:latin typeface="Eras Bold ITC" panose="020B0907030504020204" pitchFamily="34" charset="0"/>
              </a:rPr>
              <a:t>E</a:t>
            </a:r>
            <a:r>
              <a:rPr lang="es-MX" sz="9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Eras Bold ITC" panose="020B0907030504020204" pitchFamily="34" charset="0"/>
              </a:rPr>
              <a:t>G</a:t>
            </a:r>
            <a:r>
              <a:rPr lang="es-MX" sz="9600" b="1" dirty="0" smtClean="0">
                <a:solidFill>
                  <a:srgbClr val="92D050"/>
                </a:solidFill>
                <a:latin typeface="Eras Bold ITC" panose="020B0907030504020204" pitchFamily="34" charset="0"/>
              </a:rPr>
              <a:t>I</a:t>
            </a:r>
            <a:r>
              <a:rPr lang="es-MX" sz="9600" b="1" dirty="0" smtClean="0">
                <a:solidFill>
                  <a:srgbClr val="7030A0"/>
                </a:solidFill>
                <a:latin typeface="Eras Bold ITC" panose="020B0907030504020204" pitchFamily="34" charset="0"/>
              </a:rPr>
              <a:t>A</a:t>
            </a:r>
            <a:r>
              <a:rPr lang="es-MX" sz="9600" b="1" dirty="0" smtClean="0">
                <a:solidFill>
                  <a:srgbClr val="C00000"/>
                </a:solidFill>
                <a:latin typeface="Eras Bold ITC" panose="020B0907030504020204" pitchFamily="34" charset="0"/>
              </a:rPr>
              <a:t>S</a:t>
            </a:r>
            <a:r>
              <a:rPr lang="es-MX" sz="9600" b="1" dirty="0" smtClean="0">
                <a:latin typeface="Eras Bold ITC" panose="020B0907030504020204" pitchFamily="34" charset="0"/>
              </a:rPr>
              <a:t> </a:t>
            </a:r>
            <a:r>
              <a:rPr lang="es-MX" sz="9600" b="1" dirty="0" smtClean="0">
                <a:solidFill>
                  <a:srgbClr val="FFC000"/>
                </a:solidFill>
                <a:latin typeface="Eras Bold ITC" panose="020B0907030504020204" pitchFamily="34" charset="0"/>
              </a:rPr>
              <a:t>D</a:t>
            </a:r>
            <a:r>
              <a:rPr lang="es-MX" sz="9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E</a:t>
            </a:r>
            <a:r>
              <a:rPr lang="es-MX" sz="9600" b="1" dirty="0" smtClean="0">
                <a:latin typeface="Eras Bold ITC" panose="020B0907030504020204" pitchFamily="34" charset="0"/>
              </a:rPr>
              <a:t> </a:t>
            </a:r>
            <a:r>
              <a:rPr lang="es-MX" sz="9600" b="1" dirty="0" smtClean="0">
                <a:solidFill>
                  <a:srgbClr val="FF0066"/>
                </a:solidFill>
                <a:latin typeface="Eras Bold ITC" panose="020B0907030504020204" pitchFamily="34" charset="0"/>
              </a:rPr>
              <a:t>E</a:t>
            </a:r>
            <a:r>
              <a:rPr lang="es-MX" sz="9600" b="1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N</a:t>
            </a:r>
            <a:r>
              <a:rPr lang="es-MX" sz="9600" b="1" dirty="0" smtClean="0">
                <a:solidFill>
                  <a:srgbClr val="00B0F0"/>
                </a:solidFill>
                <a:latin typeface="Eras Bold ITC" panose="020B0907030504020204" pitchFamily="34" charset="0"/>
              </a:rPr>
              <a:t>S</a:t>
            </a:r>
            <a:r>
              <a:rPr lang="es-MX" sz="9600" b="1" dirty="0" smtClean="0">
                <a:solidFill>
                  <a:srgbClr val="FF0000"/>
                </a:solidFill>
                <a:latin typeface="Eras Bold ITC" panose="020B0907030504020204" pitchFamily="34" charset="0"/>
              </a:rPr>
              <a:t>E</a:t>
            </a:r>
            <a:r>
              <a:rPr lang="es-MX" sz="9600" b="1" dirty="0" smtClean="0">
                <a:solidFill>
                  <a:schemeClr val="bg1">
                    <a:lumMod val="75000"/>
                  </a:schemeClr>
                </a:solidFill>
                <a:latin typeface="Eras Bold ITC" panose="020B0907030504020204" pitchFamily="34" charset="0"/>
              </a:rPr>
              <a:t>Ñ</a:t>
            </a:r>
            <a:r>
              <a:rPr lang="es-MX" sz="9600" b="1" dirty="0" smtClean="0">
                <a:solidFill>
                  <a:schemeClr val="accent4">
                    <a:lumMod val="75000"/>
                  </a:schemeClr>
                </a:solidFill>
                <a:latin typeface="Eras Bold ITC" panose="020B0907030504020204" pitchFamily="34" charset="0"/>
              </a:rPr>
              <a:t>A</a:t>
            </a:r>
            <a:r>
              <a:rPr lang="es-MX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Eras Bold ITC" panose="020B0907030504020204" pitchFamily="34" charset="0"/>
              </a:rPr>
              <a:t>N</a:t>
            </a:r>
            <a:r>
              <a:rPr lang="es-MX" sz="9600" b="1" dirty="0" smtClean="0">
                <a:solidFill>
                  <a:srgbClr val="FFFF00"/>
                </a:solidFill>
                <a:latin typeface="Eras Bold ITC" panose="020B0907030504020204" pitchFamily="34" charset="0"/>
              </a:rPr>
              <a:t>Z</a:t>
            </a:r>
            <a:r>
              <a:rPr lang="es-MX" sz="9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Eras Bold ITC" panose="020B0907030504020204" pitchFamily="34" charset="0"/>
              </a:rPr>
              <a:t>A</a:t>
            </a:r>
            <a:r>
              <a:rPr lang="es-MX" sz="9600" b="1" dirty="0" smtClean="0">
                <a:latin typeface="Eras Bold ITC" panose="020B0907030504020204" pitchFamily="34" charset="0"/>
              </a:rPr>
              <a:t> </a:t>
            </a:r>
            <a:endParaRPr lang="es-MX" sz="9600" b="1" dirty="0">
              <a:latin typeface="Eras Bold ITC" panose="020B0907030504020204" pitchFamily="34" charset="0"/>
            </a:endParaRPr>
          </a:p>
        </p:txBody>
      </p:sp>
      <p:pic>
        <p:nvPicPr>
          <p:cNvPr id="3074" name="Picture 2" descr="Resultado de imagen para flecha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73" y="4403270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flecha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56" y="4534442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ultado de imagen para flecha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439" y="4403270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9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35182" y="495753"/>
            <a:ext cx="5523411" cy="679903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70C0"/>
            </a:solidFill>
            <a:prstDash val="lgDash"/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PROYECTOS </a:t>
            </a:r>
            <a:endParaRPr lang="es-MX" dirty="0"/>
          </a:p>
        </p:txBody>
      </p:sp>
      <p:pic>
        <p:nvPicPr>
          <p:cNvPr id="2050" name="Picture 2" descr="Resultado de imagen para proyec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40" y="-163286"/>
            <a:ext cx="4581886" cy="327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74766" y="1632857"/>
            <a:ext cx="4036423" cy="4893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Es </a:t>
            </a:r>
            <a:r>
              <a:rPr lang="es-MX" sz="2400" dirty="0"/>
              <a:t>un modelo de enseñanza fundamentado en la utilización de proyectos auténticos y realistas, basados ​​en una cuestión, tarea o problema altamente motivador y envolvente, relacionados directamente al contexto de la profesión, mediante el cual los alumnos desarrollan competencias en un enfoque colaborativo en busca de </a:t>
            </a:r>
            <a:r>
              <a:rPr lang="es-MX" sz="2400" dirty="0" smtClean="0"/>
              <a:t>soluciones.</a:t>
            </a:r>
            <a:endParaRPr lang="es-MX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847804" y="2913018"/>
            <a:ext cx="5543007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implica </a:t>
            </a:r>
            <a:r>
              <a:rPr lang="es-MX" sz="2400" dirty="0"/>
              <a:t>sostener los aprendizaje en base a los sentidos. Da el protagonismo al alumnado evitando su papel pasivo del sistema de contenidos y trabajando desde su participación activa y crítica para que alcance los aspectos clave definidos en el proyecto. La educación confirma este proceso como algo fundamental para lograr ciudadanos democráticos y con pensamiento científico.</a:t>
            </a:r>
          </a:p>
        </p:txBody>
      </p:sp>
      <p:pic>
        <p:nvPicPr>
          <p:cNvPr id="7" name="Picture 2" descr="Resultado de imagen para flechas 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66">
            <a:off x="4402349" y="2984954"/>
            <a:ext cx="1695480" cy="16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24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8416" y="618093"/>
            <a:ext cx="8419013" cy="849721"/>
          </a:xfrm>
          <a:solidFill>
            <a:srgbClr val="FFFF99"/>
          </a:solidFill>
          <a:ln w="76200">
            <a:solidFill>
              <a:srgbClr val="FFFF00"/>
            </a:solidFill>
            <a:prstDash val="dash"/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APRENDIZAJE BASADO EN PROBLEMAS 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2441" y="1963395"/>
            <a:ext cx="4125686" cy="4633347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dirty="0"/>
              <a:t>Es un enfoque pedagógico o estrategia didáctica que consiste en enfrentar a los alumnos a un problema o situación que les va a permitir comprender mejor ese problema/situación profesional, identificar principios que sustentan el conocimiento y alcanzar objetivos de aprendizaje especialmente relacionados con el razonamiento y el juicio crítico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675120" y="5411430"/>
            <a:ext cx="490292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Como maestro se tiene el papel de guía para que el alumno encuentre la solución al problema planteado.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527074" y="2289967"/>
            <a:ext cx="4902925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B</a:t>
            </a:r>
            <a:r>
              <a:rPr lang="es-MX" dirty="0" smtClean="0"/>
              <a:t>usca fomentar en el alumno la actitud positiva hacia el aprendizaje, buscando la autonomía; donde la actividad gira en torno a la discusión de un problema y el aprendizaje surge de la experiencia al trabajar sobre ese problema, por lo que fomenta el autoaprendizaje y permite la práctica del estudiante al enfrentarlo a situaciones reales y a identificar sus áreas de oportunidad en cuanto a su conocimiento.</a:t>
            </a:r>
            <a:endParaRPr lang="es-MX" dirty="0"/>
          </a:p>
        </p:txBody>
      </p:sp>
      <p:pic>
        <p:nvPicPr>
          <p:cNvPr id="1026" name="Picture 2" descr="Resultado de imagen para flechas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68" y="4875290"/>
            <a:ext cx="1818860" cy="17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flechas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7676">
            <a:off x="4800296" y="3115708"/>
            <a:ext cx="1715317" cy="16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resolucion de problem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46" y="246716"/>
            <a:ext cx="3029403" cy="19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087" y="496248"/>
            <a:ext cx="7404067" cy="928098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6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APRENDIZAJE ANÁLISIS DE CASOS 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525086" y="2083442"/>
            <a:ext cx="476903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Es </a:t>
            </a:r>
            <a:r>
              <a:rPr lang="es-MX" sz="2400" dirty="0"/>
              <a:t>una técnica en la cual se desarrollan habilidades tales como el análisis, la síntesis y la evaluación de la información. Se desarrollan también el pensamiento crítico que facilita no solo la integración de los conocimientos de la materia, sino que también, ayuda al alumno a generar y fomentar el trabajo en equipo, y la toma de decisiones, además de otras actitudes como la innovación y la creatividad.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393576" y="2547257"/>
            <a:ext cx="398417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Por lo tanto se puede mencionar que es una estrategia de aprendizaje significativo y trascendente en la medida en que quienes participen, o sea los alumnos, logren mediante el análisis involucrarse en la tarea planteada y a su vez obtengan comprender el caso de forma grupal para luego reflexionar e investigar el mismo; acontecimiento imprescindible en la formación de profesionales.</a:t>
            </a:r>
          </a:p>
        </p:txBody>
      </p:sp>
      <p:pic>
        <p:nvPicPr>
          <p:cNvPr id="6" name="Picture 2" descr="Resultado de imagen para flechas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0894">
            <a:off x="5584068" y="3507594"/>
            <a:ext cx="1715317" cy="16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analisis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09" y="137076"/>
            <a:ext cx="3889316" cy="22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396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Eras Bold ITC</vt:lpstr>
      <vt:lpstr>Tema de Office</vt:lpstr>
      <vt:lpstr>Presentación de PowerPoint</vt:lpstr>
      <vt:lpstr>PROYECTOS </vt:lpstr>
      <vt:lpstr> APRENDIZAJE BASADO EN PROBLEMAS  </vt:lpstr>
      <vt:lpstr> APRENDIZAJE ANÁLISIS DE CASOS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7</cp:revision>
  <dcterms:created xsi:type="dcterms:W3CDTF">2019-10-10T23:38:35Z</dcterms:created>
  <dcterms:modified xsi:type="dcterms:W3CDTF">2019-10-11T00:59:25Z</dcterms:modified>
</cp:coreProperties>
</file>