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0000"/>
    <a:srgbClr val="800080"/>
    <a:srgbClr val="CCCCFF"/>
    <a:srgbClr val="CC99FF"/>
    <a:srgbClr val="CCFFFF"/>
    <a:srgbClr val="66CCFF"/>
    <a:srgbClr val="FF00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7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9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83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57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099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99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13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73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38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58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59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0DFD9-EB9D-4F55-8BE7-710955B4F17F}" type="datetimeFigureOut">
              <a:rPr lang="es-ES" smtClean="0"/>
              <a:t>10/10/2019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D019-93AD-4CFA-A0A1-CDC3ED2145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62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3F70AFD-560D-4614-A291-FDFB1DE142AA}"/>
              </a:ext>
            </a:extLst>
          </p:cNvPr>
          <p:cNvSpPr/>
          <p:nvPr/>
        </p:nvSpPr>
        <p:spPr>
          <a:xfrm>
            <a:off x="0" y="1086359"/>
            <a:ext cx="6858000" cy="1001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b="1" dirty="0">
                <a:latin typeface="Century Gothic" panose="020B0502020202020204" pitchFamily="34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ES" b="1" dirty="0">
                <a:latin typeface="Century Gothic" panose="020B0502020202020204" pitchFamily="34" charset="0"/>
              </a:rPr>
              <a:t>LICENCIATURA EN EDUCACIÓN</a:t>
            </a:r>
          </a:p>
          <a:p>
            <a:pPr algn="ctr">
              <a:lnSpc>
                <a:spcPct val="150000"/>
              </a:lnSpc>
            </a:pPr>
            <a:r>
              <a:rPr lang="es-ES" b="1" dirty="0">
                <a:latin typeface="Century Gothic" panose="020B0502020202020204" pitchFamily="34" charset="0"/>
              </a:rPr>
              <a:t>CICLO ESCOLAR 2019-2020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s-ES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b="1" dirty="0">
                <a:latin typeface="Century Gothic" panose="020B0502020202020204" pitchFamily="34" charset="0"/>
              </a:rPr>
              <a:t>ASIGNATURA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</a:rPr>
              <a:t>CONOCIMIENTO DE LA ENTIDAD: CONTEXTOS E INDICADORES EDUCATIVOS</a:t>
            </a:r>
          </a:p>
          <a:p>
            <a:pPr algn="ctr">
              <a:lnSpc>
                <a:spcPct val="150000"/>
              </a:lnSpc>
            </a:pPr>
            <a:r>
              <a:rPr lang="es-ES" b="1" dirty="0">
                <a:latin typeface="Century Gothic" panose="020B0502020202020204" pitchFamily="34" charset="0"/>
              </a:rPr>
              <a:t>MAESTRA: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</a:rPr>
              <a:t>EDUARDA MALDONADO MARTINEZ</a:t>
            </a:r>
          </a:p>
          <a:p>
            <a:pPr algn="ctr">
              <a:lnSpc>
                <a:spcPct val="150000"/>
              </a:lnSpc>
            </a:pPr>
            <a:r>
              <a:rPr lang="es-ES" b="1" dirty="0">
                <a:latin typeface="Century Gothic" panose="020B0502020202020204" pitchFamily="34" charset="0"/>
              </a:rPr>
              <a:t>UNIDAD DE APRENDIZAJE I. 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</a:rPr>
              <a:t>CARACTERÍSTICAS DEL CONTEXTO ESTATAL Y REGIONAL.</a:t>
            </a:r>
          </a:p>
          <a:p>
            <a:pPr algn="ctr">
              <a:lnSpc>
                <a:spcPct val="150000"/>
              </a:lnSpc>
            </a:pPr>
            <a:r>
              <a:rPr lang="es-ES" b="1" dirty="0">
                <a:latin typeface="Century Gothic" panose="020B0502020202020204" pitchFamily="34" charset="0"/>
              </a:rPr>
              <a:t>TRABAJO A DESARROLLAR: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</a:rPr>
              <a:t>MAPA DE ESTRATEGIAS DE ENSEÑANZA</a:t>
            </a:r>
          </a:p>
          <a:p>
            <a:pPr algn="ctr">
              <a:lnSpc>
                <a:spcPct val="150000"/>
              </a:lnSpc>
            </a:pPr>
            <a:r>
              <a:rPr lang="es-ES" b="1" dirty="0">
                <a:latin typeface="Century Gothic" panose="020B0502020202020204" pitchFamily="34" charset="0"/>
              </a:rPr>
              <a:t>ALUMNA: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</a:rPr>
              <a:t>DENNISE ARIZPE MESQUITIC N°1</a:t>
            </a:r>
          </a:p>
          <a:p>
            <a:pPr algn="ctr">
              <a:lnSpc>
                <a:spcPct val="150000"/>
              </a:lnSpc>
            </a:pPr>
            <a:endParaRPr lang="es-ES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</a:rPr>
              <a:t>QUINTO SEMESTRE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</a:rPr>
              <a:t>SECCION: “B”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latin typeface="Century Gothic" panose="020B0502020202020204" pitchFamily="34" charset="0"/>
              </a:rPr>
              <a:t>SALTILLO COAHUILA A 10 DE OCTUBRE DEL 2019</a:t>
            </a:r>
            <a:endParaRPr lang="es-ES" dirty="0"/>
          </a:p>
        </p:txBody>
      </p:sp>
      <p:pic>
        <p:nvPicPr>
          <p:cNvPr id="5" name="Imagen 4" descr="Resultado de imagen para logo enep saltillo">
            <a:extLst>
              <a:ext uri="{FF2B5EF4-FFF2-40B4-BE49-F238E27FC236}">
                <a16:creationId xmlns:a16="http://schemas.microsoft.com/office/drawing/2014/main" id="{8887DC2F-52DD-481E-B754-64A1A0D583C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377" y="2772068"/>
            <a:ext cx="2341245" cy="1731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CA89BBE-BB7A-4FE1-B8D5-CBBAC410E84C}"/>
              </a:ext>
            </a:extLst>
          </p:cNvPr>
          <p:cNvSpPr txBox="1"/>
          <p:nvPr/>
        </p:nvSpPr>
        <p:spPr>
          <a:xfrm>
            <a:off x="2604093" y="2298100"/>
            <a:ext cx="1649811" cy="461665"/>
          </a:xfrm>
          <a:prstGeom prst="rect">
            <a:avLst/>
          </a:prstGeom>
          <a:noFill/>
          <a:ln w="57150">
            <a:solidFill>
              <a:srgbClr val="FF0066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s-ES" sz="2400" b="1" dirty="0">
                <a:latin typeface="Century Gothic" panose="020B0502020202020204" pitchFamily="34" charset="0"/>
              </a:rPr>
              <a:t>Proyectos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7B26A5-C866-447E-B6B5-C5F1D89B1B13}"/>
              </a:ext>
            </a:extLst>
          </p:cNvPr>
          <p:cNvSpPr/>
          <p:nvPr/>
        </p:nvSpPr>
        <p:spPr>
          <a:xfrm>
            <a:off x="211014" y="3980381"/>
            <a:ext cx="3429000" cy="2308324"/>
          </a:xfrm>
          <a:prstGeom prst="rect">
            <a:avLst/>
          </a:prstGeom>
          <a:solidFill>
            <a:srgbClr val="FFCCFF"/>
          </a:solidFill>
          <a:ln w="57150">
            <a:solidFill>
              <a:srgbClr val="FF0066"/>
            </a:solidFill>
            <a:prstDash val="dashDot"/>
          </a:ln>
        </p:spPr>
        <p:txBody>
          <a:bodyPr>
            <a:spAutoFit/>
          </a:bodyPr>
          <a:lstStyle/>
          <a:p>
            <a:pPr algn="ctr"/>
            <a:r>
              <a:rPr lang="es-ES_tradnl" dirty="0">
                <a:solidFill>
                  <a:srgbClr val="000000"/>
                </a:solidFill>
                <a:latin typeface="Century Gothic"/>
                <a:cs typeface="Century Gothic"/>
              </a:rPr>
              <a:t>Participa de manera productiva y colaborativa en la construcción del conocimiento, se le facilita buscar una solución innovadora frente a una situación importante.</a:t>
            </a:r>
          </a:p>
          <a:p>
            <a:r>
              <a:rPr lang="es-ES_tradnl" dirty="0"/>
              <a:t> 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EE5EDA6-8D5C-444F-A53C-E086BA653B23}"/>
              </a:ext>
            </a:extLst>
          </p:cNvPr>
          <p:cNvSpPr txBox="1"/>
          <p:nvPr/>
        </p:nvSpPr>
        <p:spPr>
          <a:xfrm>
            <a:off x="414390" y="2846448"/>
            <a:ext cx="6029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latin typeface="Century Gothic" panose="020B0502020202020204" pitchFamily="34" charset="0"/>
              </a:rPr>
              <a:t>Es importante que el alumno logre ser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 competitivo, cooperativo y a la vez independiente</a:t>
            </a:r>
            <a:r>
              <a:rPr lang="es-ES" dirty="0"/>
              <a:t>.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05201A15-7E6C-4E77-9803-EFD5B7206AD6}"/>
              </a:ext>
            </a:extLst>
          </p:cNvPr>
          <p:cNvCxnSpPr>
            <a:cxnSpLocks/>
          </p:cNvCxnSpPr>
          <p:nvPr/>
        </p:nvCxnSpPr>
        <p:spPr>
          <a:xfrm flipH="1">
            <a:off x="2307875" y="3448348"/>
            <a:ext cx="447046" cy="453967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32A785F-06FC-4C28-9EBB-16C3EAD83736}"/>
              </a:ext>
            </a:extLst>
          </p:cNvPr>
          <p:cNvSpPr txBox="1"/>
          <p:nvPr/>
        </p:nvSpPr>
        <p:spPr>
          <a:xfrm>
            <a:off x="3843394" y="3934214"/>
            <a:ext cx="2803592" cy="1200329"/>
          </a:xfrm>
          <a:prstGeom prst="rect">
            <a:avLst/>
          </a:prstGeom>
          <a:solidFill>
            <a:srgbClr val="FFCCFF"/>
          </a:solidFill>
          <a:ln w="38100">
            <a:solidFill>
              <a:srgbClr val="FF0066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entury Gothic" panose="020B0502020202020204" pitchFamily="34" charset="0"/>
              </a:rPr>
              <a:t>Los conocimientos asertivos  se obtienen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 por medio de una experiencia.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820761A7-AF52-4387-8CBE-ADA73B825BD0}"/>
              </a:ext>
            </a:extLst>
          </p:cNvPr>
          <p:cNvCxnSpPr>
            <a:cxnSpLocks/>
          </p:cNvCxnSpPr>
          <p:nvPr/>
        </p:nvCxnSpPr>
        <p:spPr>
          <a:xfrm>
            <a:off x="4253904" y="3472937"/>
            <a:ext cx="355780" cy="404788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5D43CEB-28A1-4E65-81F1-78E156538D87}"/>
              </a:ext>
            </a:extLst>
          </p:cNvPr>
          <p:cNvSpPr txBox="1"/>
          <p:nvPr/>
        </p:nvSpPr>
        <p:spPr>
          <a:xfrm>
            <a:off x="766249" y="6545474"/>
            <a:ext cx="5325497" cy="461665"/>
          </a:xfrm>
          <a:prstGeom prst="rect">
            <a:avLst/>
          </a:prstGeom>
          <a:noFill/>
          <a:ln w="57150">
            <a:solidFill>
              <a:srgbClr val="66CCFF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s-ES" sz="2400" b="1" dirty="0">
                <a:latin typeface="Century Gothic" panose="020B0502020202020204" pitchFamily="34" charset="0"/>
              </a:rPr>
              <a:t>Aprendizaje Basado en Problemas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7EFC656-3BAA-458C-A10D-5C175FB3635A}"/>
              </a:ext>
            </a:extLst>
          </p:cNvPr>
          <p:cNvSpPr/>
          <p:nvPr/>
        </p:nvSpPr>
        <p:spPr>
          <a:xfrm>
            <a:off x="211014" y="7263908"/>
            <a:ext cx="6435972" cy="1754326"/>
          </a:xfrm>
          <a:prstGeom prst="rect">
            <a:avLst/>
          </a:prstGeom>
          <a:solidFill>
            <a:srgbClr val="CCFFFF"/>
          </a:solidFill>
          <a:ln w="57150">
            <a:solidFill>
              <a:srgbClr val="0070C0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Consiste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en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el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planteamiento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de una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situación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problema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,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donde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su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 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construcción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,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análisis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y / o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solución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constituyen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el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foco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central de la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experiencia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, y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donde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la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enseñanza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consiste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en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promover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deliberadamente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el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desarrollo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del 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proceso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de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indagación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y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resolución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del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problema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en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latin typeface="Century Gothic" panose="020B0502020202020204" pitchFamily="34" charset="0"/>
                <a:ea typeface="+mn-lt"/>
                <a:cs typeface="+mn-lt"/>
              </a:rPr>
              <a:t>cuestión</a:t>
            </a:r>
            <a:r>
              <a:rPr lang="en-US" dirty="0">
                <a:latin typeface="Century Gothic" panose="020B0502020202020204" pitchFamily="34" charset="0"/>
                <a:ea typeface="+mn-lt"/>
                <a:cs typeface="+mn-lt"/>
              </a:rPr>
              <a:t>.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C09F539-5703-45C9-8BC4-90E704683087}"/>
              </a:ext>
            </a:extLst>
          </p:cNvPr>
          <p:cNvSpPr txBox="1"/>
          <p:nvPr/>
        </p:nvSpPr>
        <p:spPr>
          <a:xfrm>
            <a:off x="211014" y="9341400"/>
            <a:ext cx="2103461" cy="4001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s-ES" sz="2000" b="1" dirty="0">
                <a:latin typeface="Century Gothic" panose="020B0502020202020204" pitchFamily="34" charset="0"/>
              </a:rPr>
              <a:t>Rol del alumno</a:t>
            </a:r>
            <a:r>
              <a:rPr lang="es-ES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6EA2FFC-0F63-4D42-B8F3-CF853542B8C0}"/>
              </a:ext>
            </a:extLst>
          </p:cNvPr>
          <p:cNvSpPr txBox="1"/>
          <p:nvPr/>
        </p:nvSpPr>
        <p:spPr>
          <a:xfrm>
            <a:off x="4016428" y="9141345"/>
            <a:ext cx="2254143" cy="400110"/>
          </a:xfrm>
          <a:prstGeom prst="rect">
            <a:avLst/>
          </a:prstGeom>
          <a:noFill/>
          <a:ln w="76200">
            <a:solidFill>
              <a:srgbClr val="0070C0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s-ES" sz="2000" b="1" dirty="0">
                <a:latin typeface="Century Gothic" panose="020B0502020202020204" pitchFamily="34" charset="0"/>
              </a:rPr>
              <a:t>Rol del docente: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EA815C4-EE01-49F6-9C89-055D44599D16}"/>
              </a:ext>
            </a:extLst>
          </p:cNvPr>
          <p:cNvSpPr/>
          <p:nvPr/>
        </p:nvSpPr>
        <p:spPr>
          <a:xfrm>
            <a:off x="3284238" y="9734528"/>
            <a:ext cx="3429000" cy="2308324"/>
          </a:xfrm>
          <a:prstGeom prst="rect">
            <a:avLst/>
          </a:prstGeom>
          <a:solidFill>
            <a:srgbClr val="CCFFFF"/>
          </a:solidFill>
          <a:ln w="57150">
            <a:solidFill>
              <a:srgbClr val="0070C0"/>
            </a:solidFill>
            <a:prstDash val="dashDot"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en-US" dirty="0" err="1">
                <a:latin typeface="Comic Sans MS"/>
                <a:ea typeface="+mn-lt"/>
                <a:cs typeface="+mn-lt"/>
              </a:rPr>
              <a:t>Fomenta</a:t>
            </a:r>
            <a:r>
              <a:rPr lang="en-US" dirty="0">
                <a:latin typeface="Comic Sans MS"/>
                <a:ea typeface="+mn-lt"/>
                <a:cs typeface="+mn-lt"/>
              </a:rPr>
              <a:t> el </a:t>
            </a:r>
            <a:r>
              <a:rPr lang="en-US" dirty="0" err="1">
                <a:latin typeface="Comic Sans MS"/>
                <a:ea typeface="+mn-lt"/>
                <a:cs typeface="+mn-lt"/>
              </a:rPr>
              <a:t>aprendizaje</a:t>
            </a:r>
            <a:r>
              <a:rPr lang="en-US" dirty="0">
                <a:latin typeface="Comic Sans MS"/>
                <a:ea typeface="+mn-lt"/>
                <a:cs typeface="+mn-lt"/>
              </a:rPr>
              <a:t> </a:t>
            </a:r>
            <a:r>
              <a:rPr lang="en-US" dirty="0" err="1">
                <a:latin typeface="Comic Sans MS"/>
                <a:ea typeface="+mn-lt"/>
                <a:cs typeface="+mn-lt"/>
              </a:rPr>
              <a:t>activo</a:t>
            </a:r>
            <a:r>
              <a:rPr lang="en-US" dirty="0">
                <a:latin typeface="Comic Sans MS"/>
                <a:ea typeface="+mn-lt"/>
                <a:cs typeface="+mn-lt"/>
              </a:rPr>
              <a:t>, </a:t>
            </a:r>
            <a:r>
              <a:rPr lang="en-US" dirty="0" err="1">
                <a:latin typeface="Comic Sans MS"/>
                <a:ea typeface="+mn-lt"/>
                <a:cs typeface="+mn-lt"/>
              </a:rPr>
              <a:t>aprende</a:t>
            </a:r>
            <a:r>
              <a:rPr lang="en-US" dirty="0">
                <a:latin typeface="Comic Sans MS"/>
                <a:ea typeface="+mn-lt"/>
                <a:cs typeface="+mn-lt"/>
              </a:rPr>
              <a:t> </a:t>
            </a:r>
            <a:r>
              <a:rPr lang="en-US" dirty="0" err="1">
                <a:latin typeface="Comic Sans MS"/>
                <a:ea typeface="+mn-lt"/>
                <a:cs typeface="+mn-lt"/>
              </a:rPr>
              <a:t>mediante</a:t>
            </a:r>
            <a:r>
              <a:rPr lang="en-US" dirty="0">
                <a:latin typeface="Comic Sans MS"/>
                <a:ea typeface="+mn-lt"/>
                <a:cs typeface="+mn-lt"/>
              </a:rPr>
              <a:t> la </a:t>
            </a:r>
            <a:r>
              <a:rPr lang="en-US" dirty="0" err="1">
                <a:latin typeface="Comic Sans MS"/>
                <a:ea typeface="+mn-lt"/>
                <a:cs typeface="+mn-lt"/>
              </a:rPr>
              <a:t>experiencia</a:t>
            </a:r>
            <a:r>
              <a:rPr lang="en-US" dirty="0">
                <a:latin typeface="Comic Sans MS"/>
                <a:ea typeface="+mn-lt"/>
                <a:cs typeface="+mn-lt"/>
              </a:rPr>
              <a:t> </a:t>
            </a:r>
            <a:r>
              <a:rPr lang="en-US" dirty="0" err="1">
                <a:latin typeface="Comic Sans MS"/>
                <a:ea typeface="+mn-lt"/>
                <a:cs typeface="+mn-lt"/>
              </a:rPr>
              <a:t>práctica</a:t>
            </a:r>
            <a:endParaRPr lang="en-US" dirty="0">
              <a:latin typeface="Comic Sans MS"/>
            </a:endParaRPr>
          </a:p>
          <a:p>
            <a:pPr algn="ctr">
              <a:buNone/>
            </a:pPr>
            <a:r>
              <a:rPr lang="en-US" dirty="0">
                <a:latin typeface="Comic Sans MS"/>
                <a:ea typeface="+mn-lt"/>
                <a:cs typeface="+mn-lt"/>
              </a:rPr>
              <a:t>y la </a:t>
            </a:r>
            <a:r>
              <a:rPr lang="en-US" dirty="0" err="1">
                <a:latin typeface="Comic Sans MS"/>
                <a:ea typeface="+mn-lt"/>
                <a:cs typeface="+mn-lt"/>
              </a:rPr>
              <a:t>reflexión</a:t>
            </a:r>
            <a:r>
              <a:rPr lang="en-US" dirty="0">
                <a:latin typeface="Comic Sans MS"/>
                <a:ea typeface="+mn-lt"/>
                <a:cs typeface="+mn-lt"/>
              </a:rPr>
              <a:t>.</a:t>
            </a:r>
            <a:endParaRPr lang="en-US" dirty="0">
              <a:latin typeface="Comic Sans MS"/>
            </a:endParaRPr>
          </a:p>
          <a:p>
            <a:pPr algn="ctr">
              <a:buNone/>
            </a:pPr>
            <a:r>
              <a:rPr lang="en-US" dirty="0">
                <a:latin typeface="Comic Sans MS"/>
                <a:ea typeface="+mn-lt"/>
                <a:cs typeface="+mn-lt"/>
              </a:rPr>
              <a:t>Vincula el </a:t>
            </a:r>
            <a:r>
              <a:rPr lang="en-US" dirty="0" err="1">
                <a:latin typeface="Comic Sans MS"/>
                <a:ea typeface="+mn-lt"/>
                <a:cs typeface="+mn-lt"/>
              </a:rPr>
              <a:t>aprendizaje</a:t>
            </a:r>
            <a:r>
              <a:rPr lang="en-US" dirty="0">
                <a:latin typeface="Comic Sans MS"/>
                <a:ea typeface="+mn-lt"/>
                <a:cs typeface="+mn-lt"/>
              </a:rPr>
              <a:t> escolar a la </a:t>
            </a:r>
            <a:r>
              <a:rPr lang="en-US" dirty="0" err="1">
                <a:latin typeface="Comic Sans MS"/>
                <a:ea typeface="+mn-lt"/>
                <a:cs typeface="+mn-lt"/>
              </a:rPr>
              <a:t>vida</a:t>
            </a:r>
            <a:r>
              <a:rPr lang="en-US" dirty="0">
                <a:latin typeface="Comic Sans MS"/>
                <a:ea typeface="+mn-lt"/>
                <a:cs typeface="+mn-lt"/>
              </a:rPr>
              <a:t> real </a:t>
            </a:r>
            <a:r>
              <a:rPr lang="en-US" dirty="0" err="1">
                <a:latin typeface="Comic Sans MS"/>
                <a:ea typeface="+mn-lt"/>
                <a:cs typeface="+mn-lt"/>
              </a:rPr>
              <a:t>desarrolla</a:t>
            </a:r>
            <a:r>
              <a:rPr lang="en-US" dirty="0">
                <a:latin typeface="Comic Sans MS"/>
                <a:ea typeface="+mn-lt"/>
                <a:cs typeface="+mn-lt"/>
              </a:rPr>
              <a:t> </a:t>
            </a:r>
            <a:r>
              <a:rPr lang="en-US" dirty="0" err="1">
                <a:latin typeface="Comic Sans MS"/>
                <a:ea typeface="+mn-lt"/>
                <a:cs typeface="+mn-lt"/>
              </a:rPr>
              <a:t>habilidades</a:t>
            </a:r>
            <a:r>
              <a:rPr lang="en-US" dirty="0">
                <a:latin typeface="Comic Sans MS"/>
                <a:ea typeface="+mn-lt"/>
                <a:cs typeface="+mn-lt"/>
              </a:rPr>
              <a:t> de </a:t>
            </a:r>
            <a:r>
              <a:rPr lang="en-US" dirty="0" err="1">
                <a:latin typeface="Comic Sans MS"/>
                <a:ea typeface="+mn-lt"/>
                <a:cs typeface="+mn-lt"/>
              </a:rPr>
              <a:t>pensamiento</a:t>
            </a:r>
            <a:r>
              <a:rPr lang="en-US" dirty="0">
                <a:latin typeface="Comic Sans MS"/>
                <a:ea typeface="+mn-lt"/>
                <a:cs typeface="+mn-lt"/>
              </a:rPr>
              <a:t> y </a:t>
            </a:r>
            <a:r>
              <a:rPr lang="en-US" dirty="0" err="1">
                <a:latin typeface="Comic Sans MS"/>
                <a:ea typeface="+mn-lt"/>
                <a:cs typeface="+mn-lt"/>
              </a:rPr>
              <a:t>toma</a:t>
            </a:r>
            <a:r>
              <a:rPr lang="en-US" dirty="0">
                <a:latin typeface="Comic Sans MS"/>
                <a:ea typeface="+mn-lt"/>
                <a:cs typeface="+mn-lt"/>
              </a:rPr>
              <a:t> de </a:t>
            </a:r>
            <a:r>
              <a:rPr lang="en-US" dirty="0" err="1">
                <a:latin typeface="Comic Sans MS"/>
                <a:ea typeface="+mn-lt"/>
                <a:cs typeface="+mn-lt"/>
              </a:rPr>
              <a:t>decisiones</a:t>
            </a:r>
            <a:endParaRPr lang="en-US" dirty="0">
              <a:latin typeface="Comic Sans MS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03A4EE9-4B8F-44AA-BC05-0D1FAFD009D7}"/>
              </a:ext>
            </a:extLst>
          </p:cNvPr>
          <p:cNvSpPr/>
          <p:nvPr/>
        </p:nvSpPr>
        <p:spPr>
          <a:xfrm>
            <a:off x="211014" y="9993437"/>
            <a:ext cx="2754924" cy="1754326"/>
          </a:xfrm>
          <a:prstGeom prst="rect">
            <a:avLst/>
          </a:prstGeom>
          <a:solidFill>
            <a:srgbClr val="CCFFFF"/>
          </a:solidFill>
          <a:ln w="57150">
            <a:solidFill>
              <a:srgbClr val="0070C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Comic Sans MS"/>
                <a:ea typeface="+mn-lt"/>
                <a:cs typeface="+mn-lt"/>
              </a:rPr>
              <a:t>Analiza</a:t>
            </a:r>
            <a:r>
              <a:rPr lang="en-US" dirty="0">
                <a:latin typeface="Comic Sans MS"/>
                <a:ea typeface="+mn-lt"/>
                <a:cs typeface="+mn-lt"/>
              </a:rPr>
              <a:t> la </a:t>
            </a:r>
            <a:r>
              <a:rPr lang="en-US" dirty="0" err="1">
                <a:latin typeface="Comic Sans MS"/>
                <a:ea typeface="+mn-lt"/>
                <a:cs typeface="+mn-lt"/>
              </a:rPr>
              <a:t>situación</a:t>
            </a:r>
            <a:r>
              <a:rPr lang="en-US" dirty="0">
                <a:latin typeface="Comic Sans MS"/>
                <a:ea typeface="+mn-lt"/>
                <a:cs typeface="+mn-lt"/>
              </a:rPr>
              <a:t> y </a:t>
            </a:r>
            <a:r>
              <a:rPr lang="en-US" dirty="0" err="1">
                <a:latin typeface="Comic Sans MS"/>
                <a:ea typeface="+mn-lt"/>
                <a:cs typeface="+mn-lt"/>
              </a:rPr>
              <a:t>caracteriza</a:t>
            </a:r>
            <a:r>
              <a:rPr lang="en-US" dirty="0">
                <a:latin typeface="Comic Sans MS"/>
                <a:ea typeface="+mn-lt"/>
                <a:cs typeface="+mn-lt"/>
              </a:rPr>
              <a:t> </a:t>
            </a:r>
            <a:r>
              <a:rPr lang="en-US" dirty="0" err="1">
                <a:latin typeface="Comic Sans MS"/>
                <a:ea typeface="+mn-lt"/>
                <a:cs typeface="+mn-lt"/>
              </a:rPr>
              <a:t>desde</a:t>
            </a:r>
            <a:r>
              <a:rPr lang="en-US" dirty="0">
                <a:latin typeface="Comic Sans MS"/>
                <a:ea typeface="+mn-lt"/>
                <a:cs typeface="+mn-lt"/>
              </a:rPr>
              <a:t> </a:t>
            </a:r>
            <a:r>
              <a:rPr lang="en-US" dirty="0" err="1">
                <a:latin typeface="Comic Sans MS"/>
                <a:ea typeface="+mn-lt"/>
                <a:cs typeface="+mn-lt"/>
              </a:rPr>
              <a:t>más</a:t>
            </a:r>
            <a:r>
              <a:rPr lang="en-US" dirty="0">
                <a:latin typeface="Comic Sans MS"/>
                <a:ea typeface="+mn-lt"/>
                <a:cs typeface="+mn-lt"/>
              </a:rPr>
              <a:t> de una sola </a:t>
            </a:r>
            <a:r>
              <a:rPr lang="en-US" dirty="0" err="1">
                <a:latin typeface="Comic Sans MS"/>
                <a:ea typeface="+mn-lt"/>
                <a:cs typeface="+mn-lt"/>
              </a:rPr>
              <a:t>óptica</a:t>
            </a:r>
            <a:r>
              <a:rPr lang="en-US" dirty="0">
                <a:latin typeface="Comic Sans MS"/>
                <a:ea typeface="+mn-lt"/>
                <a:cs typeface="+mn-lt"/>
              </a:rPr>
              <a:t>, y </a:t>
            </a:r>
            <a:r>
              <a:rPr lang="en-US" dirty="0" err="1">
                <a:latin typeface="Comic Sans MS"/>
                <a:ea typeface="+mn-lt"/>
                <a:cs typeface="+mn-lt"/>
              </a:rPr>
              <a:t>elige</a:t>
            </a:r>
            <a:r>
              <a:rPr lang="en-US" dirty="0">
                <a:latin typeface="Comic Sans MS"/>
                <a:ea typeface="+mn-lt"/>
                <a:cs typeface="+mn-lt"/>
              </a:rPr>
              <a:t> o </a:t>
            </a:r>
            <a:r>
              <a:rPr lang="en-US" dirty="0" err="1">
                <a:latin typeface="Comic Sans MS"/>
                <a:ea typeface="+mn-lt"/>
                <a:cs typeface="+mn-lt"/>
              </a:rPr>
              <a:t>construye</a:t>
            </a:r>
            <a:r>
              <a:rPr lang="en-US" dirty="0">
                <a:latin typeface="Comic Sans MS"/>
                <a:ea typeface="+mn-lt"/>
                <a:cs typeface="+mn-lt"/>
              </a:rPr>
              <a:t> una o </a:t>
            </a:r>
            <a:r>
              <a:rPr lang="en-US" dirty="0" err="1">
                <a:latin typeface="Comic Sans MS"/>
                <a:ea typeface="+mn-lt"/>
                <a:cs typeface="+mn-lt"/>
              </a:rPr>
              <a:t>varias</a:t>
            </a:r>
            <a:r>
              <a:rPr lang="en-US" dirty="0">
                <a:latin typeface="Comic Sans MS"/>
                <a:ea typeface="+mn-lt"/>
                <a:cs typeface="+mn-lt"/>
              </a:rPr>
              <a:t> </a:t>
            </a:r>
            <a:r>
              <a:rPr lang="en-US" dirty="0" err="1">
                <a:latin typeface="Comic Sans MS"/>
                <a:ea typeface="+mn-lt"/>
                <a:cs typeface="+mn-lt"/>
              </a:rPr>
              <a:t>opciones</a:t>
            </a:r>
            <a:r>
              <a:rPr lang="en-US" dirty="0">
                <a:latin typeface="Comic Sans MS"/>
                <a:ea typeface="+mn-lt"/>
                <a:cs typeface="+mn-lt"/>
              </a:rPr>
              <a:t> </a:t>
            </a:r>
            <a:r>
              <a:rPr lang="en-US" dirty="0" err="1">
                <a:latin typeface="Comic Sans MS"/>
                <a:ea typeface="+mn-lt"/>
                <a:cs typeface="+mn-lt"/>
              </a:rPr>
              <a:t>viables</a:t>
            </a:r>
            <a:r>
              <a:rPr lang="en-US" dirty="0">
                <a:latin typeface="Comic Sans MS"/>
                <a:ea typeface="+mn-lt"/>
                <a:cs typeface="+mn-lt"/>
              </a:rPr>
              <a:t> de </a:t>
            </a:r>
            <a:r>
              <a:rPr lang="en-US" dirty="0" err="1">
                <a:latin typeface="Comic Sans MS"/>
                <a:ea typeface="+mn-lt"/>
                <a:cs typeface="+mn-lt"/>
              </a:rPr>
              <a:t>solución</a:t>
            </a:r>
            <a:r>
              <a:rPr lang="en-US" dirty="0">
                <a:latin typeface="Comic Sans MS"/>
                <a:ea typeface="+mn-lt"/>
                <a:cs typeface="+mn-lt"/>
              </a:rPr>
              <a:t>.</a:t>
            </a:r>
            <a:endParaRPr lang="es-ES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333B3B10-FDA1-4736-8E00-C3CF2F4B5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49" y="-11635"/>
            <a:ext cx="5602710" cy="278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8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8F9BDD5-6390-48CA-BC47-0500D5D0DE43}"/>
              </a:ext>
            </a:extLst>
          </p:cNvPr>
          <p:cNvSpPr txBox="1"/>
          <p:nvPr/>
        </p:nvSpPr>
        <p:spPr>
          <a:xfrm>
            <a:off x="1513250" y="283313"/>
            <a:ext cx="4020042" cy="461665"/>
          </a:xfrm>
          <a:prstGeom prst="rect">
            <a:avLst/>
          </a:prstGeom>
          <a:noFill/>
          <a:ln w="57150">
            <a:solidFill>
              <a:srgbClr val="80008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Century Gothic" panose="020B0502020202020204" pitchFamily="34" charset="0"/>
              </a:rPr>
              <a:t>Servicio a la comunidad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626CCD8-42AB-4B3F-96CB-C6772C252C14}"/>
              </a:ext>
            </a:extLst>
          </p:cNvPr>
          <p:cNvSpPr/>
          <p:nvPr/>
        </p:nvSpPr>
        <p:spPr>
          <a:xfrm>
            <a:off x="334107" y="921153"/>
            <a:ext cx="6189785" cy="1938992"/>
          </a:xfrm>
          <a:prstGeom prst="rect">
            <a:avLst/>
          </a:prstGeom>
          <a:solidFill>
            <a:srgbClr val="CCCCFF"/>
          </a:solidFill>
          <a:ln w="57150">
            <a:solidFill>
              <a:srgbClr val="800080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s-US" sz="2000" dirty="0">
                <a:latin typeface="Century Gothic" panose="020B0502020202020204" pitchFamily="34" charset="0"/>
              </a:rPr>
              <a:t>Es un enfoque pedagógico en el que los estudiantes aprenden y se desarrollan por medio de su participación activa en experiencias de servicio organizadas con cuidado y directamente vinculadas a las necesidades de una comunidad </a:t>
            </a:r>
            <a:endParaRPr lang="es-ES" sz="2000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67122F8-ED3F-4762-BDDA-D3AAB527DA5A}"/>
              </a:ext>
            </a:extLst>
          </p:cNvPr>
          <p:cNvSpPr txBox="1"/>
          <p:nvPr/>
        </p:nvSpPr>
        <p:spPr>
          <a:xfrm>
            <a:off x="334106" y="3084112"/>
            <a:ext cx="2637260" cy="461665"/>
          </a:xfrm>
          <a:prstGeom prst="rect">
            <a:avLst/>
          </a:prstGeom>
          <a:noFill/>
          <a:ln w="57150">
            <a:solidFill>
              <a:srgbClr val="80008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s-ES" sz="2400" b="1" dirty="0">
                <a:latin typeface="Century Gothic" panose="020B0502020202020204" pitchFamily="34" charset="0"/>
              </a:rPr>
              <a:t>Rol del docente: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039A0D7-C145-4650-9725-FD9D95D90902}"/>
              </a:ext>
            </a:extLst>
          </p:cNvPr>
          <p:cNvSpPr txBox="1"/>
          <p:nvPr/>
        </p:nvSpPr>
        <p:spPr>
          <a:xfrm>
            <a:off x="4024490" y="3036320"/>
            <a:ext cx="2499402" cy="461665"/>
          </a:xfrm>
          <a:prstGeom prst="rect">
            <a:avLst/>
          </a:prstGeom>
          <a:noFill/>
          <a:ln w="57150">
            <a:solidFill>
              <a:srgbClr val="80008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s-ES" sz="2400" b="1" dirty="0">
                <a:latin typeface="Century Gothic" panose="020B0502020202020204" pitchFamily="34" charset="0"/>
              </a:rPr>
              <a:t>Rol del alumno: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36BA9E3-EAD8-4C56-B348-9ABBDE5E787E}"/>
              </a:ext>
            </a:extLst>
          </p:cNvPr>
          <p:cNvSpPr/>
          <p:nvPr/>
        </p:nvSpPr>
        <p:spPr>
          <a:xfrm>
            <a:off x="167053" y="3721953"/>
            <a:ext cx="2971367" cy="3139321"/>
          </a:xfrm>
          <a:prstGeom prst="rect">
            <a:avLst/>
          </a:prstGeom>
          <a:solidFill>
            <a:srgbClr val="CCCCFF"/>
          </a:solidFill>
          <a:ln w="57150">
            <a:solidFill>
              <a:srgbClr val="80008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US" dirty="0">
                <a:latin typeface="Century Gothic" panose="020B0502020202020204" pitchFamily="34" charset="0"/>
              </a:rPr>
              <a:t>Vincula las necesidades de una comunidad</a:t>
            </a:r>
          </a:p>
          <a:p>
            <a:pPr algn="ctr"/>
            <a:r>
              <a:rPr lang="es-US" dirty="0">
                <a:latin typeface="Century Gothic" panose="020B0502020202020204" pitchFamily="34" charset="0"/>
              </a:rPr>
              <a:t>El aprendizaje situado y experiencial </a:t>
            </a:r>
          </a:p>
          <a:p>
            <a:pPr algn="ctr"/>
            <a:r>
              <a:rPr lang="es-US" dirty="0">
                <a:latin typeface="Century Gothic" panose="020B0502020202020204" pitchFamily="34" charset="0"/>
              </a:rPr>
              <a:t>Extender el aprendizaje del alumno.</a:t>
            </a:r>
          </a:p>
          <a:p>
            <a:pPr algn="ctr"/>
            <a:r>
              <a:rPr lang="es-US" dirty="0">
                <a:latin typeface="Century Gothic" panose="020B0502020202020204" pitchFamily="34" charset="0"/>
              </a:rPr>
              <a:t>Fomentar el desarrollo e un sentido de responsabilidad y cuidado hacia los demás.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A964D15-CEB5-4D55-9A73-0FFB74F4406B}"/>
              </a:ext>
            </a:extLst>
          </p:cNvPr>
          <p:cNvSpPr/>
          <p:nvPr/>
        </p:nvSpPr>
        <p:spPr>
          <a:xfrm>
            <a:off x="3261947" y="3721952"/>
            <a:ext cx="3429000" cy="3139321"/>
          </a:xfrm>
          <a:prstGeom prst="rect">
            <a:avLst/>
          </a:prstGeom>
          <a:solidFill>
            <a:srgbClr val="CCCCFF"/>
          </a:solidFill>
          <a:ln w="57150">
            <a:solidFill>
              <a:srgbClr val="800080"/>
            </a:solidFill>
          </a:ln>
        </p:spPr>
        <p:txBody>
          <a:bodyPr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s-US" dirty="0">
                <a:latin typeface="Century Gothic" panose="020B0502020202020204" pitchFamily="34" charset="0"/>
              </a:rPr>
              <a:t>Participación activa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S" dirty="0">
                <a:latin typeface="Century Gothic" panose="020B0502020202020204" pitchFamily="34" charset="0"/>
              </a:rPr>
              <a:t>Aprende sirviendo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S" dirty="0">
                <a:latin typeface="Century Gothic" panose="020B0502020202020204" pitchFamily="34" charset="0"/>
              </a:rPr>
              <a:t>Colabora en equipo para desarrollar habilidades y perspectivas de un reflexión. Toma conciencia moral , social y ética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S" dirty="0">
                <a:latin typeface="Century Gothic" panose="020B0502020202020204" pitchFamily="34" charset="0"/>
              </a:rPr>
              <a:t>Vincular el proyecto con los cursos curriculares.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US" dirty="0">
                <a:latin typeface="Century Gothic" panose="020B0502020202020204" pitchFamily="34" charset="0"/>
              </a:rPr>
              <a:t>Pensar, hablar y escribir acerca de lo que observa.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701877D-957D-4E21-BF0E-34DC22D03F93}"/>
              </a:ext>
            </a:extLst>
          </p:cNvPr>
          <p:cNvSpPr txBox="1"/>
          <p:nvPr/>
        </p:nvSpPr>
        <p:spPr>
          <a:xfrm>
            <a:off x="1104484" y="7001086"/>
            <a:ext cx="4649030" cy="461665"/>
          </a:xfrm>
          <a:prstGeom prst="rect">
            <a:avLst/>
          </a:prstGeom>
          <a:noFill/>
          <a:ln w="57150">
            <a:solidFill>
              <a:srgbClr val="CC0000"/>
            </a:solidFill>
            <a:prstDash val="lgDashDotDot"/>
          </a:ln>
        </p:spPr>
        <p:txBody>
          <a:bodyPr wrap="none" rtlCol="0">
            <a:spAutoFit/>
          </a:bodyPr>
          <a:lstStyle/>
          <a:p>
            <a:r>
              <a:rPr lang="es-ES" sz="2400" b="1" dirty="0">
                <a:latin typeface="Century Gothic" panose="020B0502020202020204" pitchFamily="34" charset="0"/>
              </a:rPr>
              <a:t>Aprendizaje basado en casos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FB84FAB-FFC6-4E24-AA9C-0E8B92205F72}"/>
              </a:ext>
            </a:extLst>
          </p:cNvPr>
          <p:cNvSpPr/>
          <p:nvPr/>
        </p:nvSpPr>
        <p:spPr>
          <a:xfrm>
            <a:off x="167053" y="7632550"/>
            <a:ext cx="6523894" cy="1323439"/>
          </a:xfrm>
          <a:prstGeom prst="rect">
            <a:avLst/>
          </a:prstGeom>
          <a:solidFill>
            <a:srgbClr val="FFCCCC"/>
          </a:solidFill>
          <a:ln w="57150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solidFill>
                  <a:srgbClr val="3B3835"/>
                </a:solidFill>
                <a:latin typeface="Century Gothic" panose="020B0502020202020204" pitchFamily="34" charset="0"/>
              </a:rPr>
              <a:t>Estrategia de enseñanza en la que los alumnos construyen su aprendizaje a partir de análisis y discusión de experiencias que partiendo de la vida real los conectan con teorías y principios. </a:t>
            </a:r>
            <a:endParaRPr lang="es-ES" sz="2000" dirty="0">
              <a:latin typeface="Century Gothic" panose="020B0502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527771B-343E-49EF-97DB-812DE0995872}"/>
              </a:ext>
            </a:extLst>
          </p:cNvPr>
          <p:cNvSpPr txBox="1"/>
          <p:nvPr/>
        </p:nvSpPr>
        <p:spPr>
          <a:xfrm>
            <a:off x="355595" y="9125788"/>
            <a:ext cx="2315309" cy="400110"/>
          </a:xfrm>
          <a:prstGeom prst="rect">
            <a:avLst/>
          </a:prstGeom>
          <a:noFill/>
          <a:ln w="57150">
            <a:solidFill>
              <a:srgbClr val="CC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Century Gothic" panose="020B0502020202020204" pitchFamily="34" charset="0"/>
              </a:rPr>
              <a:t>Rol del docente: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7A8C9CF-049B-4B17-8980-27ABD2A0B50A}"/>
              </a:ext>
            </a:extLst>
          </p:cNvPr>
          <p:cNvSpPr txBox="1"/>
          <p:nvPr/>
        </p:nvSpPr>
        <p:spPr>
          <a:xfrm>
            <a:off x="4053799" y="9062577"/>
            <a:ext cx="2113079" cy="400110"/>
          </a:xfrm>
          <a:prstGeom prst="rect">
            <a:avLst/>
          </a:prstGeom>
          <a:noFill/>
          <a:ln w="57150">
            <a:solidFill>
              <a:srgbClr val="CC0000"/>
            </a:solidFill>
            <a:prstDash val="dashDot"/>
          </a:ln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>
                <a:latin typeface="Century Gothic" panose="020B0502020202020204" pitchFamily="34" charset="0"/>
              </a:rPr>
              <a:t>Rol del alumno: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1B048B2-C43B-4013-A0DA-D8EEDABBD75B}"/>
              </a:ext>
            </a:extLst>
          </p:cNvPr>
          <p:cNvSpPr/>
          <p:nvPr/>
        </p:nvSpPr>
        <p:spPr>
          <a:xfrm>
            <a:off x="94270" y="9695697"/>
            <a:ext cx="3334729" cy="2185214"/>
          </a:xfrm>
          <a:prstGeom prst="rect">
            <a:avLst/>
          </a:prstGeom>
          <a:solidFill>
            <a:srgbClr val="FFCCCC"/>
          </a:solidFill>
          <a:ln w="57150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700" dirty="0">
                <a:solidFill>
                  <a:srgbClr val="3B3835"/>
                </a:solidFill>
                <a:latin typeface="Century Gothic" panose="020B0502020202020204" pitchFamily="34" charset="0"/>
              </a:rPr>
              <a:t> Ayuda a la conformación y funcionamiento del grupo.</a:t>
            </a:r>
          </a:p>
          <a:p>
            <a:pPr algn="ctr"/>
            <a:r>
              <a:rPr lang="es-ES" sz="1700" dirty="0">
                <a:solidFill>
                  <a:srgbClr val="3B3835"/>
                </a:solidFill>
                <a:latin typeface="Century Gothic" panose="020B0502020202020204" pitchFamily="34" charset="0"/>
              </a:rPr>
              <a:t> Clarifica conceptos y comparte su experiencia.</a:t>
            </a:r>
          </a:p>
          <a:p>
            <a:pPr algn="ctr"/>
            <a:r>
              <a:rPr lang="es-ES" sz="1700" dirty="0">
                <a:solidFill>
                  <a:srgbClr val="3B3835"/>
                </a:solidFill>
                <a:latin typeface="Century Gothic" panose="020B0502020202020204" pitchFamily="34" charset="0"/>
              </a:rPr>
              <a:t> Promueve la interacción, colaboración y respeto</a:t>
            </a:r>
          </a:p>
          <a:p>
            <a:pPr algn="ctr"/>
            <a:r>
              <a:rPr lang="es-ES" sz="1700" dirty="0">
                <a:solidFill>
                  <a:srgbClr val="3B3835"/>
                </a:solidFill>
                <a:latin typeface="Century Gothic" panose="020B0502020202020204" pitchFamily="34" charset="0"/>
              </a:rPr>
              <a:t> Promueve la reflexión y juicio crítico</a:t>
            </a:r>
            <a:endParaRPr lang="es-ES" sz="1700" dirty="0">
              <a:latin typeface="Century Gothic" panose="020B0502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BBACD77-E509-4B56-BC5F-B4B160136B5F}"/>
              </a:ext>
            </a:extLst>
          </p:cNvPr>
          <p:cNvSpPr/>
          <p:nvPr/>
        </p:nvSpPr>
        <p:spPr>
          <a:xfrm>
            <a:off x="3845714" y="9631579"/>
            <a:ext cx="2833510" cy="2031325"/>
          </a:xfrm>
          <a:prstGeom prst="rect">
            <a:avLst/>
          </a:prstGeom>
          <a:solidFill>
            <a:srgbClr val="FFCCCC"/>
          </a:solidFill>
          <a:ln w="57150">
            <a:solidFill>
              <a:srgbClr val="CC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B3835"/>
                </a:solidFill>
                <a:latin typeface="Century Gothic" panose="020B0502020202020204" pitchFamily="34" charset="0"/>
              </a:rPr>
              <a:t>Participación y colaboración activa.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B3835"/>
                </a:solidFill>
                <a:latin typeface="Century Gothic" panose="020B0502020202020204" pitchFamily="34" charset="0"/>
              </a:rPr>
              <a:t> Respeto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B3835"/>
                </a:solidFill>
                <a:latin typeface="Century Gothic" panose="020B0502020202020204" pitchFamily="34" charset="0"/>
              </a:rPr>
              <a:t>Estudio e investigación individual para hacer aportaciones.</a:t>
            </a:r>
            <a:endParaRPr lang="es-E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8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410</Words>
  <Application>Microsoft Office PowerPoint</Application>
  <PresentationFormat>Panorámica</PresentationFormat>
  <Paragraphs>62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Comic Sans MS</vt:lpstr>
      <vt:lpstr>Courier New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5</cp:revision>
  <dcterms:created xsi:type="dcterms:W3CDTF">2019-10-11T02:52:42Z</dcterms:created>
  <dcterms:modified xsi:type="dcterms:W3CDTF">2019-10-11T04:27:44Z</dcterms:modified>
</cp:coreProperties>
</file>