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  <a:srgbClr val="CC0000"/>
    <a:srgbClr val="800080"/>
    <a:srgbClr val="CCCCFF"/>
    <a:srgbClr val="CC99FF"/>
    <a:srgbClr val="CCFFFF"/>
    <a:srgbClr val="66CCFF"/>
    <a:srgbClr val="FF0066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1" d="100"/>
          <a:sy n="41" d="100"/>
        </p:scale>
        <p:origin x="25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0DFD9-EB9D-4F55-8BE7-710955B4F17F}" type="datetimeFigureOut">
              <a:rPr lang="es-ES" smtClean="0"/>
              <a:t>10/10/2019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DD019-93AD-4CFA-A0A1-CDC3ED21458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48673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0DFD9-EB9D-4F55-8BE7-710955B4F17F}" type="datetimeFigureOut">
              <a:rPr lang="es-ES" smtClean="0"/>
              <a:t>10/10/2019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DD019-93AD-4CFA-A0A1-CDC3ED21458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25934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0DFD9-EB9D-4F55-8BE7-710955B4F17F}" type="datetimeFigureOut">
              <a:rPr lang="es-ES" smtClean="0"/>
              <a:t>10/10/2019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DD019-93AD-4CFA-A0A1-CDC3ED21458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08839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0DFD9-EB9D-4F55-8BE7-710955B4F17F}" type="datetimeFigureOut">
              <a:rPr lang="es-ES" smtClean="0"/>
              <a:t>10/10/2019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DD019-93AD-4CFA-A0A1-CDC3ED21458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30574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0DFD9-EB9D-4F55-8BE7-710955B4F17F}" type="datetimeFigureOut">
              <a:rPr lang="es-ES" smtClean="0"/>
              <a:t>10/10/2019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DD019-93AD-4CFA-A0A1-CDC3ED21458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30999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0DFD9-EB9D-4F55-8BE7-710955B4F17F}" type="datetimeFigureOut">
              <a:rPr lang="es-ES" smtClean="0"/>
              <a:t>10/10/2019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DD019-93AD-4CFA-A0A1-CDC3ED21458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27993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0DFD9-EB9D-4F55-8BE7-710955B4F17F}" type="datetimeFigureOut">
              <a:rPr lang="es-ES" smtClean="0"/>
              <a:t>10/10/2019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DD019-93AD-4CFA-A0A1-CDC3ED21458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3134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0DFD9-EB9D-4F55-8BE7-710955B4F17F}" type="datetimeFigureOut">
              <a:rPr lang="es-ES" smtClean="0"/>
              <a:t>10/10/2019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DD019-93AD-4CFA-A0A1-CDC3ED21458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68733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0DFD9-EB9D-4F55-8BE7-710955B4F17F}" type="datetimeFigureOut">
              <a:rPr lang="es-ES" smtClean="0"/>
              <a:t>10/10/2019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DD019-93AD-4CFA-A0A1-CDC3ED21458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94388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0DFD9-EB9D-4F55-8BE7-710955B4F17F}" type="datetimeFigureOut">
              <a:rPr lang="es-ES" smtClean="0"/>
              <a:t>10/10/2019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DD019-93AD-4CFA-A0A1-CDC3ED21458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55580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0DFD9-EB9D-4F55-8BE7-710955B4F17F}" type="datetimeFigureOut">
              <a:rPr lang="es-ES" smtClean="0"/>
              <a:t>10/10/2019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DD019-93AD-4CFA-A0A1-CDC3ED21458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35597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0DFD9-EB9D-4F55-8BE7-710955B4F17F}" type="datetimeFigureOut">
              <a:rPr lang="es-ES" smtClean="0"/>
              <a:t>10/10/2019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9DD019-93AD-4CFA-A0A1-CDC3ED21458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86620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83F70AFD-560D-4614-A291-FDFB1DE142AA}"/>
              </a:ext>
            </a:extLst>
          </p:cNvPr>
          <p:cNvSpPr/>
          <p:nvPr/>
        </p:nvSpPr>
        <p:spPr>
          <a:xfrm>
            <a:off x="0" y="1086359"/>
            <a:ext cx="6858000" cy="100192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b="1" dirty="0">
                <a:latin typeface="Century Gothic" panose="020B0502020202020204" pitchFamily="34" charset="0"/>
              </a:rPr>
              <a:t>ESCUELA NORMAL DE EDUCACIÓN PREESCOLAR</a:t>
            </a:r>
          </a:p>
          <a:p>
            <a:pPr algn="ctr">
              <a:lnSpc>
                <a:spcPct val="150000"/>
              </a:lnSpc>
            </a:pPr>
            <a:r>
              <a:rPr lang="es-ES" b="1" dirty="0">
                <a:latin typeface="Century Gothic" panose="020B0502020202020204" pitchFamily="34" charset="0"/>
              </a:rPr>
              <a:t>LICENCIATURA EN EDUCACIÓN</a:t>
            </a:r>
          </a:p>
          <a:p>
            <a:pPr algn="ctr">
              <a:lnSpc>
                <a:spcPct val="150000"/>
              </a:lnSpc>
            </a:pPr>
            <a:r>
              <a:rPr lang="es-ES" b="1" dirty="0">
                <a:latin typeface="Century Gothic" panose="020B0502020202020204" pitchFamily="34" charset="0"/>
              </a:rPr>
              <a:t>CICLO ESCOLAR 2019-2020</a:t>
            </a:r>
          </a:p>
          <a:p>
            <a:pPr algn="ctr">
              <a:lnSpc>
                <a:spcPct val="150000"/>
              </a:lnSpc>
            </a:pPr>
            <a:r>
              <a:rPr lang="es-ES" dirty="0">
                <a:latin typeface="Century Gothic" panose="020B0502020202020204" pitchFamily="34" charset="0"/>
              </a:rPr>
              <a:t> </a:t>
            </a:r>
          </a:p>
          <a:p>
            <a:pPr algn="ctr">
              <a:lnSpc>
                <a:spcPct val="150000"/>
              </a:lnSpc>
            </a:pPr>
            <a:endParaRPr lang="es-ES" dirty="0">
              <a:latin typeface="Century Gothic" panose="020B0502020202020204" pitchFamily="34" charset="0"/>
            </a:endParaRPr>
          </a:p>
          <a:p>
            <a:pPr algn="ctr">
              <a:lnSpc>
                <a:spcPct val="150000"/>
              </a:lnSpc>
            </a:pPr>
            <a:endParaRPr lang="es-ES" dirty="0">
              <a:latin typeface="Century Gothic" panose="020B0502020202020204" pitchFamily="34" charset="0"/>
            </a:endParaRPr>
          </a:p>
          <a:p>
            <a:pPr algn="ctr">
              <a:lnSpc>
                <a:spcPct val="150000"/>
              </a:lnSpc>
            </a:pPr>
            <a:endParaRPr lang="es-ES" dirty="0">
              <a:latin typeface="Century Gothic" panose="020B0502020202020204" pitchFamily="34" charset="0"/>
            </a:endParaRPr>
          </a:p>
          <a:p>
            <a:pPr algn="ctr">
              <a:lnSpc>
                <a:spcPct val="150000"/>
              </a:lnSpc>
            </a:pPr>
            <a:endParaRPr lang="es-ES" dirty="0">
              <a:latin typeface="Century Gothic" panose="020B0502020202020204" pitchFamily="34" charset="0"/>
            </a:endParaRPr>
          </a:p>
          <a:p>
            <a:pPr algn="ctr">
              <a:lnSpc>
                <a:spcPct val="150000"/>
              </a:lnSpc>
            </a:pPr>
            <a:endParaRPr lang="es-ES" dirty="0">
              <a:latin typeface="Century Gothic" panose="020B0502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s-ES" b="1" dirty="0">
                <a:latin typeface="Century Gothic" panose="020B0502020202020204" pitchFamily="34" charset="0"/>
              </a:rPr>
              <a:t>ASIGNATURA</a:t>
            </a:r>
          </a:p>
          <a:p>
            <a:pPr algn="ctr">
              <a:lnSpc>
                <a:spcPct val="150000"/>
              </a:lnSpc>
            </a:pPr>
            <a:r>
              <a:rPr lang="es-ES" dirty="0">
                <a:latin typeface="Century Gothic" panose="020B0502020202020204" pitchFamily="34" charset="0"/>
              </a:rPr>
              <a:t>CONOCIMIENTO DE LA ENTIDAD: CONTEXTOS E INDICADORES EDUCATIVOS</a:t>
            </a:r>
          </a:p>
          <a:p>
            <a:pPr algn="ctr">
              <a:lnSpc>
                <a:spcPct val="150000"/>
              </a:lnSpc>
            </a:pPr>
            <a:r>
              <a:rPr lang="es-ES" b="1" dirty="0">
                <a:latin typeface="Century Gothic" panose="020B0502020202020204" pitchFamily="34" charset="0"/>
              </a:rPr>
              <a:t>MAESTRA:</a:t>
            </a:r>
          </a:p>
          <a:p>
            <a:pPr algn="ctr">
              <a:lnSpc>
                <a:spcPct val="150000"/>
              </a:lnSpc>
            </a:pPr>
            <a:r>
              <a:rPr lang="es-ES" dirty="0">
                <a:latin typeface="Century Gothic" panose="020B0502020202020204" pitchFamily="34" charset="0"/>
              </a:rPr>
              <a:t>EDUARDA MALDONADO MARTINEZ</a:t>
            </a:r>
          </a:p>
          <a:p>
            <a:pPr algn="ctr">
              <a:lnSpc>
                <a:spcPct val="150000"/>
              </a:lnSpc>
            </a:pPr>
            <a:r>
              <a:rPr lang="es-ES" b="1" dirty="0">
                <a:latin typeface="Century Gothic" panose="020B0502020202020204" pitchFamily="34" charset="0"/>
              </a:rPr>
              <a:t>UNIDAD DE APRENDIZAJE I. </a:t>
            </a:r>
          </a:p>
          <a:p>
            <a:pPr algn="ctr">
              <a:lnSpc>
                <a:spcPct val="150000"/>
              </a:lnSpc>
            </a:pPr>
            <a:r>
              <a:rPr lang="es-ES" dirty="0">
                <a:latin typeface="Century Gothic" panose="020B0502020202020204" pitchFamily="34" charset="0"/>
              </a:rPr>
              <a:t>CARACTERÍSTICAS DEL CONTEXTO ESTATAL Y REGIONAL.</a:t>
            </a:r>
          </a:p>
          <a:p>
            <a:pPr algn="ctr">
              <a:lnSpc>
                <a:spcPct val="150000"/>
              </a:lnSpc>
            </a:pPr>
            <a:r>
              <a:rPr lang="es-ES" b="1" dirty="0">
                <a:latin typeface="Century Gothic" panose="020B0502020202020204" pitchFamily="34" charset="0"/>
              </a:rPr>
              <a:t>TRABAJO A DESARROLLAR:</a:t>
            </a:r>
          </a:p>
          <a:p>
            <a:pPr algn="ctr">
              <a:lnSpc>
                <a:spcPct val="150000"/>
              </a:lnSpc>
            </a:pPr>
            <a:r>
              <a:rPr lang="es-ES" dirty="0">
                <a:latin typeface="Century Gothic" panose="020B0502020202020204" pitchFamily="34" charset="0"/>
              </a:rPr>
              <a:t>MAPA DE ESTRATEGIAS DE ENSEÑANZA</a:t>
            </a:r>
          </a:p>
          <a:p>
            <a:pPr algn="ctr">
              <a:lnSpc>
                <a:spcPct val="150000"/>
              </a:lnSpc>
            </a:pPr>
            <a:r>
              <a:rPr lang="es-ES" b="1" dirty="0">
                <a:latin typeface="Century Gothic" panose="020B0502020202020204" pitchFamily="34" charset="0"/>
              </a:rPr>
              <a:t>ALUMNA:</a:t>
            </a:r>
          </a:p>
          <a:p>
            <a:pPr algn="ctr">
              <a:lnSpc>
                <a:spcPct val="150000"/>
              </a:lnSpc>
            </a:pPr>
            <a:r>
              <a:rPr lang="es-ES" dirty="0">
                <a:latin typeface="Century Gothic" panose="020B0502020202020204" pitchFamily="34" charset="0"/>
              </a:rPr>
              <a:t>DENNISE ARIZPE MESQUITIC N°1</a:t>
            </a:r>
          </a:p>
          <a:p>
            <a:pPr algn="ctr">
              <a:lnSpc>
                <a:spcPct val="150000"/>
              </a:lnSpc>
            </a:pPr>
            <a:endParaRPr lang="es-ES" dirty="0">
              <a:latin typeface="Century Gothic" panose="020B0502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s-ES" dirty="0">
                <a:latin typeface="Century Gothic" panose="020B0502020202020204" pitchFamily="34" charset="0"/>
              </a:rPr>
              <a:t>QUINTO SEMESTRE</a:t>
            </a:r>
          </a:p>
          <a:p>
            <a:pPr algn="ctr">
              <a:lnSpc>
                <a:spcPct val="150000"/>
              </a:lnSpc>
            </a:pPr>
            <a:r>
              <a:rPr lang="es-ES" dirty="0">
                <a:latin typeface="Century Gothic" panose="020B0502020202020204" pitchFamily="34" charset="0"/>
              </a:rPr>
              <a:t>SECCION: “B”</a:t>
            </a:r>
          </a:p>
          <a:p>
            <a:pPr algn="ctr">
              <a:lnSpc>
                <a:spcPct val="150000"/>
              </a:lnSpc>
            </a:pPr>
            <a:r>
              <a:rPr lang="es-ES" dirty="0">
                <a:latin typeface="Century Gothic" panose="020B0502020202020204" pitchFamily="34" charset="0"/>
              </a:rPr>
              <a:t>SALTILLO COAHUILA A 10 DE OCTUBRE DEL 2019</a:t>
            </a:r>
            <a:endParaRPr lang="es-ES" dirty="0"/>
          </a:p>
        </p:txBody>
      </p:sp>
      <p:pic>
        <p:nvPicPr>
          <p:cNvPr id="5" name="Imagen 4" descr="Resultado de imagen para logo enep saltillo">
            <a:extLst>
              <a:ext uri="{FF2B5EF4-FFF2-40B4-BE49-F238E27FC236}">
                <a16:creationId xmlns:a16="http://schemas.microsoft.com/office/drawing/2014/main" id="{8887DC2F-52DD-481E-B754-64A1A0D583CC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8377" y="2772068"/>
            <a:ext cx="2341245" cy="17316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913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BCA89BBE-BB7A-4FE1-B8D5-CBBAC410E84C}"/>
              </a:ext>
            </a:extLst>
          </p:cNvPr>
          <p:cNvSpPr txBox="1"/>
          <p:nvPr/>
        </p:nvSpPr>
        <p:spPr>
          <a:xfrm>
            <a:off x="2604093" y="2298100"/>
            <a:ext cx="1649811" cy="461665"/>
          </a:xfrm>
          <a:prstGeom prst="rect">
            <a:avLst/>
          </a:prstGeom>
          <a:noFill/>
          <a:ln w="57150">
            <a:solidFill>
              <a:srgbClr val="FF0066"/>
            </a:solidFill>
            <a:prstDash val="sysDot"/>
          </a:ln>
        </p:spPr>
        <p:txBody>
          <a:bodyPr wrap="none" rtlCol="0">
            <a:spAutoFit/>
          </a:bodyPr>
          <a:lstStyle/>
          <a:p>
            <a:r>
              <a:rPr lang="es-ES" sz="2400" b="1" dirty="0">
                <a:latin typeface="Century Gothic" panose="020B0502020202020204" pitchFamily="34" charset="0"/>
              </a:rPr>
              <a:t>Proyectos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6D7B26A5-C866-447E-B6B5-C5F1D89B1B13}"/>
              </a:ext>
            </a:extLst>
          </p:cNvPr>
          <p:cNvSpPr/>
          <p:nvPr/>
        </p:nvSpPr>
        <p:spPr>
          <a:xfrm>
            <a:off x="211014" y="3980381"/>
            <a:ext cx="3429000" cy="2308324"/>
          </a:xfrm>
          <a:prstGeom prst="rect">
            <a:avLst/>
          </a:prstGeom>
          <a:solidFill>
            <a:srgbClr val="FFCCFF"/>
          </a:solidFill>
          <a:ln w="57150">
            <a:solidFill>
              <a:srgbClr val="FF0066"/>
            </a:solidFill>
            <a:prstDash val="dashDot"/>
          </a:ln>
        </p:spPr>
        <p:txBody>
          <a:bodyPr>
            <a:spAutoFit/>
          </a:bodyPr>
          <a:lstStyle/>
          <a:p>
            <a:pPr algn="ctr"/>
            <a:r>
              <a:rPr lang="es-ES_tradnl" dirty="0">
                <a:solidFill>
                  <a:srgbClr val="000000"/>
                </a:solidFill>
                <a:latin typeface="Century Gothic"/>
                <a:cs typeface="Century Gothic"/>
              </a:rPr>
              <a:t>Participa de manera productiva y colaborativa en la construcción del conocimiento, se le facilita buscar una solución innovadora frente a una situación importante.</a:t>
            </a:r>
          </a:p>
          <a:p>
            <a:r>
              <a:rPr lang="es-ES_tradnl" dirty="0"/>
              <a:t> </a:t>
            </a:r>
            <a:endParaRPr lang="es-ES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8EE5EDA6-8D5C-444F-A53C-E086BA653B23}"/>
              </a:ext>
            </a:extLst>
          </p:cNvPr>
          <p:cNvSpPr txBox="1"/>
          <p:nvPr/>
        </p:nvSpPr>
        <p:spPr>
          <a:xfrm>
            <a:off x="414390" y="2846448"/>
            <a:ext cx="60292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dirty="0">
                <a:latin typeface="Century Gothic" panose="020B0502020202020204" pitchFamily="34" charset="0"/>
              </a:rPr>
              <a:t>Es importante que el alumno logre ser</a:t>
            </a:r>
          </a:p>
          <a:p>
            <a:pPr algn="ctr"/>
            <a:r>
              <a:rPr lang="es-ES" dirty="0">
                <a:latin typeface="Century Gothic" panose="020B0502020202020204" pitchFamily="34" charset="0"/>
              </a:rPr>
              <a:t> competitivo, cooperativo y a la vez independiente</a:t>
            </a:r>
            <a:r>
              <a:rPr lang="es-ES" dirty="0"/>
              <a:t>.</a:t>
            </a:r>
          </a:p>
        </p:txBody>
      </p:sp>
      <p:cxnSp>
        <p:nvCxnSpPr>
          <p:cNvPr id="9" name="Conector recto de flecha 8">
            <a:extLst>
              <a:ext uri="{FF2B5EF4-FFF2-40B4-BE49-F238E27FC236}">
                <a16:creationId xmlns:a16="http://schemas.microsoft.com/office/drawing/2014/main" id="{05201A15-7E6C-4E77-9803-EFD5B7206AD6}"/>
              </a:ext>
            </a:extLst>
          </p:cNvPr>
          <p:cNvCxnSpPr>
            <a:cxnSpLocks/>
          </p:cNvCxnSpPr>
          <p:nvPr/>
        </p:nvCxnSpPr>
        <p:spPr>
          <a:xfrm flipH="1">
            <a:off x="2307875" y="3448348"/>
            <a:ext cx="447046" cy="453967"/>
          </a:xfrm>
          <a:prstGeom prst="straightConnector1">
            <a:avLst/>
          </a:prstGeom>
          <a:ln w="762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adroTexto 11">
            <a:extLst>
              <a:ext uri="{FF2B5EF4-FFF2-40B4-BE49-F238E27FC236}">
                <a16:creationId xmlns:a16="http://schemas.microsoft.com/office/drawing/2014/main" id="{332A785F-06FC-4C28-9EBB-16C3EAD83736}"/>
              </a:ext>
            </a:extLst>
          </p:cNvPr>
          <p:cNvSpPr txBox="1"/>
          <p:nvPr/>
        </p:nvSpPr>
        <p:spPr>
          <a:xfrm>
            <a:off x="3843394" y="3934214"/>
            <a:ext cx="2803592" cy="1200329"/>
          </a:xfrm>
          <a:prstGeom prst="rect">
            <a:avLst/>
          </a:prstGeom>
          <a:solidFill>
            <a:srgbClr val="FFCCFF"/>
          </a:solidFill>
          <a:ln w="38100">
            <a:solidFill>
              <a:srgbClr val="FF0066"/>
            </a:solidFill>
            <a:prstDash val="dashDot"/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>
                <a:latin typeface="Century Gothic" panose="020B0502020202020204" pitchFamily="34" charset="0"/>
              </a:rPr>
              <a:t>Los conocimientos asertivos  se obtienen</a:t>
            </a:r>
          </a:p>
          <a:p>
            <a:pPr algn="ctr"/>
            <a:r>
              <a:rPr lang="es-ES" dirty="0">
                <a:latin typeface="Century Gothic" panose="020B0502020202020204" pitchFamily="34" charset="0"/>
              </a:rPr>
              <a:t> por medio de una experiencia.</a:t>
            </a:r>
          </a:p>
        </p:txBody>
      </p:sp>
      <p:cxnSp>
        <p:nvCxnSpPr>
          <p:cNvPr id="13" name="Conector recto de flecha 12">
            <a:extLst>
              <a:ext uri="{FF2B5EF4-FFF2-40B4-BE49-F238E27FC236}">
                <a16:creationId xmlns:a16="http://schemas.microsoft.com/office/drawing/2014/main" id="{820761A7-AF52-4387-8CBE-ADA73B825BD0}"/>
              </a:ext>
            </a:extLst>
          </p:cNvPr>
          <p:cNvCxnSpPr>
            <a:cxnSpLocks/>
          </p:cNvCxnSpPr>
          <p:nvPr/>
        </p:nvCxnSpPr>
        <p:spPr>
          <a:xfrm>
            <a:off x="4253904" y="3472937"/>
            <a:ext cx="355780" cy="404788"/>
          </a:xfrm>
          <a:prstGeom prst="straightConnector1">
            <a:avLst/>
          </a:prstGeom>
          <a:ln w="762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uadroTexto 14">
            <a:extLst>
              <a:ext uri="{FF2B5EF4-FFF2-40B4-BE49-F238E27FC236}">
                <a16:creationId xmlns:a16="http://schemas.microsoft.com/office/drawing/2014/main" id="{F5D43CEB-28A1-4E65-81F1-78E156538D87}"/>
              </a:ext>
            </a:extLst>
          </p:cNvPr>
          <p:cNvSpPr txBox="1"/>
          <p:nvPr/>
        </p:nvSpPr>
        <p:spPr>
          <a:xfrm>
            <a:off x="766249" y="6545474"/>
            <a:ext cx="5325497" cy="461665"/>
          </a:xfrm>
          <a:prstGeom prst="rect">
            <a:avLst/>
          </a:prstGeom>
          <a:noFill/>
          <a:ln w="57150">
            <a:solidFill>
              <a:srgbClr val="66CCFF"/>
            </a:solidFill>
            <a:prstDash val="sysDash"/>
          </a:ln>
        </p:spPr>
        <p:txBody>
          <a:bodyPr wrap="none" rtlCol="0">
            <a:spAutoFit/>
          </a:bodyPr>
          <a:lstStyle/>
          <a:p>
            <a:r>
              <a:rPr lang="es-ES" sz="2400" b="1" dirty="0">
                <a:latin typeface="Century Gothic" panose="020B0502020202020204" pitchFamily="34" charset="0"/>
              </a:rPr>
              <a:t>Aprendizaje Basado en Problemas</a:t>
            </a: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E7EFC656-3BAA-458C-A10D-5C175FB3635A}"/>
              </a:ext>
            </a:extLst>
          </p:cNvPr>
          <p:cNvSpPr/>
          <p:nvPr/>
        </p:nvSpPr>
        <p:spPr>
          <a:xfrm>
            <a:off x="211014" y="7263908"/>
            <a:ext cx="6435972" cy="1754326"/>
          </a:xfrm>
          <a:prstGeom prst="rect">
            <a:avLst/>
          </a:prstGeom>
          <a:solidFill>
            <a:srgbClr val="CCFFFF"/>
          </a:solidFill>
          <a:ln w="57150">
            <a:solidFill>
              <a:srgbClr val="0070C0"/>
            </a:solidFill>
            <a:prstDash val="dashDot"/>
          </a:ln>
        </p:spPr>
        <p:txBody>
          <a:bodyPr wrap="square">
            <a:spAutoFit/>
          </a:bodyPr>
          <a:lstStyle/>
          <a:p>
            <a:r>
              <a:rPr lang="en-US" dirty="0" err="1">
                <a:latin typeface="Century Gothic" panose="020B0502020202020204" pitchFamily="34" charset="0"/>
                <a:ea typeface="+mn-lt"/>
                <a:cs typeface="+mn-lt"/>
              </a:rPr>
              <a:t>Consiste</a:t>
            </a:r>
            <a:r>
              <a:rPr lang="en-US" dirty="0">
                <a:latin typeface="Century Gothic" panose="020B0502020202020204" pitchFamily="34" charset="0"/>
                <a:ea typeface="+mn-lt"/>
                <a:cs typeface="+mn-lt"/>
              </a:rPr>
              <a:t> </a:t>
            </a:r>
            <a:r>
              <a:rPr lang="en-US" dirty="0" err="1">
                <a:latin typeface="Century Gothic" panose="020B0502020202020204" pitchFamily="34" charset="0"/>
                <a:ea typeface="+mn-lt"/>
                <a:cs typeface="+mn-lt"/>
              </a:rPr>
              <a:t>en</a:t>
            </a:r>
            <a:r>
              <a:rPr lang="en-US" dirty="0">
                <a:latin typeface="Century Gothic" panose="020B0502020202020204" pitchFamily="34" charset="0"/>
                <a:ea typeface="+mn-lt"/>
                <a:cs typeface="+mn-lt"/>
              </a:rPr>
              <a:t> el </a:t>
            </a:r>
            <a:r>
              <a:rPr lang="en-US" dirty="0" err="1">
                <a:latin typeface="Century Gothic" panose="020B0502020202020204" pitchFamily="34" charset="0"/>
                <a:ea typeface="+mn-lt"/>
                <a:cs typeface="+mn-lt"/>
              </a:rPr>
              <a:t>planteamiento</a:t>
            </a:r>
            <a:r>
              <a:rPr lang="en-US" dirty="0">
                <a:latin typeface="Century Gothic" panose="020B0502020202020204" pitchFamily="34" charset="0"/>
                <a:ea typeface="+mn-lt"/>
                <a:cs typeface="+mn-lt"/>
              </a:rPr>
              <a:t> de una </a:t>
            </a:r>
            <a:r>
              <a:rPr lang="en-US" dirty="0" err="1">
                <a:latin typeface="Century Gothic" panose="020B0502020202020204" pitchFamily="34" charset="0"/>
                <a:ea typeface="+mn-lt"/>
                <a:cs typeface="+mn-lt"/>
              </a:rPr>
              <a:t>situación</a:t>
            </a:r>
            <a:r>
              <a:rPr lang="en-US" dirty="0">
                <a:latin typeface="Century Gothic" panose="020B0502020202020204" pitchFamily="34" charset="0"/>
                <a:ea typeface="+mn-lt"/>
                <a:cs typeface="+mn-lt"/>
              </a:rPr>
              <a:t> </a:t>
            </a:r>
            <a:r>
              <a:rPr lang="en-US" dirty="0" err="1">
                <a:latin typeface="Century Gothic" panose="020B0502020202020204" pitchFamily="34" charset="0"/>
                <a:ea typeface="+mn-lt"/>
                <a:cs typeface="+mn-lt"/>
              </a:rPr>
              <a:t>problema</a:t>
            </a:r>
            <a:r>
              <a:rPr lang="en-US" dirty="0">
                <a:latin typeface="Century Gothic" panose="020B0502020202020204" pitchFamily="34" charset="0"/>
                <a:ea typeface="+mn-lt"/>
                <a:cs typeface="+mn-lt"/>
              </a:rPr>
              <a:t>, </a:t>
            </a:r>
            <a:r>
              <a:rPr lang="en-US" dirty="0" err="1">
                <a:latin typeface="Century Gothic" panose="020B0502020202020204" pitchFamily="34" charset="0"/>
                <a:ea typeface="+mn-lt"/>
                <a:cs typeface="+mn-lt"/>
              </a:rPr>
              <a:t>donde</a:t>
            </a:r>
            <a:r>
              <a:rPr lang="en-US" dirty="0">
                <a:latin typeface="Century Gothic" panose="020B0502020202020204" pitchFamily="34" charset="0"/>
                <a:ea typeface="+mn-lt"/>
                <a:cs typeface="+mn-lt"/>
              </a:rPr>
              <a:t> </a:t>
            </a:r>
            <a:r>
              <a:rPr lang="en-US" dirty="0" err="1">
                <a:latin typeface="Century Gothic" panose="020B0502020202020204" pitchFamily="34" charset="0"/>
                <a:ea typeface="+mn-lt"/>
                <a:cs typeface="+mn-lt"/>
              </a:rPr>
              <a:t>su</a:t>
            </a:r>
            <a:r>
              <a:rPr lang="en-US" dirty="0">
                <a:latin typeface="Century Gothic" panose="020B0502020202020204" pitchFamily="34" charset="0"/>
                <a:ea typeface="+mn-lt"/>
                <a:cs typeface="+mn-lt"/>
              </a:rPr>
              <a:t> </a:t>
            </a:r>
            <a:r>
              <a:rPr lang="en-US" dirty="0" err="1">
                <a:latin typeface="Century Gothic" panose="020B0502020202020204" pitchFamily="34" charset="0"/>
                <a:ea typeface="+mn-lt"/>
                <a:cs typeface="+mn-lt"/>
              </a:rPr>
              <a:t>construcción</a:t>
            </a:r>
            <a:r>
              <a:rPr lang="en-US" dirty="0">
                <a:latin typeface="Century Gothic" panose="020B0502020202020204" pitchFamily="34" charset="0"/>
                <a:ea typeface="+mn-lt"/>
                <a:cs typeface="+mn-lt"/>
              </a:rPr>
              <a:t>, </a:t>
            </a:r>
            <a:r>
              <a:rPr lang="en-US" dirty="0" err="1">
                <a:latin typeface="Century Gothic" panose="020B0502020202020204" pitchFamily="34" charset="0"/>
                <a:ea typeface="+mn-lt"/>
                <a:cs typeface="+mn-lt"/>
              </a:rPr>
              <a:t>análisis</a:t>
            </a:r>
            <a:r>
              <a:rPr lang="en-US" dirty="0">
                <a:latin typeface="Century Gothic" panose="020B0502020202020204" pitchFamily="34" charset="0"/>
                <a:ea typeface="+mn-lt"/>
                <a:cs typeface="+mn-lt"/>
              </a:rPr>
              <a:t> y / o </a:t>
            </a:r>
            <a:r>
              <a:rPr lang="en-US" dirty="0" err="1">
                <a:latin typeface="Century Gothic" panose="020B0502020202020204" pitchFamily="34" charset="0"/>
                <a:ea typeface="+mn-lt"/>
                <a:cs typeface="+mn-lt"/>
              </a:rPr>
              <a:t>solución</a:t>
            </a:r>
            <a:r>
              <a:rPr lang="en-US" dirty="0">
                <a:latin typeface="Century Gothic" panose="020B0502020202020204" pitchFamily="34" charset="0"/>
                <a:ea typeface="+mn-lt"/>
                <a:cs typeface="+mn-lt"/>
              </a:rPr>
              <a:t> </a:t>
            </a:r>
            <a:r>
              <a:rPr lang="en-US" dirty="0" err="1">
                <a:latin typeface="Century Gothic" panose="020B0502020202020204" pitchFamily="34" charset="0"/>
                <a:ea typeface="+mn-lt"/>
                <a:cs typeface="+mn-lt"/>
              </a:rPr>
              <a:t>constituyen</a:t>
            </a:r>
            <a:r>
              <a:rPr lang="en-US" dirty="0">
                <a:latin typeface="Century Gothic" panose="020B0502020202020204" pitchFamily="34" charset="0"/>
                <a:ea typeface="+mn-lt"/>
                <a:cs typeface="+mn-lt"/>
              </a:rPr>
              <a:t> el </a:t>
            </a:r>
            <a:r>
              <a:rPr lang="en-US" dirty="0" err="1">
                <a:latin typeface="Century Gothic" panose="020B0502020202020204" pitchFamily="34" charset="0"/>
                <a:ea typeface="+mn-lt"/>
                <a:cs typeface="+mn-lt"/>
              </a:rPr>
              <a:t>foco</a:t>
            </a:r>
            <a:r>
              <a:rPr lang="en-US" dirty="0">
                <a:latin typeface="Century Gothic" panose="020B0502020202020204" pitchFamily="34" charset="0"/>
                <a:ea typeface="+mn-lt"/>
                <a:cs typeface="+mn-lt"/>
              </a:rPr>
              <a:t> central de la </a:t>
            </a:r>
            <a:r>
              <a:rPr lang="en-US" dirty="0" err="1">
                <a:latin typeface="Century Gothic" panose="020B0502020202020204" pitchFamily="34" charset="0"/>
                <a:ea typeface="+mn-lt"/>
                <a:cs typeface="+mn-lt"/>
              </a:rPr>
              <a:t>experiencia</a:t>
            </a:r>
            <a:r>
              <a:rPr lang="en-US" dirty="0">
                <a:latin typeface="Century Gothic" panose="020B0502020202020204" pitchFamily="34" charset="0"/>
                <a:ea typeface="+mn-lt"/>
                <a:cs typeface="+mn-lt"/>
              </a:rPr>
              <a:t>, y </a:t>
            </a:r>
            <a:r>
              <a:rPr lang="en-US" dirty="0" err="1">
                <a:latin typeface="Century Gothic" panose="020B0502020202020204" pitchFamily="34" charset="0"/>
                <a:ea typeface="+mn-lt"/>
                <a:cs typeface="+mn-lt"/>
              </a:rPr>
              <a:t>donde</a:t>
            </a:r>
            <a:r>
              <a:rPr lang="en-US" dirty="0">
                <a:latin typeface="Century Gothic" panose="020B0502020202020204" pitchFamily="34" charset="0"/>
                <a:ea typeface="+mn-lt"/>
                <a:cs typeface="+mn-lt"/>
              </a:rPr>
              <a:t> la </a:t>
            </a:r>
            <a:r>
              <a:rPr lang="en-US" dirty="0" err="1">
                <a:latin typeface="Century Gothic" panose="020B0502020202020204" pitchFamily="34" charset="0"/>
                <a:ea typeface="+mn-lt"/>
                <a:cs typeface="+mn-lt"/>
              </a:rPr>
              <a:t>enseñanza</a:t>
            </a:r>
            <a:r>
              <a:rPr lang="en-US" dirty="0">
                <a:latin typeface="Century Gothic" panose="020B0502020202020204" pitchFamily="34" charset="0"/>
                <a:ea typeface="+mn-lt"/>
                <a:cs typeface="+mn-lt"/>
              </a:rPr>
              <a:t> </a:t>
            </a:r>
            <a:r>
              <a:rPr lang="en-US" dirty="0" err="1">
                <a:latin typeface="Century Gothic" panose="020B0502020202020204" pitchFamily="34" charset="0"/>
                <a:ea typeface="+mn-lt"/>
                <a:cs typeface="+mn-lt"/>
              </a:rPr>
              <a:t>consiste</a:t>
            </a:r>
            <a:r>
              <a:rPr lang="en-US" dirty="0">
                <a:latin typeface="Century Gothic" panose="020B0502020202020204" pitchFamily="34" charset="0"/>
                <a:ea typeface="+mn-lt"/>
                <a:cs typeface="+mn-lt"/>
              </a:rPr>
              <a:t> </a:t>
            </a:r>
            <a:r>
              <a:rPr lang="en-US" dirty="0" err="1">
                <a:latin typeface="Century Gothic" panose="020B0502020202020204" pitchFamily="34" charset="0"/>
                <a:ea typeface="+mn-lt"/>
                <a:cs typeface="+mn-lt"/>
              </a:rPr>
              <a:t>en</a:t>
            </a:r>
            <a:r>
              <a:rPr lang="en-US" dirty="0">
                <a:latin typeface="Century Gothic" panose="020B0502020202020204" pitchFamily="34" charset="0"/>
                <a:ea typeface="+mn-lt"/>
                <a:cs typeface="+mn-lt"/>
              </a:rPr>
              <a:t> </a:t>
            </a:r>
            <a:r>
              <a:rPr lang="en-US" dirty="0" err="1">
                <a:latin typeface="Century Gothic" panose="020B0502020202020204" pitchFamily="34" charset="0"/>
                <a:ea typeface="+mn-lt"/>
                <a:cs typeface="+mn-lt"/>
              </a:rPr>
              <a:t>promover</a:t>
            </a:r>
            <a:r>
              <a:rPr lang="en-US" dirty="0">
                <a:latin typeface="Century Gothic" panose="020B0502020202020204" pitchFamily="34" charset="0"/>
                <a:ea typeface="+mn-lt"/>
                <a:cs typeface="+mn-lt"/>
              </a:rPr>
              <a:t> </a:t>
            </a:r>
            <a:r>
              <a:rPr lang="en-US" dirty="0" err="1">
                <a:latin typeface="Century Gothic" panose="020B0502020202020204" pitchFamily="34" charset="0"/>
                <a:ea typeface="+mn-lt"/>
                <a:cs typeface="+mn-lt"/>
              </a:rPr>
              <a:t>deliberadamente</a:t>
            </a:r>
            <a:r>
              <a:rPr lang="en-US" dirty="0">
                <a:latin typeface="Century Gothic" panose="020B0502020202020204" pitchFamily="34" charset="0"/>
                <a:ea typeface="+mn-lt"/>
                <a:cs typeface="+mn-lt"/>
              </a:rPr>
              <a:t> el </a:t>
            </a:r>
            <a:r>
              <a:rPr lang="en-US" dirty="0" err="1">
                <a:latin typeface="Century Gothic" panose="020B0502020202020204" pitchFamily="34" charset="0"/>
                <a:ea typeface="+mn-lt"/>
                <a:cs typeface="+mn-lt"/>
              </a:rPr>
              <a:t>desarrollo</a:t>
            </a:r>
            <a:r>
              <a:rPr lang="en-US" dirty="0">
                <a:latin typeface="Century Gothic" panose="020B0502020202020204" pitchFamily="34" charset="0"/>
                <a:ea typeface="+mn-lt"/>
                <a:cs typeface="+mn-lt"/>
              </a:rPr>
              <a:t> del </a:t>
            </a:r>
            <a:r>
              <a:rPr lang="en-US" dirty="0" err="1">
                <a:latin typeface="Century Gothic" panose="020B0502020202020204" pitchFamily="34" charset="0"/>
                <a:ea typeface="+mn-lt"/>
                <a:cs typeface="+mn-lt"/>
              </a:rPr>
              <a:t>proceso</a:t>
            </a:r>
            <a:r>
              <a:rPr lang="en-US" dirty="0">
                <a:latin typeface="Century Gothic" panose="020B0502020202020204" pitchFamily="34" charset="0"/>
                <a:ea typeface="+mn-lt"/>
                <a:cs typeface="+mn-lt"/>
              </a:rPr>
              <a:t> de </a:t>
            </a:r>
            <a:r>
              <a:rPr lang="en-US" dirty="0" err="1">
                <a:latin typeface="Century Gothic" panose="020B0502020202020204" pitchFamily="34" charset="0"/>
                <a:ea typeface="+mn-lt"/>
                <a:cs typeface="+mn-lt"/>
              </a:rPr>
              <a:t>indagación</a:t>
            </a:r>
            <a:r>
              <a:rPr lang="en-US" dirty="0">
                <a:latin typeface="Century Gothic" panose="020B0502020202020204" pitchFamily="34" charset="0"/>
                <a:ea typeface="+mn-lt"/>
                <a:cs typeface="+mn-lt"/>
              </a:rPr>
              <a:t> y </a:t>
            </a:r>
            <a:r>
              <a:rPr lang="en-US" dirty="0" err="1">
                <a:latin typeface="Century Gothic" panose="020B0502020202020204" pitchFamily="34" charset="0"/>
                <a:ea typeface="+mn-lt"/>
                <a:cs typeface="+mn-lt"/>
              </a:rPr>
              <a:t>resolución</a:t>
            </a:r>
            <a:r>
              <a:rPr lang="en-US" dirty="0">
                <a:latin typeface="Century Gothic" panose="020B0502020202020204" pitchFamily="34" charset="0"/>
                <a:ea typeface="+mn-lt"/>
                <a:cs typeface="+mn-lt"/>
              </a:rPr>
              <a:t> del </a:t>
            </a:r>
            <a:r>
              <a:rPr lang="en-US" dirty="0" err="1">
                <a:latin typeface="Century Gothic" panose="020B0502020202020204" pitchFamily="34" charset="0"/>
                <a:ea typeface="+mn-lt"/>
                <a:cs typeface="+mn-lt"/>
              </a:rPr>
              <a:t>problema</a:t>
            </a:r>
            <a:r>
              <a:rPr lang="en-US" dirty="0">
                <a:latin typeface="Century Gothic" panose="020B0502020202020204" pitchFamily="34" charset="0"/>
                <a:ea typeface="+mn-lt"/>
                <a:cs typeface="+mn-lt"/>
              </a:rPr>
              <a:t> </a:t>
            </a:r>
            <a:r>
              <a:rPr lang="en-US" dirty="0" err="1">
                <a:latin typeface="Century Gothic" panose="020B0502020202020204" pitchFamily="34" charset="0"/>
                <a:ea typeface="+mn-lt"/>
                <a:cs typeface="+mn-lt"/>
              </a:rPr>
              <a:t>en</a:t>
            </a:r>
            <a:r>
              <a:rPr lang="en-US" dirty="0">
                <a:latin typeface="Century Gothic" panose="020B0502020202020204" pitchFamily="34" charset="0"/>
                <a:ea typeface="+mn-lt"/>
                <a:cs typeface="+mn-lt"/>
              </a:rPr>
              <a:t> </a:t>
            </a:r>
            <a:r>
              <a:rPr lang="en-US" dirty="0" err="1">
                <a:latin typeface="Century Gothic" panose="020B0502020202020204" pitchFamily="34" charset="0"/>
                <a:ea typeface="+mn-lt"/>
                <a:cs typeface="+mn-lt"/>
              </a:rPr>
              <a:t>cuestión</a:t>
            </a:r>
            <a:r>
              <a:rPr lang="en-US" dirty="0">
                <a:latin typeface="Century Gothic" panose="020B0502020202020204" pitchFamily="34" charset="0"/>
                <a:ea typeface="+mn-lt"/>
                <a:cs typeface="+mn-lt"/>
              </a:rPr>
              <a:t>.</a:t>
            </a:r>
            <a:endParaRPr lang="es-ES" dirty="0"/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3C09F539-5703-45C9-8BC4-90E704683087}"/>
              </a:ext>
            </a:extLst>
          </p:cNvPr>
          <p:cNvSpPr txBox="1"/>
          <p:nvPr/>
        </p:nvSpPr>
        <p:spPr>
          <a:xfrm>
            <a:off x="211014" y="9341400"/>
            <a:ext cx="2103461" cy="40011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s-ES" sz="2000" b="1" dirty="0">
                <a:latin typeface="Century Gothic" panose="020B0502020202020204" pitchFamily="34" charset="0"/>
              </a:rPr>
              <a:t>Rol del alumno</a:t>
            </a:r>
            <a:r>
              <a:rPr lang="es-ES" b="1" dirty="0">
                <a:latin typeface="Century Gothic" panose="020B0502020202020204" pitchFamily="34" charset="0"/>
              </a:rPr>
              <a:t>: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16EA2FFC-0F63-4D42-B8F3-CF853542B8C0}"/>
              </a:ext>
            </a:extLst>
          </p:cNvPr>
          <p:cNvSpPr txBox="1"/>
          <p:nvPr/>
        </p:nvSpPr>
        <p:spPr>
          <a:xfrm>
            <a:off x="4016428" y="9141345"/>
            <a:ext cx="2254143" cy="400110"/>
          </a:xfrm>
          <a:prstGeom prst="rect">
            <a:avLst/>
          </a:prstGeom>
          <a:noFill/>
          <a:ln w="76200">
            <a:solidFill>
              <a:srgbClr val="0070C0"/>
            </a:solidFill>
            <a:prstDash val="solid"/>
          </a:ln>
        </p:spPr>
        <p:txBody>
          <a:bodyPr wrap="none" rtlCol="0">
            <a:spAutoFit/>
          </a:bodyPr>
          <a:lstStyle/>
          <a:p>
            <a:r>
              <a:rPr lang="es-ES" sz="2000" b="1" dirty="0">
                <a:latin typeface="Century Gothic" panose="020B0502020202020204" pitchFamily="34" charset="0"/>
              </a:rPr>
              <a:t>Rol del docente:</a:t>
            </a: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6EA815C4-EE01-49F6-9C89-055D44599D16}"/>
              </a:ext>
            </a:extLst>
          </p:cNvPr>
          <p:cNvSpPr/>
          <p:nvPr/>
        </p:nvSpPr>
        <p:spPr>
          <a:xfrm>
            <a:off x="3284238" y="9734528"/>
            <a:ext cx="3429000" cy="2308324"/>
          </a:xfrm>
          <a:prstGeom prst="rect">
            <a:avLst/>
          </a:prstGeom>
          <a:solidFill>
            <a:srgbClr val="CCFFFF"/>
          </a:solidFill>
          <a:ln w="57150">
            <a:solidFill>
              <a:srgbClr val="0070C0"/>
            </a:solidFill>
            <a:prstDash val="dashDot"/>
          </a:ln>
        </p:spPr>
        <p:txBody>
          <a:bodyPr>
            <a:spAutoFit/>
          </a:bodyPr>
          <a:lstStyle/>
          <a:p>
            <a:pPr algn="ctr">
              <a:buNone/>
            </a:pPr>
            <a:r>
              <a:rPr lang="en-US" dirty="0" err="1">
                <a:latin typeface="Comic Sans MS"/>
                <a:ea typeface="+mn-lt"/>
                <a:cs typeface="+mn-lt"/>
              </a:rPr>
              <a:t>Fomenta</a:t>
            </a:r>
            <a:r>
              <a:rPr lang="en-US" dirty="0">
                <a:latin typeface="Comic Sans MS"/>
                <a:ea typeface="+mn-lt"/>
                <a:cs typeface="+mn-lt"/>
              </a:rPr>
              <a:t> el </a:t>
            </a:r>
            <a:r>
              <a:rPr lang="en-US" dirty="0" err="1">
                <a:latin typeface="Comic Sans MS"/>
                <a:ea typeface="+mn-lt"/>
                <a:cs typeface="+mn-lt"/>
              </a:rPr>
              <a:t>aprendizaje</a:t>
            </a:r>
            <a:r>
              <a:rPr lang="en-US" dirty="0">
                <a:latin typeface="Comic Sans MS"/>
                <a:ea typeface="+mn-lt"/>
                <a:cs typeface="+mn-lt"/>
              </a:rPr>
              <a:t> </a:t>
            </a:r>
            <a:r>
              <a:rPr lang="en-US" dirty="0" err="1">
                <a:latin typeface="Comic Sans MS"/>
                <a:ea typeface="+mn-lt"/>
                <a:cs typeface="+mn-lt"/>
              </a:rPr>
              <a:t>activo</a:t>
            </a:r>
            <a:r>
              <a:rPr lang="en-US" dirty="0">
                <a:latin typeface="Comic Sans MS"/>
                <a:ea typeface="+mn-lt"/>
                <a:cs typeface="+mn-lt"/>
              </a:rPr>
              <a:t>, </a:t>
            </a:r>
            <a:r>
              <a:rPr lang="en-US" dirty="0" err="1">
                <a:latin typeface="Comic Sans MS"/>
                <a:ea typeface="+mn-lt"/>
                <a:cs typeface="+mn-lt"/>
              </a:rPr>
              <a:t>aprende</a:t>
            </a:r>
            <a:r>
              <a:rPr lang="en-US" dirty="0">
                <a:latin typeface="Comic Sans MS"/>
                <a:ea typeface="+mn-lt"/>
                <a:cs typeface="+mn-lt"/>
              </a:rPr>
              <a:t> </a:t>
            </a:r>
            <a:r>
              <a:rPr lang="en-US" dirty="0" err="1">
                <a:latin typeface="Comic Sans MS"/>
                <a:ea typeface="+mn-lt"/>
                <a:cs typeface="+mn-lt"/>
              </a:rPr>
              <a:t>mediante</a:t>
            </a:r>
            <a:r>
              <a:rPr lang="en-US" dirty="0">
                <a:latin typeface="Comic Sans MS"/>
                <a:ea typeface="+mn-lt"/>
                <a:cs typeface="+mn-lt"/>
              </a:rPr>
              <a:t> la </a:t>
            </a:r>
            <a:r>
              <a:rPr lang="en-US" dirty="0" err="1">
                <a:latin typeface="Comic Sans MS"/>
                <a:ea typeface="+mn-lt"/>
                <a:cs typeface="+mn-lt"/>
              </a:rPr>
              <a:t>experiencia</a:t>
            </a:r>
            <a:r>
              <a:rPr lang="en-US" dirty="0">
                <a:latin typeface="Comic Sans MS"/>
                <a:ea typeface="+mn-lt"/>
                <a:cs typeface="+mn-lt"/>
              </a:rPr>
              <a:t> </a:t>
            </a:r>
            <a:r>
              <a:rPr lang="en-US" dirty="0" err="1">
                <a:latin typeface="Comic Sans MS"/>
                <a:ea typeface="+mn-lt"/>
                <a:cs typeface="+mn-lt"/>
              </a:rPr>
              <a:t>práctica</a:t>
            </a:r>
            <a:endParaRPr lang="en-US" dirty="0">
              <a:latin typeface="Comic Sans MS"/>
            </a:endParaRPr>
          </a:p>
          <a:p>
            <a:pPr algn="ctr">
              <a:buNone/>
            </a:pPr>
            <a:r>
              <a:rPr lang="en-US" dirty="0">
                <a:latin typeface="Comic Sans MS"/>
                <a:ea typeface="+mn-lt"/>
                <a:cs typeface="+mn-lt"/>
              </a:rPr>
              <a:t>y la </a:t>
            </a:r>
            <a:r>
              <a:rPr lang="en-US" dirty="0" err="1">
                <a:latin typeface="Comic Sans MS"/>
                <a:ea typeface="+mn-lt"/>
                <a:cs typeface="+mn-lt"/>
              </a:rPr>
              <a:t>reflexión</a:t>
            </a:r>
            <a:r>
              <a:rPr lang="en-US" dirty="0">
                <a:latin typeface="Comic Sans MS"/>
                <a:ea typeface="+mn-lt"/>
                <a:cs typeface="+mn-lt"/>
              </a:rPr>
              <a:t>.</a:t>
            </a:r>
            <a:endParaRPr lang="en-US" dirty="0">
              <a:latin typeface="Comic Sans MS"/>
            </a:endParaRPr>
          </a:p>
          <a:p>
            <a:pPr algn="ctr">
              <a:buNone/>
            </a:pPr>
            <a:r>
              <a:rPr lang="en-US" dirty="0">
                <a:latin typeface="Comic Sans MS"/>
                <a:ea typeface="+mn-lt"/>
                <a:cs typeface="+mn-lt"/>
              </a:rPr>
              <a:t>Vincula el </a:t>
            </a:r>
            <a:r>
              <a:rPr lang="en-US" dirty="0" err="1">
                <a:latin typeface="Comic Sans MS"/>
                <a:ea typeface="+mn-lt"/>
                <a:cs typeface="+mn-lt"/>
              </a:rPr>
              <a:t>aprendizaje</a:t>
            </a:r>
            <a:r>
              <a:rPr lang="en-US" dirty="0">
                <a:latin typeface="Comic Sans MS"/>
                <a:ea typeface="+mn-lt"/>
                <a:cs typeface="+mn-lt"/>
              </a:rPr>
              <a:t> escolar a la </a:t>
            </a:r>
            <a:r>
              <a:rPr lang="en-US" dirty="0" err="1">
                <a:latin typeface="Comic Sans MS"/>
                <a:ea typeface="+mn-lt"/>
                <a:cs typeface="+mn-lt"/>
              </a:rPr>
              <a:t>vida</a:t>
            </a:r>
            <a:r>
              <a:rPr lang="en-US" dirty="0">
                <a:latin typeface="Comic Sans MS"/>
                <a:ea typeface="+mn-lt"/>
                <a:cs typeface="+mn-lt"/>
              </a:rPr>
              <a:t> real </a:t>
            </a:r>
            <a:r>
              <a:rPr lang="en-US" dirty="0" err="1">
                <a:latin typeface="Comic Sans MS"/>
                <a:ea typeface="+mn-lt"/>
                <a:cs typeface="+mn-lt"/>
              </a:rPr>
              <a:t>desarrolla</a:t>
            </a:r>
            <a:r>
              <a:rPr lang="en-US" dirty="0">
                <a:latin typeface="Comic Sans MS"/>
                <a:ea typeface="+mn-lt"/>
                <a:cs typeface="+mn-lt"/>
              </a:rPr>
              <a:t> </a:t>
            </a:r>
            <a:r>
              <a:rPr lang="en-US" dirty="0" err="1">
                <a:latin typeface="Comic Sans MS"/>
                <a:ea typeface="+mn-lt"/>
                <a:cs typeface="+mn-lt"/>
              </a:rPr>
              <a:t>habilidades</a:t>
            </a:r>
            <a:r>
              <a:rPr lang="en-US" dirty="0">
                <a:latin typeface="Comic Sans MS"/>
                <a:ea typeface="+mn-lt"/>
                <a:cs typeface="+mn-lt"/>
              </a:rPr>
              <a:t> de </a:t>
            </a:r>
            <a:r>
              <a:rPr lang="en-US" dirty="0" err="1">
                <a:latin typeface="Comic Sans MS"/>
                <a:ea typeface="+mn-lt"/>
                <a:cs typeface="+mn-lt"/>
              </a:rPr>
              <a:t>pensamiento</a:t>
            </a:r>
            <a:r>
              <a:rPr lang="en-US" dirty="0">
                <a:latin typeface="Comic Sans MS"/>
                <a:ea typeface="+mn-lt"/>
                <a:cs typeface="+mn-lt"/>
              </a:rPr>
              <a:t> y </a:t>
            </a:r>
            <a:r>
              <a:rPr lang="en-US" dirty="0" err="1">
                <a:latin typeface="Comic Sans MS"/>
                <a:ea typeface="+mn-lt"/>
                <a:cs typeface="+mn-lt"/>
              </a:rPr>
              <a:t>toma</a:t>
            </a:r>
            <a:r>
              <a:rPr lang="en-US" dirty="0">
                <a:latin typeface="Comic Sans MS"/>
                <a:ea typeface="+mn-lt"/>
                <a:cs typeface="+mn-lt"/>
              </a:rPr>
              <a:t> de </a:t>
            </a:r>
            <a:r>
              <a:rPr lang="en-US" dirty="0" err="1">
                <a:latin typeface="Comic Sans MS"/>
                <a:ea typeface="+mn-lt"/>
                <a:cs typeface="+mn-lt"/>
              </a:rPr>
              <a:t>decisiones</a:t>
            </a:r>
            <a:endParaRPr lang="en-US" dirty="0">
              <a:latin typeface="Comic Sans MS"/>
            </a:endParaRP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003A4EE9-4B8F-44AA-BC05-0D1FAFD009D7}"/>
              </a:ext>
            </a:extLst>
          </p:cNvPr>
          <p:cNvSpPr/>
          <p:nvPr/>
        </p:nvSpPr>
        <p:spPr>
          <a:xfrm>
            <a:off x="211014" y="9993437"/>
            <a:ext cx="2754924" cy="1754326"/>
          </a:xfrm>
          <a:prstGeom prst="rect">
            <a:avLst/>
          </a:prstGeom>
          <a:solidFill>
            <a:srgbClr val="CCFFFF"/>
          </a:solidFill>
          <a:ln w="57150">
            <a:solidFill>
              <a:srgbClr val="0070C0"/>
            </a:solidFill>
            <a:prstDash val="dash"/>
          </a:ln>
        </p:spPr>
        <p:txBody>
          <a:bodyPr wrap="square">
            <a:spAutoFit/>
          </a:bodyPr>
          <a:lstStyle/>
          <a:p>
            <a:pPr algn="ctr"/>
            <a:r>
              <a:rPr lang="en-US" dirty="0" err="1">
                <a:latin typeface="Comic Sans MS"/>
                <a:ea typeface="+mn-lt"/>
                <a:cs typeface="+mn-lt"/>
              </a:rPr>
              <a:t>Analiza</a:t>
            </a:r>
            <a:r>
              <a:rPr lang="en-US" dirty="0">
                <a:latin typeface="Comic Sans MS"/>
                <a:ea typeface="+mn-lt"/>
                <a:cs typeface="+mn-lt"/>
              </a:rPr>
              <a:t> la </a:t>
            </a:r>
            <a:r>
              <a:rPr lang="en-US" dirty="0" err="1">
                <a:latin typeface="Comic Sans MS"/>
                <a:ea typeface="+mn-lt"/>
                <a:cs typeface="+mn-lt"/>
              </a:rPr>
              <a:t>situación</a:t>
            </a:r>
            <a:r>
              <a:rPr lang="en-US" dirty="0">
                <a:latin typeface="Comic Sans MS"/>
                <a:ea typeface="+mn-lt"/>
                <a:cs typeface="+mn-lt"/>
              </a:rPr>
              <a:t> y </a:t>
            </a:r>
            <a:r>
              <a:rPr lang="en-US" dirty="0" err="1">
                <a:latin typeface="Comic Sans MS"/>
                <a:ea typeface="+mn-lt"/>
                <a:cs typeface="+mn-lt"/>
              </a:rPr>
              <a:t>caracteriza</a:t>
            </a:r>
            <a:r>
              <a:rPr lang="en-US" dirty="0">
                <a:latin typeface="Comic Sans MS"/>
                <a:ea typeface="+mn-lt"/>
                <a:cs typeface="+mn-lt"/>
              </a:rPr>
              <a:t> </a:t>
            </a:r>
            <a:r>
              <a:rPr lang="en-US" dirty="0" err="1">
                <a:latin typeface="Comic Sans MS"/>
                <a:ea typeface="+mn-lt"/>
                <a:cs typeface="+mn-lt"/>
              </a:rPr>
              <a:t>desde</a:t>
            </a:r>
            <a:r>
              <a:rPr lang="en-US" dirty="0">
                <a:latin typeface="Comic Sans MS"/>
                <a:ea typeface="+mn-lt"/>
                <a:cs typeface="+mn-lt"/>
              </a:rPr>
              <a:t> </a:t>
            </a:r>
            <a:r>
              <a:rPr lang="en-US" dirty="0" err="1">
                <a:latin typeface="Comic Sans MS"/>
                <a:ea typeface="+mn-lt"/>
                <a:cs typeface="+mn-lt"/>
              </a:rPr>
              <a:t>más</a:t>
            </a:r>
            <a:r>
              <a:rPr lang="en-US" dirty="0">
                <a:latin typeface="Comic Sans MS"/>
                <a:ea typeface="+mn-lt"/>
                <a:cs typeface="+mn-lt"/>
              </a:rPr>
              <a:t> de una sola </a:t>
            </a:r>
            <a:r>
              <a:rPr lang="en-US" dirty="0" err="1">
                <a:latin typeface="Comic Sans MS"/>
                <a:ea typeface="+mn-lt"/>
                <a:cs typeface="+mn-lt"/>
              </a:rPr>
              <a:t>óptica</a:t>
            </a:r>
            <a:r>
              <a:rPr lang="en-US" dirty="0">
                <a:latin typeface="Comic Sans MS"/>
                <a:ea typeface="+mn-lt"/>
                <a:cs typeface="+mn-lt"/>
              </a:rPr>
              <a:t>, y </a:t>
            </a:r>
            <a:r>
              <a:rPr lang="en-US" dirty="0" err="1">
                <a:latin typeface="Comic Sans MS"/>
                <a:ea typeface="+mn-lt"/>
                <a:cs typeface="+mn-lt"/>
              </a:rPr>
              <a:t>elige</a:t>
            </a:r>
            <a:r>
              <a:rPr lang="en-US" dirty="0">
                <a:latin typeface="Comic Sans MS"/>
                <a:ea typeface="+mn-lt"/>
                <a:cs typeface="+mn-lt"/>
              </a:rPr>
              <a:t> o </a:t>
            </a:r>
            <a:r>
              <a:rPr lang="en-US" dirty="0" err="1">
                <a:latin typeface="Comic Sans MS"/>
                <a:ea typeface="+mn-lt"/>
                <a:cs typeface="+mn-lt"/>
              </a:rPr>
              <a:t>construye</a:t>
            </a:r>
            <a:r>
              <a:rPr lang="en-US" dirty="0">
                <a:latin typeface="Comic Sans MS"/>
                <a:ea typeface="+mn-lt"/>
                <a:cs typeface="+mn-lt"/>
              </a:rPr>
              <a:t> una o </a:t>
            </a:r>
            <a:r>
              <a:rPr lang="en-US" dirty="0" err="1">
                <a:latin typeface="Comic Sans MS"/>
                <a:ea typeface="+mn-lt"/>
                <a:cs typeface="+mn-lt"/>
              </a:rPr>
              <a:t>varias</a:t>
            </a:r>
            <a:r>
              <a:rPr lang="en-US" dirty="0">
                <a:latin typeface="Comic Sans MS"/>
                <a:ea typeface="+mn-lt"/>
                <a:cs typeface="+mn-lt"/>
              </a:rPr>
              <a:t> </a:t>
            </a:r>
            <a:r>
              <a:rPr lang="en-US" dirty="0" err="1">
                <a:latin typeface="Comic Sans MS"/>
                <a:ea typeface="+mn-lt"/>
                <a:cs typeface="+mn-lt"/>
              </a:rPr>
              <a:t>opciones</a:t>
            </a:r>
            <a:r>
              <a:rPr lang="en-US" dirty="0">
                <a:latin typeface="Comic Sans MS"/>
                <a:ea typeface="+mn-lt"/>
                <a:cs typeface="+mn-lt"/>
              </a:rPr>
              <a:t> </a:t>
            </a:r>
            <a:r>
              <a:rPr lang="en-US" dirty="0" err="1">
                <a:latin typeface="Comic Sans MS"/>
                <a:ea typeface="+mn-lt"/>
                <a:cs typeface="+mn-lt"/>
              </a:rPr>
              <a:t>viables</a:t>
            </a:r>
            <a:r>
              <a:rPr lang="en-US" dirty="0">
                <a:latin typeface="Comic Sans MS"/>
                <a:ea typeface="+mn-lt"/>
                <a:cs typeface="+mn-lt"/>
              </a:rPr>
              <a:t> de </a:t>
            </a:r>
            <a:r>
              <a:rPr lang="en-US" dirty="0" err="1">
                <a:latin typeface="Comic Sans MS"/>
                <a:ea typeface="+mn-lt"/>
                <a:cs typeface="+mn-lt"/>
              </a:rPr>
              <a:t>solución</a:t>
            </a:r>
            <a:r>
              <a:rPr lang="en-US" dirty="0">
                <a:latin typeface="Comic Sans MS"/>
                <a:ea typeface="+mn-lt"/>
                <a:cs typeface="+mn-lt"/>
              </a:rPr>
              <a:t>.</a:t>
            </a:r>
            <a:endParaRPr lang="es-ES" dirty="0"/>
          </a:p>
        </p:txBody>
      </p:sp>
      <p:pic>
        <p:nvPicPr>
          <p:cNvPr id="22" name="Imagen 21">
            <a:extLst>
              <a:ext uri="{FF2B5EF4-FFF2-40B4-BE49-F238E27FC236}">
                <a16:creationId xmlns:a16="http://schemas.microsoft.com/office/drawing/2014/main" id="{333B3B10-FDA1-4736-8E00-C3CF2F4B54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249" y="-11635"/>
            <a:ext cx="5602710" cy="2780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9874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F8F9BDD5-6390-48CA-BC47-0500D5D0DE43}"/>
              </a:ext>
            </a:extLst>
          </p:cNvPr>
          <p:cNvSpPr txBox="1"/>
          <p:nvPr/>
        </p:nvSpPr>
        <p:spPr>
          <a:xfrm>
            <a:off x="1513250" y="283313"/>
            <a:ext cx="4020042" cy="461665"/>
          </a:xfrm>
          <a:prstGeom prst="rect">
            <a:avLst/>
          </a:prstGeom>
          <a:noFill/>
          <a:ln w="57150">
            <a:solidFill>
              <a:srgbClr val="800080"/>
            </a:solidFill>
            <a:prstDash val="lgDashDotDot"/>
          </a:ln>
        </p:spPr>
        <p:txBody>
          <a:bodyPr wrap="square" rtlCol="0">
            <a:spAutoFit/>
          </a:bodyPr>
          <a:lstStyle/>
          <a:p>
            <a:r>
              <a:rPr lang="es-ES" sz="2400" b="1" dirty="0">
                <a:latin typeface="Century Gothic" panose="020B0502020202020204" pitchFamily="34" charset="0"/>
              </a:rPr>
              <a:t>Servicio a la comunidad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1626CCD8-42AB-4B3F-96CB-C6772C252C14}"/>
              </a:ext>
            </a:extLst>
          </p:cNvPr>
          <p:cNvSpPr/>
          <p:nvPr/>
        </p:nvSpPr>
        <p:spPr>
          <a:xfrm>
            <a:off x="334107" y="921153"/>
            <a:ext cx="6189785" cy="1938992"/>
          </a:xfrm>
          <a:prstGeom prst="rect">
            <a:avLst/>
          </a:prstGeom>
          <a:solidFill>
            <a:srgbClr val="CCCCFF"/>
          </a:solidFill>
          <a:ln w="57150">
            <a:solidFill>
              <a:srgbClr val="800080"/>
            </a:solidFill>
            <a:prstDash val="solid"/>
          </a:ln>
        </p:spPr>
        <p:txBody>
          <a:bodyPr wrap="square">
            <a:spAutoFit/>
          </a:bodyPr>
          <a:lstStyle/>
          <a:p>
            <a:pPr algn="ctr"/>
            <a:r>
              <a:rPr lang="es-US" sz="2000" dirty="0">
                <a:latin typeface="Century Gothic" panose="020B0502020202020204" pitchFamily="34" charset="0"/>
              </a:rPr>
              <a:t>Es un enfoque pedagógico en el que los estudiantes aprenden y se desarrollan por medio de su participación activa en experiencias de servicio organizadas con cuidado y directamente vinculadas a las necesidades de una comunidad </a:t>
            </a:r>
            <a:endParaRPr lang="es-ES" sz="2000" dirty="0">
              <a:latin typeface="Century Gothic" panose="020B0502020202020204" pitchFamily="34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467122F8-ED3F-4762-BDDA-D3AAB527DA5A}"/>
              </a:ext>
            </a:extLst>
          </p:cNvPr>
          <p:cNvSpPr txBox="1"/>
          <p:nvPr/>
        </p:nvSpPr>
        <p:spPr>
          <a:xfrm>
            <a:off x="334106" y="3084112"/>
            <a:ext cx="2637260" cy="461665"/>
          </a:xfrm>
          <a:prstGeom prst="rect">
            <a:avLst/>
          </a:prstGeom>
          <a:noFill/>
          <a:ln w="57150">
            <a:solidFill>
              <a:srgbClr val="800080"/>
            </a:solidFill>
            <a:prstDash val="sysDot"/>
          </a:ln>
        </p:spPr>
        <p:txBody>
          <a:bodyPr wrap="none" rtlCol="0">
            <a:spAutoFit/>
          </a:bodyPr>
          <a:lstStyle/>
          <a:p>
            <a:r>
              <a:rPr lang="es-ES" sz="2400" b="1" dirty="0">
                <a:latin typeface="Century Gothic" panose="020B0502020202020204" pitchFamily="34" charset="0"/>
              </a:rPr>
              <a:t>Rol del docente: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5039A0D7-C145-4650-9725-FD9D95D90902}"/>
              </a:ext>
            </a:extLst>
          </p:cNvPr>
          <p:cNvSpPr txBox="1"/>
          <p:nvPr/>
        </p:nvSpPr>
        <p:spPr>
          <a:xfrm>
            <a:off x="4024490" y="3036320"/>
            <a:ext cx="2499402" cy="461665"/>
          </a:xfrm>
          <a:prstGeom prst="rect">
            <a:avLst/>
          </a:prstGeom>
          <a:noFill/>
          <a:ln w="57150">
            <a:solidFill>
              <a:srgbClr val="800080"/>
            </a:solidFill>
            <a:prstDash val="sysDot"/>
          </a:ln>
        </p:spPr>
        <p:txBody>
          <a:bodyPr wrap="none" rtlCol="0">
            <a:spAutoFit/>
          </a:bodyPr>
          <a:lstStyle/>
          <a:p>
            <a:r>
              <a:rPr lang="es-ES" sz="2400" b="1" dirty="0">
                <a:latin typeface="Century Gothic" panose="020B0502020202020204" pitchFamily="34" charset="0"/>
              </a:rPr>
              <a:t>Rol del alumno: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E36BA9E3-EAD8-4C56-B348-9ABBDE5E787E}"/>
              </a:ext>
            </a:extLst>
          </p:cNvPr>
          <p:cNvSpPr/>
          <p:nvPr/>
        </p:nvSpPr>
        <p:spPr>
          <a:xfrm>
            <a:off x="167053" y="3721953"/>
            <a:ext cx="2971367" cy="3139321"/>
          </a:xfrm>
          <a:prstGeom prst="rect">
            <a:avLst/>
          </a:prstGeom>
          <a:solidFill>
            <a:srgbClr val="CCCCFF"/>
          </a:solidFill>
          <a:ln w="57150">
            <a:solidFill>
              <a:srgbClr val="80008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US" dirty="0">
                <a:latin typeface="Century Gothic" panose="020B0502020202020204" pitchFamily="34" charset="0"/>
              </a:rPr>
              <a:t>Vincula las necesidades de una comunidad</a:t>
            </a:r>
          </a:p>
          <a:p>
            <a:pPr algn="ctr"/>
            <a:r>
              <a:rPr lang="es-US" dirty="0">
                <a:latin typeface="Century Gothic" panose="020B0502020202020204" pitchFamily="34" charset="0"/>
              </a:rPr>
              <a:t>El aprendizaje situado y experiencial </a:t>
            </a:r>
          </a:p>
          <a:p>
            <a:pPr algn="ctr"/>
            <a:r>
              <a:rPr lang="es-US" dirty="0">
                <a:latin typeface="Century Gothic" panose="020B0502020202020204" pitchFamily="34" charset="0"/>
              </a:rPr>
              <a:t>Extender el aprendizaje del alumno.</a:t>
            </a:r>
          </a:p>
          <a:p>
            <a:pPr algn="ctr"/>
            <a:r>
              <a:rPr lang="es-US" dirty="0">
                <a:latin typeface="Century Gothic" panose="020B0502020202020204" pitchFamily="34" charset="0"/>
              </a:rPr>
              <a:t>Fomentar el desarrollo e un sentido de responsabilidad y cuidado hacia los demás.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EA964D15-CEB5-4D55-9A73-0FFB74F4406B}"/>
              </a:ext>
            </a:extLst>
          </p:cNvPr>
          <p:cNvSpPr/>
          <p:nvPr/>
        </p:nvSpPr>
        <p:spPr>
          <a:xfrm>
            <a:off x="3261947" y="3721952"/>
            <a:ext cx="3429000" cy="3139321"/>
          </a:xfrm>
          <a:prstGeom prst="rect">
            <a:avLst/>
          </a:prstGeom>
          <a:solidFill>
            <a:srgbClr val="CCCCFF"/>
          </a:solidFill>
          <a:ln w="57150">
            <a:solidFill>
              <a:srgbClr val="800080"/>
            </a:solidFill>
          </a:ln>
        </p:spPr>
        <p:txBody>
          <a:bodyPr>
            <a:sp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s-US" dirty="0">
                <a:latin typeface="Century Gothic" panose="020B0502020202020204" pitchFamily="34" charset="0"/>
              </a:rPr>
              <a:t>Participación activa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s-US" dirty="0">
                <a:latin typeface="Century Gothic" panose="020B0502020202020204" pitchFamily="34" charset="0"/>
              </a:rPr>
              <a:t>Aprende sirviendo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s-US" dirty="0">
                <a:latin typeface="Century Gothic" panose="020B0502020202020204" pitchFamily="34" charset="0"/>
              </a:rPr>
              <a:t>Colabora en equipo para desarrollar habilidades y perspectivas de un reflexión. Toma conciencia moral , social y ética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s-US" dirty="0">
                <a:latin typeface="Century Gothic" panose="020B0502020202020204" pitchFamily="34" charset="0"/>
              </a:rPr>
              <a:t>Vincular el proyecto con los cursos curriculares.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s-US" dirty="0">
                <a:latin typeface="Century Gothic" panose="020B0502020202020204" pitchFamily="34" charset="0"/>
              </a:rPr>
              <a:t>Pensar, hablar y escribir acerca de lo que observa.</a:t>
            </a:r>
            <a:endParaRPr lang="es-ES" dirty="0">
              <a:latin typeface="Century Gothic" panose="020B0502020202020204" pitchFamily="34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C701877D-957D-4E21-BF0E-34DC22D03F93}"/>
              </a:ext>
            </a:extLst>
          </p:cNvPr>
          <p:cNvSpPr txBox="1"/>
          <p:nvPr/>
        </p:nvSpPr>
        <p:spPr>
          <a:xfrm>
            <a:off x="1104484" y="7001086"/>
            <a:ext cx="4649030" cy="461665"/>
          </a:xfrm>
          <a:prstGeom prst="rect">
            <a:avLst/>
          </a:prstGeom>
          <a:noFill/>
          <a:ln w="57150">
            <a:solidFill>
              <a:srgbClr val="CC0000"/>
            </a:solidFill>
            <a:prstDash val="lgDashDotDot"/>
          </a:ln>
        </p:spPr>
        <p:txBody>
          <a:bodyPr wrap="none" rtlCol="0">
            <a:spAutoFit/>
          </a:bodyPr>
          <a:lstStyle/>
          <a:p>
            <a:r>
              <a:rPr lang="es-ES" sz="2400" b="1" dirty="0">
                <a:latin typeface="Century Gothic" panose="020B0502020202020204" pitchFamily="34" charset="0"/>
              </a:rPr>
              <a:t>Aprendizaje basado en casos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EFB84FAB-FFC6-4E24-AA9C-0E8B92205F72}"/>
              </a:ext>
            </a:extLst>
          </p:cNvPr>
          <p:cNvSpPr/>
          <p:nvPr/>
        </p:nvSpPr>
        <p:spPr>
          <a:xfrm>
            <a:off x="167053" y="7632550"/>
            <a:ext cx="6523894" cy="1323439"/>
          </a:xfrm>
          <a:prstGeom prst="rect">
            <a:avLst/>
          </a:prstGeom>
          <a:solidFill>
            <a:srgbClr val="FFCCCC"/>
          </a:solidFill>
          <a:ln w="57150">
            <a:solidFill>
              <a:srgbClr val="CC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ES" sz="2000" dirty="0">
                <a:solidFill>
                  <a:srgbClr val="3B3835"/>
                </a:solidFill>
                <a:latin typeface="Century Gothic" panose="020B0502020202020204" pitchFamily="34" charset="0"/>
              </a:rPr>
              <a:t>Estrategia de enseñanza en la que los alumnos construyen su aprendizaje a partir de análisis y discusión de experiencias que partiendo de la vida real los conectan con teorías y principios. </a:t>
            </a:r>
            <a:endParaRPr lang="es-ES" sz="2000" dirty="0">
              <a:latin typeface="Century Gothic" panose="020B0502020202020204" pitchFamily="34" charset="0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C527771B-343E-49EF-97DB-812DE0995872}"/>
              </a:ext>
            </a:extLst>
          </p:cNvPr>
          <p:cNvSpPr txBox="1"/>
          <p:nvPr/>
        </p:nvSpPr>
        <p:spPr>
          <a:xfrm>
            <a:off x="355595" y="9125788"/>
            <a:ext cx="2315309" cy="400110"/>
          </a:xfrm>
          <a:prstGeom prst="rect">
            <a:avLst/>
          </a:prstGeom>
          <a:noFill/>
          <a:ln w="57150">
            <a:solidFill>
              <a:srgbClr val="CC0000"/>
            </a:solidFill>
            <a:prstDash val="dashDot"/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>
                <a:latin typeface="Century Gothic" panose="020B0502020202020204" pitchFamily="34" charset="0"/>
              </a:rPr>
              <a:t>Rol del docente: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07A8C9CF-049B-4B17-8980-27ABD2A0B50A}"/>
              </a:ext>
            </a:extLst>
          </p:cNvPr>
          <p:cNvSpPr txBox="1"/>
          <p:nvPr/>
        </p:nvSpPr>
        <p:spPr>
          <a:xfrm>
            <a:off x="4053799" y="9062577"/>
            <a:ext cx="2113079" cy="400110"/>
          </a:xfrm>
          <a:prstGeom prst="rect">
            <a:avLst/>
          </a:prstGeom>
          <a:noFill/>
          <a:ln w="57150">
            <a:solidFill>
              <a:srgbClr val="CC0000"/>
            </a:solidFill>
            <a:prstDash val="dashDot"/>
          </a:ln>
        </p:spPr>
        <p:txBody>
          <a:bodyPr wrap="none" rtlCol="0">
            <a:spAutoFit/>
          </a:bodyPr>
          <a:lstStyle/>
          <a:p>
            <a:pPr algn="ctr"/>
            <a:r>
              <a:rPr lang="es-ES" sz="2000" b="1" dirty="0">
                <a:latin typeface="Century Gothic" panose="020B0502020202020204" pitchFamily="34" charset="0"/>
              </a:rPr>
              <a:t>Rol del alumno: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51B048B2-C43B-4013-A0DA-D8EEDABBD75B}"/>
              </a:ext>
            </a:extLst>
          </p:cNvPr>
          <p:cNvSpPr/>
          <p:nvPr/>
        </p:nvSpPr>
        <p:spPr>
          <a:xfrm>
            <a:off x="94270" y="9695697"/>
            <a:ext cx="3334729" cy="2185214"/>
          </a:xfrm>
          <a:prstGeom prst="rect">
            <a:avLst/>
          </a:prstGeom>
          <a:solidFill>
            <a:srgbClr val="FFCCCC"/>
          </a:solidFill>
          <a:ln w="57150">
            <a:solidFill>
              <a:srgbClr val="CC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ES" sz="1700" dirty="0">
                <a:solidFill>
                  <a:srgbClr val="3B3835"/>
                </a:solidFill>
                <a:latin typeface="Century Gothic" panose="020B0502020202020204" pitchFamily="34" charset="0"/>
              </a:rPr>
              <a:t> Ayuda a la conformación y funcionamiento del grupo.</a:t>
            </a:r>
          </a:p>
          <a:p>
            <a:pPr algn="ctr"/>
            <a:r>
              <a:rPr lang="es-ES" sz="1700" dirty="0">
                <a:solidFill>
                  <a:srgbClr val="3B3835"/>
                </a:solidFill>
                <a:latin typeface="Century Gothic" panose="020B0502020202020204" pitchFamily="34" charset="0"/>
              </a:rPr>
              <a:t> Clarifica conceptos y comparte su experiencia.</a:t>
            </a:r>
          </a:p>
          <a:p>
            <a:pPr algn="ctr"/>
            <a:r>
              <a:rPr lang="es-ES" sz="1700" dirty="0">
                <a:solidFill>
                  <a:srgbClr val="3B3835"/>
                </a:solidFill>
                <a:latin typeface="Century Gothic" panose="020B0502020202020204" pitchFamily="34" charset="0"/>
              </a:rPr>
              <a:t> Promueve la interacción, colaboración y respeto</a:t>
            </a:r>
          </a:p>
          <a:p>
            <a:pPr algn="ctr"/>
            <a:r>
              <a:rPr lang="es-ES" sz="1700" dirty="0">
                <a:solidFill>
                  <a:srgbClr val="3B3835"/>
                </a:solidFill>
                <a:latin typeface="Century Gothic" panose="020B0502020202020204" pitchFamily="34" charset="0"/>
              </a:rPr>
              <a:t> Promueve la reflexión y juicio crítico</a:t>
            </a:r>
            <a:endParaRPr lang="es-ES" sz="1700" dirty="0">
              <a:latin typeface="Century Gothic" panose="020B0502020202020204" pitchFamily="34" charset="0"/>
            </a:endParaRP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4BBACD77-E509-4B56-BC5F-B4B160136B5F}"/>
              </a:ext>
            </a:extLst>
          </p:cNvPr>
          <p:cNvSpPr/>
          <p:nvPr/>
        </p:nvSpPr>
        <p:spPr>
          <a:xfrm>
            <a:off x="3845714" y="9631579"/>
            <a:ext cx="2833510" cy="2031325"/>
          </a:xfrm>
          <a:prstGeom prst="rect">
            <a:avLst/>
          </a:prstGeom>
          <a:solidFill>
            <a:srgbClr val="FFCCCC"/>
          </a:solidFill>
          <a:ln w="57150">
            <a:solidFill>
              <a:srgbClr val="CC0000"/>
            </a:solidFill>
          </a:ln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>
                <a:solidFill>
                  <a:srgbClr val="3B3835"/>
                </a:solidFill>
                <a:latin typeface="Century Gothic" panose="020B0502020202020204" pitchFamily="34" charset="0"/>
              </a:rPr>
              <a:t>Participación y colaboración activa.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>
                <a:solidFill>
                  <a:srgbClr val="3B3835"/>
                </a:solidFill>
                <a:latin typeface="Century Gothic" panose="020B0502020202020204" pitchFamily="34" charset="0"/>
              </a:rPr>
              <a:t> Respeto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>
                <a:solidFill>
                  <a:srgbClr val="3B3835"/>
                </a:solidFill>
                <a:latin typeface="Century Gothic" panose="020B0502020202020204" pitchFamily="34" charset="0"/>
              </a:rPr>
              <a:t>Estudio e investigación individual para hacer aportaciones.</a:t>
            </a:r>
            <a:endParaRPr lang="es-ES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80841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95</TotalTime>
  <Words>410</Words>
  <Application>Microsoft Office PowerPoint</Application>
  <PresentationFormat>Panorámica</PresentationFormat>
  <Paragraphs>62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Century Gothic</vt:lpstr>
      <vt:lpstr>Comic Sans MS</vt:lpstr>
      <vt:lpstr>Courier New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mesquitic.arizpe@gmail.com</dc:creator>
  <cp:lastModifiedBy>mesquitic.arizpe@gmail.com</cp:lastModifiedBy>
  <cp:revision>5</cp:revision>
  <dcterms:created xsi:type="dcterms:W3CDTF">2019-10-11T02:52:42Z</dcterms:created>
  <dcterms:modified xsi:type="dcterms:W3CDTF">2019-10-11T04:27:44Z</dcterms:modified>
</cp:coreProperties>
</file>