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903511-EBC4-41A0-99AF-1E57368A1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341536-65CE-4000-855D-A4D281819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EF543A-E5E3-439F-82A3-E800A2F0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D5F8-D504-4605-A759-20AD1C1E2B4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2AFD0C-353E-4527-B0C2-B67F78E17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B675A5-D5C5-45CC-B750-315F6EF6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1F4-AC85-494D-A7EC-5EFAEA8C33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85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63C45-5666-4461-804C-796E29EDF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B3F534-8BF4-4464-9F69-482ED5324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0EC72A-790B-4CB7-A261-E53F409F8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D5F8-D504-4605-A759-20AD1C1E2B4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42AEC8-673D-43B8-951C-F8621962A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D46034-8A18-4038-BF34-500B32F2F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1F4-AC85-494D-A7EC-5EFAEA8C33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83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FECFCE-F365-479A-9580-D40684D2A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D87B8E6-994D-49B1-B606-544E5920E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B70F0E-4B53-48AA-A86A-16154942F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D5F8-D504-4605-A759-20AD1C1E2B4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FEFF0E-BA5E-4516-A3E4-AB9E2132B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DC405B-668A-43A2-9BD5-66D8C23D8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1F4-AC85-494D-A7EC-5EFAEA8C33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239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E09E83-460B-4584-AA7A-01D9A6F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C443A9-2ADA-471D-B895-DB644A3C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27F658-A67F-423D-B652-F2BB67BC9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D5F8-D504-4605-A759-20AD1C1E2B4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88C0B2-98B3-4AF2-B387-2A49688FC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18B9EB-7A38-4546-A58A-9FBAD5154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1F4-AC85-494D-A7EC-5EFAEA8C33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21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18A6EF-CA15-4BC4-8528-C2A61CAD5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28D0B0-671C-423D-AA20-71F60127F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C2EB5F-120E-4A29-9CDA-EB631FED4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D5F8-D504-4605-A759-20AD1C1E2B4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DBD383-E646-4097-9F91-4E6D6B435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4D2352-4DC1-4D72-82AE-506F8849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1F4-AC85-494D-A7EC-5EFAEA8C33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40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5C2CC7-7008-4FC1-9CD3-80191EBD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87A307-005D-413D-A119-B8C3CDBB4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CEF8C4-3CF1-45A0-B1FC-2E12BA08C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12A029-601B-446F-BF9D-0DE6CCFF3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D5F8-D504-4605-A759-20AD1C1E2B4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BEF8F0-996E-4C95-816C-E5E6B970B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FEE0DA-C2D4-4EEE-84DD-940DE7A5F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1F4-AC85-494D-A7EC-5EFAEA8C33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251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0EC835-2039-4262-8AB5-A98B191D5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6FBF5F-A7DC-4474-AC68-AC49B857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1BEAE5-F255-47E2-81BB-97E37188E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DB83D3-C5AD-45AC-A563-DCBA3D345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4FA61C4-C2D2-47AE-B1C3-985FB7DD1A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E0CC6EE-BA52-45F5-A3B6-D0A6D11A9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D5F8-D504-4605-A759-20AD1C1E2B4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68CE87D-2E4E-4B0C-B1FE-775D45F2E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AD2AE5-4E0F-4103-8B5E-1DB1C0F67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1F4-AC85-494D-A7EC-5EFAEA8C33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631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FDB06B-5926-494E-B97F-1E57FF341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FF56F70-8C47-4BF8-8670-6CCFDCA9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D5F8-D504-4605-A759-20AD1C1E2B4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9EE334-C31A-4FD8-9B92-1B0A426F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4ABA35D-A5AE-4299-902A-D911C03A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1F4-AC85-494D-A7EC-5EFAEA8C33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137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CD49E61-A2D6-4E3B-9C00-C3813A069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D5F8-D504-4605-A759-20AD1C1E2B4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9FEAC0C-BAB5-4454-AEAC-811C248C4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B846E59-82C3-4B18-A01E-1553C09B6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1F4-AC85-494D-A7EC-5EFAEA8C33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713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9B11CF-DABF-4648-8BE4-EB0673C4E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59455C-D5B4-45DA-A7CE-3D5F5F36B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390080-6AD6-49C7-9C58-7C1E07E6E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477935-62B3-4A31-9DAC-85DBB2BF9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D5F8-D504-4605-A759-20AD1C1E2B4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D4D3BF-1613-479F-9B1C-B01A12F7D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ADF4E2-8E6B-4101-A40D-4C3C038B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1F4-AC85-494D-A7EC-5EFAEA8C33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75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CE7F10-5753-452C-B14B-78A7BD118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18E966D-3DD7-4D4D-984E-AD84E36FE2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38E9F3-21DF-4CF0-8CB7-FA413A9EC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4BD3E6-6587-48F8-9DB8-3D6D53873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D5F8-D504-4605-A759-20AD1C1E2B4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A43568-E8F8-4014-98E3-987DA45B7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C1A5A-45FD-456F-9859-67FC17BCC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21F4-AC85-494D-A7EC-5EFAEA8C33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159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21FBDA0-E2C2-4925-8218-F6AF3DEC5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606D2F-FDA4-446F-8AE3-FFFA98D7A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B463B5-6F5B-4BED-A386-827FF266C8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AD5F8-D504-4605-A759-20AD1C1E2B42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14A3F6-0C18-4299-BC7A-EE19314EC5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696887-1164-4A0F-BF4A-5F7E002B2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621F4-AC85-494D-A7EC-5EFAEA8C33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551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19733F4-0A05-4102-AAC5-6925BC03F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974" y="490025"/>
            <a:ext cx="9857378" cy="5877950"/>
          </a:xfrm>
          <a:prstGeom prst="rect">
            <a:avLst/>
          </a:pr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26116149">
                  <a:custGeom>
                    <a:avLst/>
                    <a:gdLst>
                      <a:gd name="connsiteX0" fmla="*/ 0 w 9857378"/>
                      <a:gd name="connsiteY0" fmla="*/ 0 h 5877950"/>
                      <a:gd name="connsiteX1" fmla="*/ 9857378 w 9857378"/>
                      <a:gd name="connsiteY1" fmla="*/ 0 h 5877950"/>
                      <a:gd name="connsiteX2" fmla="*/ 9857378 w 9857378"/>
                      <a:gd name="connsiteY2" fmla="*/ 5877950 h 5877950"/>
                      <a:gd name="connsiteX3" fmla="*/ 0 w 9857378"/>
                      <a:gd name="connsiteY3" fmla="*/ 5877950 h 5877950"/>
                      <a:gd name="connsiteX4" fmla="*/ 0 w 9857378"/>
                      <a:gd name="connsiteY4" fmla="*/ 0 h 5877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9857378" h="5877950" fill="none" extrusionOk="0">
                        <a:moveTo>
                          <a:pt x="0" y="0"/>
                        </a:moveTo>
                        <a:cubicBezTo>
                          <a:pt x="1952935" y="76851"/>
                          <a:pt x="5567415" y="8321"/>
                          <a:pt x="9857378" y="0"/>
                        </a:cubicBezTo>
                        <a:cubicBezTo>
                          <a:pt x="9962918" y="1001838"/>
                          <a:pt x="9908986" y="3386462"/>
                          <a:pt x="9857378" y="5877950"/>
                        </a:cubicBezTo>
                        <a:cubicBezTo>
                          <a:pt x="5580943" y="5908268"/>
                          <a:pt x="2530356" y="6033077"/>
                          <a:pt x="0" y="5877950"/>
                        </a:cubicBezTo>
                        <a:cubicBezTo>
                          <a:pt x="-132292" y="3263624"/>
                          <a:pt x="-159333" y="882221"/>
                          <a:pt x="0" y="0"/>
                        </a:cubicBezTo>
                        <a:close/>
                      </a:path>
                      <a:path w="9857378" h="5877950" stroke="0" extrusionOk="0">
                        <a:moveTo>
                          <a:pt x="0" y="0"/>
                        </a:moveTo>
                        <a:cubicBezTo>
                          <a:pt x="1357451" y="116236"/>
                          <a:pt x="6260942" y="54065"/>
                          <a:pt x="9857378" y="0"/>
                        </a:cubicBezTo>
                        <a:cubicBezTo>
                          <a:pt x="9897624" y="1052109"/>
                          <a:pt x="9882157" y="4255352"/>
                          <a:pt x="9857378" y="5877950"/>
                        </a:cubicBezTo>
                        <a:cubicBezTo>
                          <a:pt x="5601220" y="6000652"/>
                          <a:pt x="3685892" y="5912753"/>
                          <a:pt x="0" y="5877950"/>
                        </a:cubicBezTo>
                        <a:cubicBezTo>
                          <a:pt x="5390" y="5215491"/>
                          <a:pt x="124289" y="74306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5635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EE141DD3-D261-4CC3-8FC4-BBC4CB66128C}"/>
              </a:ext>
            </a:extLst>
          </p:cNvPr>
          <p:cNvSpPr/>
          <p:nvPr/>
        </p:nvSpPr>
        <p:spPr>
          <a:xfrm>
            <a:off x="4512365" y="2753427"/>
            <a:ext cx="2902227" cy="844825"/>
          </a:xfrm>
          <a:prstGeom prst="ellipse">
            <a:avLst/>
          </a:prstGeom>
          <a:solidFill>
            <a:srgbClr val="FF00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badi Extra Light" panose="020B0204020104020204" pitchFamily="34" charset="0"/>
              </a:rPr>
              <a:t>Estrategias</a:t>
            </a:r>
            <a:r>
              <a:rPr lang="es-MX" dirty="0">
                <a:latin typeface="Abadi Extra Light" panose="020B0204020104020204" pitchFamily="34" charset="0"/>
              </a:rPr>
              <a:t> 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0D81080E-AA98-4BC1-8780-D111D6BE0FDC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1078396" y="954689"/>
            <a:ext cx="2300908" cy="13246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EB6EF99A-0D83-44B3-BF0C-8890041A9EE0}"/>
              </a:ext>
            </a:extLst>
          </p:cNvPr>
          <p:cNvSpPr txBox="1"/>
          <p:nvPr/>
        </p:nvSpPr>
        <p:spPr>
          <a:xfrm>
            <a:off x="3379304" y="2107096"/>
            <a:ext cx="1802296" cy="64633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Aprendizaje basado en casos.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8018075-3F27-40C1-A152-442754D24B75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4485860" y="2797726"/>
            <a:ext cx="451526" cy="794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0F5CF22-3A88-4775-AFB3-0BCD4C0A5168}"/>
              </a:ext>
            </a:extLst>
          </p:cNvPr>
          <p:cNvCxnSpPr/>
          <p:nvPr/>
        </p:nvCxnSpPr>
        <p:spPr>
          <a:xfrm flipV="1">
            <a:off x="4028661" y="1417982"/>
            <a:ext cx="0" cy="689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9336E47D-8137-4560-979E-7F9804CF9867}"/>
              </a:ext>
            </a:extLst>
          </p:cNvPr>
          <p:cNvCxnSpPr/>
          <p:nvPr/>
        </p:nvCxnSpPr>
        <p:spPr>
          <a:xfrm flipH="1">
            <a:off x="3094383" y="2714383"/>
            <a:ext cx="384313" cy="397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88FCBC7-B393-4FA4-9754-A07F627BC553}"/>
              </a:ext>
            </a:extLst>
          </p:cNvPr>
          <p:cNvSpPr txBox="1"/>
          <p:nvPr/>
        </p:nvSpPr>
        <p:spPr>
          <a:xfrm>
            <a:off x="3379305" y="742122"/>
            <a:ext cx="1364974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Situación-problema.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F85077E-CA12-4F07-9806-A87ECB4E03C3}"/>
              </a:ext>
            </a:extLst>
          </p:cNvPr>
          <p:cNvSpPr txBox="1"/>
          <p:nvPr/>
        </p:nvSpPr>
        <p:spPr>
          <a:xfrm>
            <a:off x="2451653" y="3081132"/>
            <a:ext cx="1610139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Se expone al alumno. 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1B7BE040-C8F5-47FF-99C1-E89041B7B482}"/>
              </a:ext>
            </a:extLst>
          </p:cNvPr>
          <p:cNvCxnSpPr/>
          <p:nvPr/>
        </p:nvCxnSpPr>
        <p:spPr>
          <a:xfrm flipH="1" flipV="1">
            <a:off x="2279374" y="2714383"/>
            <a:ext cx="815009" cy="162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7934FC8-F4F7-4CA7-AE8F-9EC45A8D7FAB}"/>
              </a:ext>
            </a:extLst>
          </p:cNvPr>
          <p:cNvSpPr txBox="1"/>
          <p:nvPr/>
        </p:nvSpPr>
        <p:spPr>
          <a:xfrm>
            <a:off x="1454425" y="2420747"/>
            <a:ext cx="1080054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Rol del alumno. 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09755CCA-292A-48D9-A65F-964106CAFF79}"/>
              </a:ext>
            </a:extLst>
          </p:cNvPr>
          <p:cNvCxnSpPr/>
          <p:nvPr/>
        </p:nvCxnSpPr>
        <p:spPr>
          <a:xfrm flipH="1" flipV="1">
            <a:off x="1232452" y="2107096"/>
            <a:ext cx="596348" cy="323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93523D8-B1EA-48A6-A520-83F575C086FE}"/>
              </a:ext>
            </a:extLst>
          </p:cNvPr>
          <p:cNvSpPr txBox="1"/>
          <p:nvPr/>
        </p:nvSpPr>
        <p:spPr>
          <a:xfrm>
            <a:off x="351182" y="1527382"/>
            <a:ext cx="1649897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Ahondar en la información. 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2B1106E-A484-4F2E-89DE-AC7D96E4A2F7}"/>
              </a:ext>
            </a:extLst>
          </p:cNvPr>
          <p:cNvCxnSpPr/>
          <p:nvPr/>
        </p:nvCxnSpPr>
        <p:spPr>
          <a:xfrm flipH="1" flipV="1">
            <a:off x="2822713" y="742122"/>
            <a:ext cx="655983" cy="159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FF1EC5E-D82D-4B3D-811B-7262A93D474A}"/>
              </a:ext>
            </a:extLst>
          </p:cNvPr>
          <p:cNvSpPr txBox="1"/>
          <p:nvPr/>
        </p:nvSpPr>
        <p:spPr>
          <a:xfrm>
            <a:off x="2456621" y="235082"/>
            <a:ext cx="785192" cy="1200329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Rol del maestro. 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1868F86E-92D4-43D8-A626-46FF2F94E05C}"/>
              </a:ext>
            </a:extLst>
          </p:cNvPr>
          <p:cNvCxnSpPr>
            <a:cxnSpLocks/>
          </p:cNvCxnSpPr>
          <p:nvPr/>
        </p:nvCxnSpPr>
        <p:spPr>
          <a:xfrm flipH="1" flipV="1">
            <a:off x="1828801" y="556591"/>
            <a:ext cx="619538" cy="185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021D6D3-7219-4D42-8856-43813C083956}"/>
              </a:ext>
            </a:extLst>
          </p:cNvPr>
          <p:cNvSpPr txBox="1"/>
          <p:nvPr/>
        </p:nvSpPr>
        <p:spPr>
          <a:xfrm>
            <a:off x="155713" y="31359"/>
            <a:ext cx="1845366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Capacidad de discutir con argumentos.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D5C8176-7E95-4F3F-9247-262D394E7124}"/>
              </a:ext>
            </a:extLst>
          </p:cNvPr>
          <p:cNvSpPr txBox="1"/>
          <p:nvPr/>
        </p:nvSpPr>
        <p:spPr>
          <a:xfrm>
            <a:off x="3405808" y="27356"/>
            <a:ext cx="2498034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de generar y sustentar ideas propias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3AC15517-4B97-4C05-8D86-2CFDD0D2DEF8}"/>
              </a:ext>
            </a:extLst>
          </p:cNvPr>
          <p:cNvCxnSpPr>
            <a:cxnSpLocks/>
          </p:cNvCxnSpPr>
          <p:nvPr/>
        </p:nvCxnSpPr>
        <p:spPr>
          <a:xfrm flipV="1">
            <a:off x="3250095" y="454600"/>
            <a:ext cx="228601" cy="101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9712E00C-4AE2-42B7-BF13-93017FE57D8F}"/>
              </a:ext>
            </a:extLst>
          </p:cNvPr>
          <p:cNvCxnSpPr/>
          <p:nvPr/>
        </p:nvCxnSpPr>
        <p:spPr>
          <a:xfrm flipV="1">
            <a:off x="7308575" y="2497703"/>
            <a:ext cx="523460" cy="492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F2B67EB4-9AE5-42E2-B58F-C7EE8D6D467E}"/>
              </a:ext>
            </a:extLst>
          </p:cNvPr>
          <p:cNvSpPr txBox="1"/>
          <p:nvPr/>
        </p:nvSpPr>
        <p:spPr>
          <a:xfrm>
            <a:off x="7354960" y="2128055"/>
            <a:ext cx="1245699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Proyectos.</a:t>
            </a: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C3A5DD90-DC82-484B-979D-9EC82BA435D1}"/>
              </a:ext>
            </a:extLst>
          </p:cNvPr>
          <p:cNvCxnSpPr/>
          <p:nvPr/>
        </p:nvCxnSpPr>
        <p:spPr>
          <a:xfrm flipV="1">
            <a:off x="7832035" y="1388453"/>
            <a:ext cx="0" cy="7396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ángulo 38">
            <a:extLst>
              <a:ext uri="{FF2B5EF4-FFF2-40B4-BE49-F238E27FC236}">
                <a16:creationId xmlns:a16="http://schemas.microsoft.com/office/drawing/2014/main" id="{D1733654-750E-4FF3-9284-FEA76070594A}"/>
              </a:ext>
            </a:extLst>
          </p:cNvPr>
          <p:cNvSpPr/>
          <p:nvPr/>
        </p:nvSpPr>
        <p:spPr>
          <a:xfrm>
            <a:off x="6553199" y="210337"/>
            <a:ext cx="2392016" cy="14773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dirty="0"/>
              <a:t>Acercar a los estudiantes al comportamiento propio de los científicos sociales </a:t>
            </a:r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3276D3FA-9398-479F-804E-79192A2BB125}"/>
              </a:ext>
            </a:extLst>
          </p:cNvPr>
          <p:cNvCxnSpPr/>
          <p:nvPr/>
        </p:nvCxnSpPr>
        <p:spPr>
          <a:xfrm flipV="1">
            <a:off x="8454887" y="1758254"/>
            <a:ext cx="954156" cy="510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uadroTexto 41">
            <a:extLst>
              <a:ext uri="{FF2B5EF4-FFF2-40B4-BE49-F238E27FC236}">
                <a16:creationId xmlns:a16="http://schemas.microsoft.com/office/drawing/2014/main" id="{FFA04903-B46A-48EB-A3E0-2619965B1174}"/>
              </a:ext>
            </a:extLst>
          </p:cNvPr>
          <p:cNvSpPr txBox="1"/>
          <p:nvPr/>
        </p:nvSpPr>
        <p:spPr>
          <a:xfrm>
            <a:off x="9163879" y="1204216"/>
            <a:ext cx="954156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Rol del alumno.</a:t>
            </a: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3D868F03-17A5-4DFD-B928-7E12CF0C192A}"/>
              </a:ext>
            </a:extLst>
          </p:cNvPr>
          <p:cNvCxnSpPr>
            <a:cxnSpLocks/>
          </p:cNvCxnSpPr>
          <p:nvPr/>
        </p:nvCxnSpPr>
        <p:spPr>
          <a:xfrm flipV="1">
            <a:off x="9945753" y="1065287"/>
            <a:ext cx="536718" cy="364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>
            <a:extLst>
              <a:ext uri="{FF2B5EF4-FFF2-40B4-BE49-F238E27FC236}">
                <a16:creationId xmlns:a16="http://schemas.microsoft.com/office/drawing/2014/main" id="{8E181B8B-11CC-4663-912C-4592BFBB3E81}"/>
              </a:ext>
            </a:extLst>
          </p:cNvPr>
          <p:cNvSpPr txBox="1"/>
          <p:nvPr/>
        </p:nvSpPr>
        <p:spPr>
          <a:xfrm>
            <a:off x="10376451" y="235082"/>
            <a:ext cx="1659836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Aprender por separado habilidades y conocimientos. </a:t>
            </a:r>
          </a:p>
        </p:txBody>
      </p: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BFE213C6-ED8E-4295-B083-9F4626F7231A}"/>
              </a:ext>
            </a:extLst>
          </p:cNvPr>
          <p:cNvCxnSpPr/>
          <p:nvPr/>
        </p:nvCxnSpPr>
        <p:spPr>
          <a:xfrm>
            <a:off x="9945753" y="1687665"/>
            <a:ext cx="536718" cy="70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>
            <a:extLst>
              <a:ext uri="{FF2B5EF4-FFF2-40B4-BE49-F238E27FC236}">
                <a16:creationId xmlns:a16="http://schemas.microsoft.com/office/drawing/2014/main" id="{FF7CC9F2-BBEA-4E9E-95F5-7B4934239221}"/>
              </a:ext>
            </a:extLst>
          </p:cNvPr>
          <p:cNvSpPr txBox="1"/>
          <p:nvPr/>
        </p:nvSpPr>
        <p:spPr>
          <a:xfrm>
            <a:off x="10482470" y="1527381"/>
            <a:ext cx="1553817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Aplicar de manera creativa e independiente</a:t>
            </a:r>
          </a:p>
        </p:txBody>
      </p: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83A59146-6E67-4631-B18A-B24BA250AE3F}"/>
              </a:ext>
            </a:extLst>
          </p:cNvPr>
          <p:cNvCxnSpPr>
            <a:cxnSpLocks/>
          </p:cNvCxnSpPr>
          <p:nvPr/>
        </p:nvCxnSpPr>
        <p:spPr>
          <a:xfrm>
            <a:off x="8196470" y="2497703"/>
            <a:ext cx="510208" cy="112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C2156304-C773-4868-95E6-BFF7F024491A}"/>
              </a:ext>
            </a:extLst>
          </p:cNvPr>
          <p:cNvSpPr txBox="1"/>
          <p:nvPr/>
        </p:nvSpPr>
        <p:spPr>
          <a:xfrm>
            <a:off x="8772940" y="2439977"/>
            <a:ext cx="100716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Rol del docente.</a:t>
            </a:r>
          </a:p>
        </p:txBody>
      </p: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3BB9B4E1-4AA1-4C2A-892F-DCA361E3E3CE}"/>
              </a:ext>
            </a:extLst>
          </p:cNvPr>
          <p:cNvCxnSpPr>
            <a:cxnSpLocks/>
          </p:cNvCxnSpPr>
          <p:nvPr/>
        </p:nvCxnSpPr>
        <p:spPr>
          <a:xfrm>
            <a:off x="9846366" y="2913165"/>
            <a:ext cx="530085" cy="153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4F70BF09-5F3F-41F9-9207-9D8C4B08027F}"/>
              </a:ext>
            </a:extLst>
          </p:cNvPr>
          <p:cNvSpPr txBox="1"/>
          <p:nvPr/>
        </p:nvSpPr>
        <p:spPr>
          <a:xfrm>
            <a:off x="10482470" y="2795766"/>
            <a:ext cx="1553817" cy="14773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Fomentar de manera afectiva la motivación y aprendizaje</a:t>
            </a: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AC7196D2-31DE-4A71-B59B-DB5B54829C44}"/>
              </a:ext>
            </a:extLst>
          </p:cNvPr>
          <p:cNvCxnSpPr>
            <a:cxnSpLocks/>
          </p:cNvCxnSpPr>
          <p:nvPr/>
        </p:nvCxnSpPr>
        <p:spPr>
          <a:xfrm flipH="1" flipV="1">
            <a:off x="9409043" y="3067078"/>
            <a:ext cx="66263" cy="396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uadroTexto 60">
            <a:extLst>
              <a:ext uri="{FF2B5EF4-FFF2-40B4-BE49-F238E27FC236}">
                <a16:creationId xmlns:a16="http://schemas.microsoft.com/office/drawing/2014/main" id="{AA85CB9C-1D5F-417B-A8E0-5F58CA60267E}"/>
              </a:ext>
            </a:extLst>
          </p:cNvPr>
          <p:cNvSpPr txBox="1"/>
          <p:nvPr/>
        </p:nvSpPr>
        <p:spPr>
          <a:xfrm>
            <a:off x="8706678" y="3429000"/>
            <a:ext cx="1610139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Desarrollo de autonomía y participación. </a:t>
            </a:r>
          </a:p>
        </p:txBody>
      </p: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64ACCD5A-76EB-4879-9B1F-0DC664C16FAD}"/>
              </a:ext>
            </a:extLst>
          </p:cNvPr>
          <p:cNvCxnSpPr>
            <a:cxnSpLocks/>
          </p:cNvCxnSpPr>
          <p:nvPr/>
        </p:nvCxnSpPr>
        <p:spPr>
          <a:xfrm flipH="1">
            <a:off x="4167811" y="3463842"/>
            <a:ext cx="576468" cy="591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uadroTexto 64">
            <a:extLst>
              <a:ext uri="{FF2B5EF4-FFF2-40B4-BE49-F238E27FC236}">
                <a16:creationId xmlns:a16="http://schemas.microsoft.com/office/drawing/2014/main" id="{2E929E69-6997-4388-B1C6-535DAC0DF2E8}"/>
              </a:ext>
            </a:extLst>
          </p:cNvPr>
          <p:cNvSpPr txBox="1"/>
          <p:nvPr/>
        </p:nvSpPr>
        <p:spPr>
          <a:xfrm>
            <a:off x="3425686" y="3995530"/>
            <a:ext cx="1338471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Enseñanza situada. </a:t>
            </a:r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39F52EA3-8351-4A36-A90B-0F26EC05F5C0}"/>
              </a:ext>
            </a:extLst>
          </p:cNvPr>
          <p:cNvCxnSpPr>
            <a:stCxn id="65" idx="1"/>
          </p:cNvCxnSpPr>
          <p:nvPr/>
        </p:nvCxnSpPr>
        <p:spPr>
          <a:xfrm flipH="1">
            <a:off x="2686878" y="4318696"/>
            <a:ext cx="738808" cy="323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67">
            <a:extLst>
              <a:ext uri="{FF2B5EF4-FFF2-40B4-BE49-F238E27FC236}">
                <a16:creationId xmlns:a16="http://schemas.microsoft.com/office/drawing/2014/main" id="{D11EFF46-9B5E-4E8E-8E8F-153A47B1E51A}"/>
              </a:ext>
            </a:extLst>
          </p:cNvPr>
          <p:cNvSpPr txBox="1"/>
          <p:nvPr/>
        </p:nvSpPr>
        <p:spPr>
          <a:xfrm>
            <a:off x="1232452" y="4427740"/>
            <a:ext cx="1765852" cy="120032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US" dirty="0"/>
              <a:t>Aprenden y se desarrollan por medio de su participación.</a:t>
            </a:r>
            <a:endParaRPr lang="es-MX" dirty="0"/>
          </a:p>
        </p:txBody>
      </p: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5C6F89B2-E7B3-4461-B1CE-0717A05A9A2E}"/>
              </a:ext>
            </a:extLst>
          </p:cNvPr>
          <p:cNvCxnSpPr/>
          <p:nvPr/>
        </p:nvCxnSpPr>
        <p:spPr>
          <a:xfrm flipH="1">
            <a:off x="887896" y="5628069"/>
            <a:ext cx="344556" cy="2558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uadroTexto 70">
            <a:extLst>
              <a:ext uri="{FF2B5EF4-FFF2-40B4-BE49-F238E27FC236}">
                <a16:creationId xmlns:a16="http://schemas.microsoft.com/office/drawing/2014/main" id="{08C7DF8E-9CCB-4C6E-AC14-C2F23DB05E31}"/>
              </a:ext>
            </a:extLst>
          </p:cNvPr>
          <p:cNvSpPr txBox="1"/>
          <p:nvPr/>
        </p:nvSpPr>
        <p:spPr>
          <a:xfrm>
            <a:off x="92765" y="5903311"/>
            <a:ext cx="2186609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Servicio de acuerdo a las características de la comunidad. </a:t>
            </a:r>
          </a:p>
        </p:txBody>
      </p: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CCB95C0B-EC6A-4070-805A-BC669483C0C0}"/>
              </a:ext>
            </a:extLst>
          </p:cNvPr>
          <p:cNvCxnSpPr/>
          <p:nvPr/>
        </p:nvCxnSpPr>
        <p:spPr>
          <a:xfrm>
            <a:off x="3670852" y="4532243"/>
            <a:ext cx="0" cy="530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uadroTexto 74">
            <a:extLst>
              <a:ext uri="{FF2B5EF4-FFF2-40B4-BE49-F238E27FC236}">
                <a16:creationId xmlns:a16="http://schemas.microsoft.com/office/drawing/2014/main" id="{68AAE8B0-06BA-4205-B837-1B9916A7721C}"/>
              </a:ext>
            </a:extLst>
          </p:cNvPr>
          <p:cNvSpPr txBox="1"/>
          <p:nvPr/>
        </p:nvSpPr>
        <p:spPr>
          <a:xfrm>
            <a:off x="3150705" y="5039139"/>
            <a:ext cx="1151284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Rol del docente</a:t>
            </a:r>
          </a:p>
        </p:txBody>
      </p: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56FFDB5B-AD2E-4F4D-B1CE-D170DBAB8CB3}"/>
              </a:ext>
            </a:extLst>
          </p:cNvPr>
          <p:cNvCxnSpPr/>
          <p:nvPr/>
        </p:nvCxnSpPr>
        <p:spPr>
          <a:xfrm>
            <a:off x="3670852" y="5628069"/>
            <a:ext cx="0" cy="275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4FB3BA3E-47FE-4E7C-98C9-BE2C6AAC4024}"/>
              </a:ext>
            </a:extLst>
          </p:cNvPr>
          <p:cNvSpPr txBox="1"/>
          <p:nvPr/>
        </p:nvSpPr>
        <p:spPr>
          <a:xfrm>
            <a:off x="2594113" y="5903311"/>
            <a:ext cx="1765852" cy="83099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US" sz="1600" dirty="0"/>
              <a:t>Vincula las necesidades de una comunidad</a:t>
            </a:r>
          </a:p>
        </p:txBody>
      </p: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82720263-4E3A-4444-ACB9-E619FEFD5589}"/>
              </a:ext>
            </a:extLst>
          </p:cNvPr>
          <p:cNvCxnSpPr/>
          <p:nvPr/>
        </p:nvCxnSpPr>
        <p:spPr>
          <a:xfrm>
            <a:off x="4280452" y="4427740"/>
            <a:ext cx="255105" cy="475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uadroTexto 80">
            <a:extLst>
              <a:ext uri="{FF2B5EF4-FFF2-40B4-BE49-F238E27FC236}">
                <a16:creationId xmlns:a16="http://schemas.microsoft.com/office/drawing/2014/main" id="{2D5234E6-0B95-45FB-9A55-74568C5E4C10}"/>
              </a:ext>
            </a:extLst>
          </p:cNvPr>
          <p:cNvSpPr txBox="1"/>
          <p:nvPr/>
        </p:nvSpPr>
        <p:spPr>
          <a:xfrm>
            <a:off x="4368249" y="4917666"/>
            <a:ext cx="1020418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Rol del alumno</a:t>
            </a:r>
          </a:p>
        </p:txBody>
      </p: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61B7320E-BB93-4F92-86FF-B4CA3A58563C}"/>
              </a:ext>
            </a:extLst>
          </p:cNvPr>
          <p:cNvCxnSpPr/>
          <p:nvPr/>
        </p:nvCxnSpPr>
        <p:spPr>
          <a:xfrm>
            <a:off x="4764157" y="5362304"/>
            <a:ext cx="173229" cy="403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ángulo 83">
            <a:extLst>
              <a:ext uri="{FF2B5EF4-FFF2-40B4-BE49-F238E27FC236}">
                <a16:creationId xmlns:a16="http://schemas.microsoft.com/office/drawing/2014/main" id="{392863CD-1E4C-421E-A7A5-BB6193B45C24}"/>
              </a:ext>
            </a:extLst>
          </p:cNvPr>
          <p:cNvSpPr/>
          <p:nvPr/>
        </p:nvSpPr>
        <p:spPr>
          <a:xfrm>
            <a:off x="4431197" y="5780782"/>
            <a:ext cx="3329606" cy="10772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sz="1600" dirty="0"/>
              <a:t>Desarrolla habilidades y perspectivas de un reflexión y acción critica centrada para llegar a un cambio social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86683121-C086-4360-8888-287C10EC32A7}"/>
              </a:ext>
            </a:extLst>
          </p:cNvPr>
          <p:cNvCxnSpPr>
            <a:stCxn id="4" idx="5"/>
          </p:cNvCxnSpPr>
          <p:nvPr/>
        </p:nvCxnSpPr>
        <p:spPr>
          <a:xfrm>
            <a:off x="6989571" y="3474530"/>
            <a:ext cx="425021" cy="52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05CBD376-023A-4057-B84B-1997C5826683}"/>
              </a:ext>
            </a:extLst>
          </p:cNvPr>
          <p:cNvSpPr txBox="1"/>
          <p:nvPr/>
        </p:nvSpPr>
        <p:spPr>
          <a:xfrm>
            <a:off x="5870715" y="4055168"/>
            <a:ext cx="2670310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Aprendizaje basado en problemas. 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6DF12988-BFF6-4AD1-A092-41B45D3170BB}"/>
              </a:ext>
            </a:extLst>
          </p:cNvPr>
          <p:cNvCxnSpPr/>
          <p:nvPr/>
        </p:nvCxnSpPr>
        <p:spPr>
          <a:xfrm>
            <a:off x="8004313" y="4701499"/>
            <a:ext cx="450574" cy="337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64D37998-D2A0-40C4-ADC8-60AA3805B7CC}"/>
              </a:ext>
            </a:extLst>
          </p:cNvPr>
          <p:cNvSpPr/>
          <p:nvPr/>
        </p:nvSpPr>
        <p:spPr>
          <a:xfrm>
            <a:off x="6845793" y="4987250"/>
            <a:ext cx="4113755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MX" dirty="0"/>
              <a:t>Planteamiento de una situación problema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799FA422-E726-4ECB-91DB-9F3C7457B098}"/>
              </a:ext>
            </a:extLst>
          </p:cNvPr>
          <p:cNvCxnSpPr/>
          <p:nvPr/>
        </p:nvCxnSpPr>
        <p:spPr>
          <a:xfrm>
            <a:off x="9064487" y="5356582"/>
            <a:ext cx="0" cy="546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28">
            <a:extLst>
              <a:ext uri="{FF2B5EF4-FFF2-40B4-BE49-F238E27FC236}">
                <a16:creationId xmlns:a16="http://schemas.microsoft.com/office/drawing/2014/main" id="{F1D424AF-31B5-4140-B949-49610900F450}"/>
              </a:ext>
            </a:extLst>
          </p:cNvPr>
          <p:cNvSpPr/>
          <p:nvPr/>
        </p:nvSpPr>
        <p:spPr>
          <a:xfrm>
            <a:off x="7977809" y="5853639"/>
            <a:ext cx="2933697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dirty="0"/>
              <a:t>El alumno afronta el problema tiene que analizar la situación </a:t>
            </a:r>
          </a:p>
        </p:txBody>
      </p:sp>
    </p:spTree>
    <p:extLst>
      <p:ext uri="{BB962C8B-B14F-4D97-AF65-F5344CB8AC3E}">
        <p14:creationId xmlns:p14="http://schemas.microsoft.com/office/powerpoint/2010/main" val="144129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102</TotalTime>
  <Words>158</Words>
  <Application>Microsoft Office PowerPoint</Application>
  <PresentationFormat>Panorámica</PresentationFormat>
  <Paragraphs>27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Abadi Extra Light</vt:lpstr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Berenice</dc:creator>
  <cp:lastModifiedBy>Berenice</cp:lastModifiedBy>
  <cp:revision>11</cp:revision>
  <dcterms:created xsi:type="dcterms:W3CDTF">2019-10-10T00:35:27Z</dcterms:created>
  <dcterms:modified xsi:type="dcterms:W3CDTF">2019-10-10T21:39:13Z</dcterms:modified>
</cp:coreProperties>
</file>