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DE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Estrategias de enseñanza. 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1800" b="1" dirty="0" smtClean="0"/>
              <a:t>Alumna: Daniela </a:t>
            </a:r>
            <a:r>
              <a:rPr lang="es-MX" sz="1800" b="1" dirty="0" err="1" smtClean="0"/>
              <a:t>Karime</a:t>
            </a:r>
            <a:r>
              <a:rPr lang="es-MX" sz="1800" b="1" dirty="0" smtClean="0"/>
              <a:t> Muñiz Limón. #12</a:t>
            </a:r>
            <a:endParaRPr lang="es-MX" sz="1800" b="1" dirty="0"/>
          </a:p>
        </p:txBody>
      </p:sp>
    </p:spTree>
    <p:extLst>
      <p:ext uri="{BB962C8B-B14F-4D97-AF65-F5344CB8AC3E}">
        <p14:creationId xmlns:p14="http://schemas.microsoft.com/office/powerpoint/2010/main" val="376448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4284618" y="2547258"/>
            <a:ext cx="3174274" cy="10319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</a:rPr>
              <a:t>ESTRATEGIAS DE ENSEÑANZA. </a:t>
            </a:r>
            <a:endParaRPr lang="es-MX" sz="2800" b="1" dirty="0">
              <a:solidFill>
                <a:schemeClr val="tx1"/>
              </a:solidFill>
            </a:endParaRPr>
          </a:p>
        </p:txBody>
      </p:sp>
      <p:cxnSp>
        <p:nvCxnSpPr>
          <p:cNvPr id="6" name="Conector recto de flecha 5"/>
          <p:cNvCxnSpPr/>
          <p:nvPr/>
        </p:nvCxnSpPr>
        <p:spPr>
          <a:xfrm flipH="1" flipV="1">
            <a:off x="3161211" y="2442754"/>
            <a:ext cx="849087" cy="502921"/>
          </a:xfrm>
          <a:prstGeom prst="straightConnector1">
            <a:avLst/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redondeado 7"/>
          <p:cNvSpPr/>
          <p:nvPr/>
        </p:nvSpPr>
        <p:spPr>
          <a:xfrm>
            <a:off x="352697" y="404950"/>
            <a:ext cx="2233749" cy="77070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APRENDIZAJE BASADO EN PROBLEMAS</a:t>
            </a:r>
            <a:endParaRPr lang="es-MX" b="1" dirty="0">
              <a:solidFill>
                <a:schemeClr val="tx1"/>
              </a:solidFill>
            </a:endParaRPr>
          </a:p>
        </p:txBody>
      </p:sp>
      <p:cxnSp>
        <p:nvCxnSpPr>
          <p:cNvPr id="10" name="Conector recto de flecha 9"/>
          <p:cNvCxnSpPr>
            <a:stCxn id="8" idx="2"/>
          </p:cNvCxnSpPr>
          <p:nvPr/>
        </p:nvCxnSpPr>
        <p:spPr>
          <a:xfrm flipH="1">
            <a:off x="1463040" y="1175658"/>
            <a:ext cx="6532" cy="378822"/>
          </a:xfrm>
          <a:prstGeom prst="straightConnector1">
            <a:avLst/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redondeado 11"/>
          <p:cNvSpPr/>
          <p:nvPr/>
        </p:nvSpPr>
        <p:spPr>
          <a:xfrm>
            <a:off x="326571" y="1619795"/>
            <a:ext cx="2730138" cy="122791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lt"/>
                <a:cs typeface="+mn-lt"/>
              </a:rPr>
              <a:t>ABP consiste en el planteamiento de una situación problema, donde su construcción, análisis y / o solución constituyen el foco central de la experiencia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365759" y="2965269"/>
            <a:ext cx="2625635" cy="263869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Rol del alumno. </a:t>
            </a:r>
          </a:p>
          <a:p>
            <a:pPr algn="ctr"/>
            <a:r>
              <a:rPr lang="es-ES" sz="1200" dirty="0">
                <a:solidFill>
                  <a:schemeClr val="tx1"/>
                </a:solidFill>
              </a:rPr>
              <a:t>El alumno que afronta el problema tiene que analizar la situación y </a:t>
            </a:r>
            <a:r>
              <a:rPr lang="es-ES" sz="1200" dirty="0" smtClean="0">
                <a:solidFill>
                  <a:schemeClr val="tx1"/>
                </a:solidFill>
              </a:rPr>
              <a:t>caracterizarla desde </a:t>
            </a:r>
            <a:r>
              <a:rPr lang="es-ES" sz="1200" dirty="0">
                <a:solidFill>
                  <a:schemeClr val="tx1"/>
                </a:solidFill>
              </a:rPr>
              <a:t>más de una sola </a:t>
            </a:r>
            <a:r>
              <a:rPr lang="es-ES" sz="1200" dirty="0" smtClean="0">
                <a:solidFill>
                  <a:schemeClr val="tx1"/>
                </a:solidFill>
              </a:rPr>
              <a:t>óptica.</a:t>
            </a:r>
          </a:p>
          <a:p>
            <a:pPr algn="ctr"/>
            <a:r>
              <a:rPr lang="es-ES" sz="1200" b="1" dirty="0" smtClean="0">
                <a:solidFill>
                  <a:schemeClr val="tx1"/>
                </a:solidFill>
              </a:rPr>
              <a:t>Rol del docente. </a:t>
            </a:r>
          </a:p>
          <a:p>
            <a:pPr algn="ctr"/>
            <a:r>
              <a:rPr lang="es-ES" sz="1200" dirty="0">
                <a:solidFill>
                  <a:schemeClr val="tx1"/>
                </a:solidFill>
              </a:rPr>
              <a:t>Fomentar el aprendizaje activo, aprender mediante la experiencia práctica</a:t>
            </a:r>
          </a:p>
          <a:p>
            <a:pPr algn="ctr"/>
            <a:r>
              <a:rPr lang="es-ES" sz="1200" dirty="0">
                <a:solidFill>
                  <a:schemeClr val="tx1"/>
                </a:solidFill>
              </a:rPr>
              <a:t>y la reflexión</a:t>
            </a:r>
            <a:r>
              <a:rPr lang="es-ES" sz="12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es-MX" sz="1200" b="1" dirty="0">
              <a:solidFill>
                <a:schemeClr val="tx1"/>
              </a:solidFill>
            </a:endParaRPr>
          </a:p>
        </p:txBody>
      </p:sp>
      <p:cxnSp>
        <p:nvCxnSpPr>
          <p:cNvPr id="15" name="Conector recto de flecha 14"/>
          <p:cNvCxnSpPr/>
          <p:nvPr/>
        </p:nvCxnSpPr>
        <p:spPr>
          <a:xfrm flipV="1">
            <a:off x="7707086" y="2547257"/>
            <a:ext cx="927463" cy="365760"/>
          </a:xfrm>
          <a:prstGeom prst="straightConnector1">
            <a:avLst/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redondeado 15"/>
          <p:cNvSpPr/>
          <p:nvPr/>
        </p:nvSpPr>
        <p:spPr>
          <a:xfrm>
            <a:off x="8725988" y="365758"/>
            <a:ext cx="3056709" cy="124097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CONDUCCIÓN DE LA ENSEÑANZA MEDIANTE PROYECTOS SITUADOS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9052559" y="1946365"/>
            <a:ext cx="2599509" cy="299139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Los </a:t>
            </a:r>
            <a:r>
              <a:rPr lang="es-ES" sz="1600" b="1" dirty="0">
                <a:solidFill>
                  <a:schemeClr val="tx1"/>
                </a:solidFill>
              </a:rPr>
              <a:t>alumnos</a:t>
            </a:r>
            <a:r>
              <a:rPr lang="es-ES" sz="1600" dirty="0">
                <a:solidFill>
                  <a:schemeClr val="tx1"/>
                </a:solidFill>
              </a:rPr>
              <a:t> tienen que aprender en un inicio y por separado los conocimientos y </a:t>
            </a:r>
            <a:r>
              <a:rPr lang="es-ES" sz="1600" dirty="0" smtClean="0">
                <a:solidFill>
                  <a:schemeClr val="tx1"/>
                </a:solidFill>
              </a:rPr>
              <a:t>habilidades.</a:t>
            </a:r>
          </a:p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Los </a:t>
            </a:r>
            <a:r>
              <a:rPr lang="es-ES" sz="1600" b="1" dirty="0">
                <a:solidFill>
                  <a:schemeClr val="tx1"/>
                </a:solidFill>
              </a:rPr>
              <a:t>profesores </a:t>
            </a:r>
            <a:r>
              <a:rPr lang="es-ES" sz="1600" dirty="0">
                <a:solidFill>
                  <a:schemeClr val="tx1"/>
                </a:solidFill>
              </a:rPr>
              <a:t>pueden fomentar de manera efectiva la motivación y el aprendizaje autorregulado </a:t>
            </a:r>
          </a:p>
        </p:txBody>
      </p:sp>
      <p:pic>
        <p:nvPicPr>
          <p:cNvPr id="18" name="Picture 12" descr="Resultado de imagen para melonheadz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936924" y="5184700"/>
            <a:ext cx="940158" cy="1274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ángulo redondeado 18"/>
          <p:cNvSpPr/>
          <p:nvPr/>
        </p:nvSpPr>
        <p:spPr>
          <a:xfrm>
            <a:off x="5394960" y="4467496"/>
            <a:ext cx="2743201" cy="186798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</a:rPr>
              <a:t>El proyecto constituye una “totalidad natural”, donde está integrado en él, de manera que la conducción del proyecto en sí es la que permite los aprendizajes más relevantes y significativos.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229599" y="4507391"/>
            <a:ext cx="696686" cy="1906471"/>
          </a:xfrm>
          <a:prstGeom prst="rect">
            <a:avLst/>
          </a:prstGeom>
        </p:spPr>
      </p:pic>
      <p:sp>
        <p:nvSpPr>
          <p:cNvPr id="21" name="Rectángulo redondeado 20"/>
          <p:cNvSpPr/>
          <p:nvPr/>
        </p:nvSpPr>
        <p:spPr>
          <a:xfrm>
            <a:off x="4075612" y="548640"/>
            <a:ext cx="3187337" cy="122790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Los casos son instrumentos educativos complejos que aparecen en forma de narrativas. 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3095897" y="4010297"/>
            <a:ext cx="2011680" cy="195942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No </a:t>
            </a:r>
            <a:r>
              <a:rPr lang="es-MX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sólo se destaca el razonamiento de los alumnos, sino la expresión –y educación- de emociones y valores.</a:t>
            </a:r>
            <a:endParaRPr lang="es-MX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232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17</TotalTime>
  <Words>180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Century Gothic</vt:lpstr>
      <vt:lpstr>Garamond</vt:lpstr>
      <vt:lpstr>Savon</vt:lpstr>
      <vt:lpstr>Estrategias de enseñanza.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de enseñanza.</dc:title>
  <dc:creator>52844</dc:creator>
  <cp:lastModifiedBy>52844</cp:lastModifiedBy>
  <cp:revision>2</cp:revision>
  <dcterms:created xsi:type="dcterms:W3CDTF">2019-10-11T04:41:18Z</dcterms:created>
  <dcterms:modified xsi:type="dcterms:W3CDTF">2019-10-11T04:58:30Z</dcterms:modified>
</cp:coreProperties>
</file>