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omments/comment4.xml" ContentType="application/vnd.openxmlformats-officedocument.presentationml.comments+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ppt/comments/comment6.xml" ContentType="application/vnd.openxmlformats-officedocument.presentationml.comments+xml"/>
  <Override PartName="/ppt/notesSlides/notesSlide1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omments/comment7.xml" ContentType="application/vnd.openxmlformats-officedocument.presentationml.comment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63" r:id="rId3"/>
    <p:sldId id="256" r:id="rId4"/>
    <p:sldId id="261" r:id="rId5"/>
    <p:sldId id="262" r:id="rId6"/>
    <p:sldId id="272" r:id="rId7"/>
    <p:sldId id="258" r:id="rId8"/>
    <p:sldId id="264" r:id="rId9"/>
    <p:sldId id="266" r:id="rId10"/>
    <p:sldId id="260" r:id="rId11"/>
    <p:sldId id="265" r:id="rId12"/>
    <p:sldId id="267" r:id="rId13"/>
    <p:sldId id="273" r:id="rId14"/>
    <p:sldId id="274" r:id="rId15"/>
    <p:sldId id="269" r:id="rId16"/>
    <p:sldId id="268"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Eugenia Valdés Rodríguez" initials="BEVR" lastIdx="15" clrIdx="0">
    <p:extLst>
      <p:ext uri="{19B8F6BF-5375-455C-9EA6-DF929625EA0E}">
        <p15:presenceInfo xmlns:p15="http://schemas.microsoft.com/office/powerpoint/2012/main" userId="4fb6de2f4e299f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FF"/>
    <a:srgbClr val="DBFFB7"/>
    <a:srgbClr val="E2C5FF"/>
    <a:srgbClr val="E60000"/>
    <a:srgbClr val="CC99FF"/>
    <a:srgbClr val="FFFFCC"/>
    <a:srgbClr val="D3A7FF"/>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82" y="29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invertIfNegative val="0"/>
          <c:cat>
            <c:strRef>
              <c:f>Hoja1!$F$17:$F$21</c:f>
              <c:strCache>
                <c:ptCount val="5"/>
                <c:pt idx="0">
                  <c:v>That forget you </c:v>
                </c:pt>
                <c:pt idx="1">
                  <c:v>Thay lie to you</c:v>
                </c:pt>
                <c:pt idx="2">
                  <c:v>That be hypocrites</c:v>
                </c:pt>
                <c:pt idx="3">
                  <c:v>That they don´t know how to keep secrets</c:v>
                </c:pt>
                <c:pt idx="4">
                  <c:v>They don´t cooperate for drinks</c:v>
                </c:pt>
              </c:strCache>
            </c:strRef>
          </c:cat>
          <c:val>
            <c:numRef>
              <c:f>Hoja1!$G$17:$G$21</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00-39EA-0B4B-9B70-582AA64C4962}"/>
            </c:ext>
          </c:extLst>
        </c:ser>
        <c:dLbls>
          <c:showLegendKey val="0"/>
          <c:showVal val="0"/>
          <c:showCatName val="0"/>
          <c:showSerName val="0"/>
          <c:showPercent val="0"/>
          <c:showBubbleSize val="0"/>
        </c:dLbls>
        <c:gapWidth val="150"/>
        <c:axId val="138038656"/>
        <c:axId val="138069888"/>
      </c:barChart>
      <c:catAx>
        <c:axId val="138038656"/>
        <c:scaling>
          <c:orientation val="minMax"/>
        </c:scaling>
        <c:delete val="0"/>
        <c:axPos val="b"/>
        <c:numFmt formatCode="General" sourceLinked="0"/>
        <c:majorTickMark val="out"/>
        <c:minorTickMark val="none"/>
        <c:tickLblPos val="nextTo"/>
        <c:crossAx val="138069888"/>
        <c:crosses val="autoZero"/>
        <c:auto val="1"/>
        <c:lblAlgn val="ctr"/>
        <c:lblOffset val="100"/>
        <c:noMultiLvlLbl val="0"/>
      </c:catAx>
      <c:valAx>
        <c:axId val="138069888"/>
        <c:scaling>
          <c:orientation val="minMax"/>
        </c:scaling>
        <c:delete val="0"/>
        <c:axPos val="l"/>
        <c:majorGridlines/>
        <c:numFmt formatCode="General" sourceLinked="1"/>
        <c:majorTickMark val="out"/>
        <c:minorTickMark val="none"/>
        <c:tickLblPos val="nextTo"/>
        <c:crossAx val="138038656"/>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Hoja1!$E$3:$E$7</c:f>
              <c:strCache>
                <c:ptCount val="5"/>
                <c:pt idx="0">
                  <c:v>wash the dishes              11</c:v>
                </c:pt>
                <c:pt idx="1">
                  <c:v>sweep and mop</c:v>
                </c:pt>
                <c:pt idx="2">
                  <c:v>clean the bedroom          3 </c:v>
                </c:pt>
                <c:pt idx="3">
                  <c:v>make the bed                      3</c:v>
                </c:pt>
                <c:pt idx="4">
                  <c:v>feed the pet                        2</c:v>
                </c:pt>
              </c:strCache>
            </c:strRef>
          </c:cat>
          <c:val>
            <c:numRef>
              <c:f>Hoja1!$F$3:$F$7</c:f>
              <c:numCache>
                <c:formatCode>General</c:formatCode>
                <c:ptCount val="5"/>
                <c:pt idx="0">
                  <c:v>11</c:v>
                </c:pt>
                <c:pt idx="1">
                  <c:v>9</c:v>
                </c:pt>
                <c:pt idx="2">
                  <c:v>3</c:v>
                </c:pt>
                <c:pt idx="3">
                  <c:v>3</c:v>
                </c:pt>
                <c:pt idx="4">
                  <c:v>3</c:v>
                </c:pt>
              </c:numCache>
            </c:numRef>
          </c:val>
          <c:extLst>
            <c:ext xmlns:c16="http://schemas.microsoft.com/office/drawing/2014/chart" uri="{C3380CC4-5D6E-409C-BE32-E72D297353CC}">
              <c16:uniqueId val="{00000000-D738-1942-AA24-DA47E9D2B4CA}"/>
            </c:ext>
          </c:extLst>
        </c:ser>
        <c:dLbls>
          <c:showLegendKey val="0"/>
          <c:showVal val="0"/>
          <c:showCatName val="0"/>
          <c:showSerName val="0"/>
          <c:showPercent val="0"/>
          <c:showBubbleSize val="0"/>
        </c:dLbls>
        <c:gapWidth val="150"/>
        <c:axId val="124720640"/>
        <c:axId val="124722176"/>
      </c:barChart>
      <c:catAx>
        <c:axId val="124720640"/>
        <c:scaling>
          <c:orientation val="minMax"/>
        </c:scaling>
        <c:delete val="0"/>
        <c:axPos val="b"/>
        <c:numFmt formatCode="General" sourceLinked="0"/>
        <c:majorTickMark val="out"/>
        <c:minorTickMark val="none"/>
        <c:tickLblPos val="nextTo"/>
        <c:crossAx val="124722176"/>
        <c:crosses val="autoZero"/>
        <c:auto val="1"/>
        <c:lblAlgn val="ctr"/>
        <c:lblOffset val="100"/>
        <c:noMultiLvlLbl val="0"/>
      </c:catAx>
      <c:valAx>
        <c:axId val="124722176"/>
        <c:scaling>
          <c:orientation val="minMax"/>
        </c:scaling>
        <c:delete val="0"/>
        <c:axPos val="l"/>
        <c:majorGridlines/>
        <c:numFmt formatCode="General" sourceLinked="1"/>
        <c:majorTickMark val="out"/>
        <c:minorTickMark val="none"/>
        <c:tickLblPos val="nextTo"/>
        <c:crossAx val="12472064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invertIfNegative val="0"/>
          <c:cat>
            <c:strRef>
              <c:f>Hoja1!$D$1:$D$5</c:f>
              <c:strCache>
                <c:ptCount val="5"/>
                <c:pt idx="0">
                  <c:v>They judge for thing you did and they don´t get in your place.</c:v>
                </c:pt>
                <c:pt idx="1">
                  <c:v>They get into what they don´t care about. </c:v>
                </c:pt>
                <c:pt idx="2">
                  <c:v>They gossip about me. </c:v>
                </c:pt>
                <c:pt idx="3">
                  <c:v>We stop doing thing for the fear of what they are going to think or say</c:v>
                </c:pt>
                <c:pt idx="4">
                  <c:v>They don´t let me date with someone special. </c:v>
                </c:pt>
              </c:strCache>
            </c:strRef>
          </c:cat>
          <c:val>
            <c:numRef>
              <c:f>Hoja1!$E$1:$E$5</c:f>
              <c:numCache>
                <c:formatCode>General</c:formatCode>
                <c:ptCount val="5"/>
                <c:pt idx="0">
                  <c:v>5</c:v>
                </c:pt>
                <c:pt idx="1">
                  <c:v>4</c:v>
                </c:pt>
                <c:pt idx="2">
                  <c:v>3</c:v>
                </c:pt>
                <c:pt idx="3">
                  <c:v>2</c:v>
                </c:pt>
                <c:pt idx="4">
                  <c:v>2</c:v>
                </c:pt>
              </c:numCache>
            </c:numRef>
          </c:val>
          <c:extLst>
            <c:ext xmlns:c16="http://schemas.microsoft.com/office/drawing/2014/chart" uri="{C3380CC4-5D6E-409C-BE32-E72D297353CC}">
              <c16:uniqueId val="{00000000-88DC-8E43-B35D-4A286B8C0D56}"/>
            </c:ext>
          </c:extLst>
        </c:ser>
        <c:dLbls>
          <c:showLegendKey val="0"/>
          <c:showVal val="0"/>
          <c:showCatName val="0"/>
          <c:showSerName val="0"/>
          <c:showPercent val="0"/>
          <c:showBubbleSize val="0"/>
        </c:dLbls>
        <c:gapWidth val="150"/>
        <c:axId val="125713408"/>
        <c:axId val="125715200"/>
      </c:barChart>
      <c:catAx>
        <c:axId val="125713408"/>
        <c:scaling>
          <c:orientation val="minMax"/>
        </c:scaling>
        <c:delete val="0"/>
        <c:axPos val="b"/>
        <c:numFmt formatCode="General" sourceLinked="0"/>
        <c:majorTickMark val="out"/>
        <c:minorTickMark val="none"/>
        <c:tickLblPos val="nextTo"/>
        <c:crossAx val="125715200"/>
        <c:crosses val="autoZero"/>
        <c:auto val="1"/>
        <c:lblAlgn val="ctr"/>
        <c:lblOffset val="100"/>
        <c:noMultiLvlLbl val="0"/>
      </c:catAx>
      <c:valAx>
        <c:axId val="125715200"/>
        <c:scaling>
          <c:orientation val="minMax"/>
        </c:scaling>
        <c:delete val="0"/>
        <c:axPos val="l"/>
        <c:majorGridlines/>
        <c:numFmt formatCode="General" sourceLinked="1"/>
        <c:majorTickMark val="out"/>
        <c:minorTickMark val="none"/>
        <c:tickLblPos val="nextTo"/>
        <c:crossAx val="125713408"/>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s-ES" sz="1400" b="0" i="0" u="none" strike="noStrike" baseline="0">
                <a:solidFill>
                  <a:sysClr val="windowText" lastClr="000000">
                    <a:lumMod val="65000"/>
                    <a:lumOff val="35000"/>
                  </a:sysClr>
                </a:solidFill>
                <a:latin typeface="Calibri" panose="020F0502020204030204"/>
              </a:rPr>
              <a:t>¿What is your biggest complain about neighbors?</a:t>
            </a:r>
          </a:p>
        </c:rich>
      </c:tx>
      <c:layout>
        <c:manualLayout>
          <c:xMode val="edge"/>
          <c:yMode val="edge"/>
          <c:x val="5.252777777777777E-2"/>
          <c:y val="2.7777777777777776E-2"/>
        </c:manualLayout>
      </c:layout>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1"/>
            </a:solidFill>
            <a:ln>
              <a:noFill/>
            </a:ln>
            <a:effectLst/>
          </c:spPr>
          <c:invertIfNegative val="0"/>
          <c:cat>
            <c:strRef>
              <c:f>Hoja1!$A$1:$A$5</c:f>
              <c:strCache>
                <c:ptCount val="5"/>
                <c:pt idx="0">
                  <c:v>They see me when I'm with my boyfriend</c:v>
                </c:pt>
                <c:pt idx="1">
                  <c:v>Gossip</c:v>
                </c:pt>
                <c:pt idx="2">
                  <c:v>They make a lot of noise</c:v>
                </c:pt>
                <c:pt idx="3">
                  <c:v>Nothing</c:v>
                </c:pt>
                <c:pt idx="4">
                  <c:v>They steal my WIFI</c:v>
                </c:pt>
              </c:strCache>
            </c:strRef>
          </c:cat>
          <c:val>
            <c:numRef>
              <c:f>Hoja1!$B$1:$B$5</c:f>
              <c:numCache>
                <c:formatCode>General</c:formatCode>
                <c:ptCount val="5"/>
                <c:pt idx="0">
                  <c:v>1</c:v>
                </c:pt>
                <c:pt idx="1">
                  <c:v>7</c:v>
                </c:pt>
                <c:pt idx="2">
                  <c:v>12</c:v>
                </c:pt>
                <c:pt idx="3">
                  <c:v>1</c:v>
                </c:pt>
                <c:pt idx="4">
                  <c:v>8</c:v>
                </c:pt>
              </c:numCache>
            </c:numRef>
          </c:val>
          <c:extLst>
            <c:ext xmlns:c15="http://schemas.microsoft.com/office/drawing/2012/chart" uri="{02D57815-91ED-43cb-92C2-25804820EDAC}">
              <c15:filteredSeriesTitle>
                <c15:tx>
                  <c:strRef>
                    <c:extLst>
                      <c:ext uri="{02D57815-91ED-43cb-92C2-25804820EDAC}">
                        <c15:formulaRef>
                          <c15:sqref>Hoja1!$B$1:$B$0</c15:sqref>
                        </c15:formulaRef>
                      </c:ext>
                    </c:extLst>
                  </c:strRef>
                </c15:tx>
              </c15:filteredSeriesTitle>
            </c:ext>
            <c:ext xmlns:c16="http://schemas.microsoft.com/office/drawing/2014/chart" uri="{C3380CC4-5D6E-409C-BE32-E72D297353CC}">
              <c16:uniqueId val="{00000000-8883-9947-AE8D-27D804C9A324}"/>
            </c:ext>
          </c:extLst>
        </c:ser>
        <c:dLbls>
          <c:showLegendKey val="0"/>
          <c:showVal val="0"/>
          <c:showCatName val="0"/>
          <c:showSerName val="0"/>
          <c:showPercent val="0"/>
          <c:showBubbleSize val="0"/>
        </c:dLbls>
        <c:gapWidth val="0"/>
        <c:axId val="1916761567"/>
        <c:axId val="2008730975"/>
      </c:barChart>
      <c:catAx>
        <c:axId val="191676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s-MX"/>
          </a:p>
        </c:txPr>
        <c:crossAx val="2008730975"/>
        <c:crosses val="autoZero"/>
        <c:auto val="1"/>
        <c:lblAlgn val="ctr"/>
        <c:lblOffset val="100"/>
        <c:noMultiLvlLbl val="0"/>
      </c:catAx>
      <c:valAx>
        <c:axId val="2008730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s-MX"/>
          </a:p>
        </c:txPr>
        <c:crossAx val="1916761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2-08T21:40:48.820" idx="14">
    <p:pos x="10" y="10"/>
    <p:text>Very complete project.  As to the slides of government I think they are not as complete as the rest.  Also the pictures of the project do not correspond to your surveys.</p:text>
    <p:extLst>
      <p:ext uri="{C676402C-5697-4E1C-873F-D02D1690AC5C}">
        <p15:threadingInfo xmlns:p15="http://schemas.microsoft.com/office/powerpoint/2012/main" timeZoneBias="360"/>
      </p:ext>
    </p:extLst>
  </p:cm>
  <p:cm authorId="1" dt="2019-12-08T21:42:03.684" idx="15">
    <p:pos x="146" y="146"/>
    <p:text>YOUR GRADE 90. CONGRATULATIONS.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2-08T21:30:01.569" idx="1">
    <p:pos x="3518" y="1812"/>
    <p:text>That they forget you</p:text>
    <p:extLst>
      <p:ext uri="{C676402C-5697-4E1C-873F-D02D1690AC5C}">
        <p15:threadingInfo xmlns:p15="http://schemas.microsoft.com/office/powerpoint/2012/main" timeZoneBias="360"/>
      </p:ext>
    </p:extLst>
  </p:cm>
  <p:cm authorId="1" dt="2019-12-08T21:30:20.361" idx="2">
    <p:pos x="3341" y="2042"/>
    <p:text>That they lie to you</p:text>
    <p:extLst>
      <p:ext uri="{C676402C-5697-4E1C-873F-D02D1690AC5C}">
        <p15:threadingInfo xmlns:p15="http://schemas.microsoft.com/office/powerpoint/2012/main" timeZoneBias="360"/>
      </p:ext>
    </p:extLst>
  </p:cm>
  <p:cm authorId="1" dt="2019-12-08T21:30:33.458" idx="3">
    <p:pos x="3584" y="2330"/>
    <p:text>That they are hypocritical</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2-08T21:32:29.363" idx="4">
    <p:pos x="4851" y="1984"/>
    <p:text>because I could practice</p:text>
    <p:extLst>
      <p:ext uri="{C676402C-5697-4E1C-873F-D02D1690AC5C}">
        <p15:threadingInfo xmlns:p15="http://schemas.microsoft.com/office/powerpoint/2012/main" timeZoneBias="360"/>
      </p:ext>
    </p:extLst>
  </p:cm>
  <p:cm authorId="1" dt="2019-12-08T21:32:49.679" idx="5">
    <p:pos x="4173" y="2445"/>
    <p:text>with them.</p:text>
    <p:extLst>
      <p:ext uri="{C676402C-5697-4E1C-873F-D02D1690AC5C}">
        <p15:threadingInfo xmlns:p15="http://schemas.microsoft.com/office/powerpoint/2012/main" timeZoneBias="360"/>
      </p:ext>
    </p:extLst>
  </p:cm>
  <p:cm authorId="1" dt="2019-12-08T21:33:09.329" idx="6">
    <p:pos x="5370" y="2675"/>
    <p:text>i = I (I always goes in capital anywhere)</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12-08T21:33:58.022" idx="7">
    <p:pos x="6598" y="154"/>
    <p:text>for things and they don´t take your place</p:text>
    <p:extLst>
      <p:ext uri="{C676402C-5697-4E1C-873F-D02D1690AC5C}">
        <p15:threadingInfo xmlns:p15="http://schemas.microsoft.com/office/powerpoint/2012/main" timeZoneBias="360"/>
      </p:ext>
    </p:extLst>
  </p:cm>
  <p:cm authorId="1" dt="2019-12-08T21:34:28.516" idx="8">
    <p:pos x="6406" y="467"/>
    <p:text>They don´t mind their own business</p:text>
    <p:extLst>
      <p:ext uri="{C676402C-5697-4E1C-873F-D02D1690AC5C}">
        <p15:threadingInfo xmlns:p15="http://schemas.microsoft.com/office/powerpoint/2012/main" timeZoneBias="360"/>
      </p:ext>
    </p:extLst>
  </p:cm>
  <p:cm authorId="1" dt="2019-12-08T21:34:50.250" idx="9">
    <p:pos x="5549" y="947"/>
    <p:text>things</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12-08T21:36:01.866" idx="10">
    <p:pos x="5696" y="3200"/>
    <p:text>complaints.  Very thoughtful reflection</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12-08T21:36:37.393" idx="11">
    <p:pos x="6403" y="807"/>
    <p:text>Government</p:text>
    <p:extLst>
      <p:ext uri="{C676402C-5697-4E1C-873F-D02D1690AC5C}">
        <p15:threadingInfo xmlns:p15="http://schemas.microsoft.com/office/powerpoint/2012/main" timeZoneBias="360"/>
      </p:ext>
    </p:extLst>
  </p:cm>
  <p:cm authorId="1" dt="2019-12-08T21:39:09.953" idx="12">
    <p:pos x="10" y="10"/>
    <p:text>I would have liked more information about government just like the other presented more evidence of their survey</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12-08T21:40:15.617" idx="13">
    <p:pos x="10" y="10"/>
    <p:text>These pictures are not the pictures that correspond to your surveys.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9BE86-91C4-4FC0-B18D-9CE822ED2464}" type="datetimeFigureOut">
              <a:rPr lang="es-MX" smtClean="0"/>
              <a:t>08/12/2019</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45FCC-9753-4027-8A52-855B060A7963}" type="slidenum">
              <a:rPr lang="es-MX" smtClean="0"/>
              <a:t>‹Nº›</a:t>
            </a:fld>
            <a:endParaRPr lang="es-MX"/>
          </a:p>
        </p:txBody>
      </p:sp>
    </p:spTree>
    <p:extLst>
      <p:ext uri="{BB962C8B-B14F-4D97-AF65-F5344CB8AC3E}">
        <p14:creationId xmlns:p14="http://schemas.microsoft.com/office/powerpoint/2010/main" val="389739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1</a:t>
            </a:fld>
            <a:endParaRPr lang="es-MX"/>
          </a:p>
        </p:txBody>
      </p:sp>
    </p:spTree>
    <p:extLst>
      <p:ext uri="{BB962C8B-B14F-4D97-AF65-F5344CB8AC3E}">
        <p14:creationId xmlns:p14="http://schemas.microsoft.com/office/powerpoint/2010/main" val="128644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10</a:t>
            </a:fld>
            <a:endParaRPr lang="es-MX"/>
          </a:p>
        </p:txBody>
      </p:sp>
    </p:spTree>
    <p:extLst>
      <p:ext uri="{BB962C8B-B14F-4D97-AF65-F5344CB8AC3E}">
        <p14:creationId xmlns:p14="http://schemas.microsoft.com/office/powerpoint/2010/main" val="296429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11</a:t>
            </a:fld>
            <a:endParaRPr lang="es-MX"/>
          </a:p>
        </p:txBody>
      </p:sp>
    </p:spTree>
    <p:extLst>
      <p:ext uri="{BB962C8B-B14F-4D97-AF65-F5344CB8AC3E}">
        <p14:creationId xmlns:p14="http://schemas.microsoft.com/office/powerpoint/2010/main" val="431414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12</a:t>
            </a:fld>
            <a:endParaRPr lang="es-MX"/>
          </a:p>
        </p:txBody>
      </p:sp>
    </p:spTree>
    <p:extLst>
      <p:ext uri="{BB962C8B-B14F-4D97-AF65-F5344CB8AC3E}">
        <p14:creationId xmlns:p14="http://schemas.microsoft.com/office/powerpoint/2010/main" val="431414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13</a:t>
            </a:fld>
            <a:endParaRPr lang="es-MX"/>
          </a:p>
        </p:txBody>
      </p:sp>
    </p:spTree>
    <p:extLst>
      <p:ext uri="{BB962C8B-B14F-4D97-AF65-F5344CB8AC3E}">
        <p14:creationId xmlns:p14="http://schemas.microsoft.com/office/powerpoint/2010/main" val="431414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14</a:t>
            </a:fld>
            <a:endParaRPr lang="es-MX"/>
          </a:p>
        </p:txBody>
      </p:sp>
    </p:spTree>
    <p:extLst>
      <p:ext uri="{BB962C8B-B14F-4D97-AF65-F5344CB8AC3E}">
        <p14:creationId xmlns:p14="http://schemas.microsoft.com/office/powerpoint/2010/main" val="431414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15</a:t>
            </a:fld>
            <a:endParaRPr lang="es-MX"/>
          </a:p>
        </p:txBody>
      </p:sp>
    </p:spTree>
    <p:extLst>
      <p:ext uri="{BB962C8B-B14F-4D97-AF65-F5344CB8AC3E}">
        <p14:creationId xmlns:p14="http://schemas.microsoft.com/office/powerpoint/2010/main" val="431414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16</a:t>
            </a:fld>
            <a:endParaRPr lang="es-MX"/>
          </a:p>
        </p:txBody>
      </p:sp>
    </p:spTree>
    <p:extLst>
      <p:ext uri="{BB962C8B-B14F-4D97-AF65-F5344CB8AC3E}">
        <p14:creationId xmlns:p14="http://schemas.microsoft.com/office/powerpoint/2010/main" val="43141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2</a:t>
            </a:fld>
            <a:endParaRPr lang="es-MX"/>
          </a:p>
        </p:txBody>
      </p:sp>
    </p:spTree>
    <p:extLst>
      <p:ext uri="{BB962C8B-B14F-4D97-AF65-F5344CB8AC3E}">
        <p14:creationId xmlns:p14="http://schemas.microsoft.com/office/powerpoint/2010/main" val="128644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3</a:t>
            </a:fld>
            <a:endParaRPr lang="es-MX"/>
          </a:p>
        </p:txBody>
      </p:sp>
    </p:spTree>
    <p:extLst>
      <p:ext uri="{BB962C8B-B14F-4D97-AF65-F5344CB8AC3E}">
        <p14:creationId xmlns:p14="http://schemas.microsoft.com/office/powerpoint/2010/main" val="428202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4</a:t>
            </a:fld>
            <a:endParaRPr lang="es-MX"/>
          </a:p>
        </p:txBody>
      </p:sp>
    </p:spTree>
    <p:extLst>
      <p:ext uri="{BB962C8B-B14F-4D97-AF65-F5344CB8AC3E}">
        <p14:creationId xmlns:p14="http://schemas.microsoft.com/office/powerpoint/2010/main" val="411232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5</a:t>
            </a:fld>
            <a:endParaRPr lang="es-MX"/>
          </a:p>
        </p:txBody>
      </p:sp>
    </p:spTree>
    <p:extLst>
      <p:ext uri="{BB962C8B-B14F-4D97-AF65-F5344CB8AC3E}">
        <p14:creationId xmlns:p14="http://schemas.microsoft.com/office/powerpoint/2010/main" val="43141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6</a:t>
            </a:fld>
            <a:endParaRPr lang="es-MX"/>
          </a:p>
        </p:txBody>
      </p:sp>
    </p:spTree>
    <p:extLst>
      <p:ext uri="{BB962C8B-B14F-4D97-AF65-F5344CB8AC3E}">
        <p14:creationId xmlns:p14="http://schemas.microsoft.com/office/powerpoint/2010/main" val="68589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7</a:t>
            </a:fld>
            <a:endParaRPr lang="es-MX"/>
          </a:p>
        </p:txBody>
      </p:sp>
    </p:spTree>
    <p:extLst>
      <p:ext uri="{BB962C8B-B14F-4D97-AF65-F5344CB8AC3E}">
        <p14:creationId xmlns:p14="http://schemas.microsoft.com/office/powerpoint/2010/main" val="343784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8</a:t>
            </a:fld>
            <a:endParaRPr lang="es-MX"/>
          </a:p>
        </p:txBody>
      </p:sp>
    </p:spTree>
    <p:extLst>
      <p:ext uri="{BB962C8B-B14F-4D97-AF65-F5344CB8AC3E}">
        <p14:creationId xmlns:p14="http://schemas.microsoft.com/office/powerpoint/2010/main" val="43141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7745FCC-9753-4027-8A52-855B060A7963}" type="slidenum">
              <a:rPr lang="es-MX" smtClean="0"/>
              <a:t>9</a:t>
            </a:fld>
            <a:endParaRPr lang="es-MX"/>
          </a:p>
        </p:txBody>
      </p:sp>
    </p:spTree>
    <p:extLst>
      <p:ext uri="{BB962C8B-B14F-4D97-AF65-F5344CB8AC3E}">
        <p14:creationId xmlns:p14="http://schemas.microsoft.com/office/powerpoint/2010/main" val="431414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36864FC8-12AF-425D-AC96-902B483347CD}" type="datetimeFigureOut">
              <a:rPr lang="es-MX" smtClean="0"/>
              <a:t>08/12/2019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8A8134B-D0B8-4EB0-91FA-A05FD9D4526F}" type="slidenum">
              <a:rPr lang="es-MX" smtClean="0"/>
              <a:t>‹Nº›</a:t>
            </a:fld>
            <a:endParaRPr lang="es-MX" dirty="0"/>
          </a:p>
        </p:txBody>
      </p:sp>
    </p:spTree>
    <p:extLst>
      <p:ext uri="{BB962C8B-B14F-4D97-AF65-F5344CB8AC3E}">
        <p14:creationId xmlns:p14="http://schemas.microsoft.com/office/powerpoint/2010/main" val="354478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6864FC8-12AF-425D-AC96-902B483347CD}" type="datetimeFigureOut">
              <a:rPr lang="es-MX" smtClean="0"/>
              <a:t>08/12/2019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8A8134B-D0B8-4EB0-91FA-A05FD9D4526F}" type="slidenum">
              <a:rPr lang="es-MX" smtClean="0"/>
              <a:t>‹Nº›</a:t>
            </a:fld>
            <a:endParaRPr lang="es-MX" dirty="0"/>
          </a:p>
        </p:txBody>
      </p:sp>
    </p:spTree>
    <p:extLst>
      <p:ext uri="{BB962C8B-B14F-4D97-AF65-F5344CB8AC3E}">
        <p14:creationId xmlns:p14="http://schemas.microsoft.com/office/powerpoint/2010/main" val="425311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6864FC8-12AF-425D-AC96-902B483347CD}" type="datetimeFigureOut">
              <a:rPr lang="es-MX" smtClean="0"/>
              <a:t>08/12/2019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8A8134B-D0B8-4EB0-91FA-A05FD9D4526F}" type="slidenum">
              <a:rPr lang="es-MX" smtClean="0"/>
              <a:t>‹Nº›</a:t>
            </a:fld>
            <a:endParaRPr lang="es-MX" dirty="0"/>
          </a:p>
        </p:txBody>
      </p:sp>
    </p:spTree>
    <p:extLst>
      <p:ext uri="{BB962C8B-B14F-4D97-AF65-F5344CB8AC3E}">
        <p14:creationId xmlns:p14="http://schemas.microsoft.com/office/powerpoint/2010/main" val="378368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6864FC8-12AF-425D-AC96-902B483347CD}" type="datetimeFigureOut">
              <a:rPr lang="es-MX" smtClean="0"/>
              <a:t>08/12/2019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8A8134B-D0B8-4EB0-91FA-A05FD9D4526F}" type="slidenum">
              <a:rPr lang="es-MX" smtClean="0"/>
              <a:t>‹Nº›</a:t>
            </a:fld>
            <a:endParaRPr lang="es-MX" dirty="0"/>
          </a:p>
        </p:txBody>
      </p:sp>
    </p:spTree>
    <p:extLst>
      <p:ext uri="{BB962C8B-B14F-4D97-AF65-F5344CB8AC3E}">
        <p14:creationId xmlns:p14="http://schemas.microsoft.com/office/powerpoint/2010/main" val="327817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6864FC8-12AF-425D-AC96-902B483347CD}" type="datetimeFigureOut">
              <a:rPr lang="es-MX" smtClean="0"/>
              <a:t>08/12/2019</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8A8134B-D0B8-4EB0-91FA-A05FD9D4526F}" type="slidenum">
              <a:rPr lang="es-MX" smtClean="0"/>
              <a:t>‹Nº›</a:t>
            </a:fld>
            <a:endParaRPr lang="es-MX" dirty="0"/>
          </a:p>
        </p:txBody>
      </p:sp>
    </p:spTree>
    <p:extLst>
      <p:ext uri="{BB962C8B-B14F-4D97-AF65-F5344CB8AC3E}">
        <p14:creationId xmlns:p14="http://schemas.microsoft.com/office/powerpoint/2010/main" val="270157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36864FC8-12AF-425D-AC96-902B483347CD}" type="datetimeFigureOut">
              <a:rPr lang="es-MX" smtClean="0"/>
              <a:t>08/12/2019</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8A8134B-D0B8-4EB0-91FA-A05FD9D4526F}" type="slidenum">
              <a:rPr lang="es-MX" smtClean="0"/>
              <a:t>‹Nº›</a:t>
            </a:fld>
            <a:endParaRPr lang="es-MX" dirty="0"/>
          </a:p>
        </p:txBody>
      </p:sp>
    </p:spTree>
    <p:extLst>
      <p:ext uri="{BB962C8B-B14F-4D97-AF65-F5344CB8AC3E}">
        <p14:creationId xmlns:p14="http://schemas.microsoft.com/office/powerpoint/2010/main" val="232562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36864FC8-12AF-425D-AC96-902B483347CD}" type="datetimeFigureOut">
              <a:rPr lang="es-MX" smtClean="0"/>
              <a:t>08/12/2019</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F8A8134B-D0B8-4EB0-91FA-A05FD9D4526F}" type="slidenum">
              <a:rPr lang="es-MX" smtClean="0"/>
              <a:t>‹Nº›</a:t>
            </a:fld>
            <a:endParaRPr lang="es-MX" dirty="0"/>
          </a:p>
        </p:txBody>
      </p:sp>
    </p:spTree>
    <p:extLst>
      <p:ext uri="{BB962C8B-B14F-4D97-AF65-F5344CB8AC3E}">
        <p14:creationId xmlns:p14="http://schemas.microsoft.com/office/powerpoint/2010/main" val="208605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6864FC8-12AF-425D-AC96-902B483347CD}" type="datetimeFigureOut">
              <a:rPr lang="es-MX" smtClean="0"/>
              <a:t>08/12/2019</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F8A8134B-D0B8-4EB0-91FA-A05FD9D4526F}" type="slidenum">
              <a:rPr lang="es-MX" smtClean="0"/>
              <a:t>‹Nº›</a:t>
            </a:fld>
            <a:endParaRPr lang="es-MX" dirty="0"/>
          </a:p>
        </p:txBody>
      </p:sp>
    </p:spTree>
    <p:extLst>
      <p:ext uri="{BB962C8B-B14F-4D97-AF65-F5344CB8AC3E}">
        <p14:creationId xmlns:p14="http://schemas.microsoft.com/office/powerpoint/2010/main" val="252321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6864FC8-12AF-425D-AC96-902B483347CD}" type="datetimeFigureOut">
              <a:rPr lang="es-MX" smtClean="0"/>
              <a:t>08/12/2019</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F8A8134B-D0B8-4EB0-91FA-A05FD9D4526F}" type="slidenum">
              <a:rPr lang="es-MX" smtClean="0"/>
              <a:t>‹Nº›</a:t>
            </a:fld>
            <a:endParaRPr lang="es-MX" dirty="0"/>
          </a:p>
        </p:txBody>
      </p:sp>
    </p:spTree>
    <p:extLst>
      <p:ext uri="{BB962C8B-B14F-4D97-AF65-F5344CB8AC3E}">
        <p14:creationId xmlns:p14="http://schemas.microsoft.com/office/powerpoint/2010/main" val="293777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6864FC8-12AF-425D-AC96-902B483347CD}" type="datetimeFigureOut">
              <a:rPr lang="es-MX" smtClean="0"/>
              <a:t>08/12/2019</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8A8134B-D0B8-4EB0-91FA-A05FD9D4526F}" type="slidenum">
              <a:rPr lang="es-MX" smtClean="0"/>
              <a:t>‹Nº›</a:t>
            </a:fld>
            <a:endParaRPr lang="es-MX" dirty="0"/>
          </a:p>
        </p:txBody>
      </p:sp>
    </p:spTree>
    <p:extLst>
      <p:ext uri="{BB962C8B-B14F-4D97-AF65-F5344CB8AC3E}">
        <p14:creationId xmlns:p14="http://schemas.microsoft.com/office/powerpoint/2010/main" val="404948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6864FC8-12AF-425D-AC96-902B483347CD}" type="datetimeFigureOut">
              <a:rPr lang="es-MX" smtClean="0"/>
              <a:t>08/12/2019</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8A8134B-D0B8-4EB0-91FA-A05FD9D4526F}" type="slidenum">
              <a:rPr lang="es-MX" smtClean="0"/>
              <a:t>‹Nº›</a:t>
            </a:fld>
            <a:endParaRPr lang="es-MX" dirty="0"/>
          </a:p>
        </p:txBody>
      </p:sp>
    </p:spTree>
    <p:extLst>
      <p:ext uri="{BB962C8B-B14F-4D97-AF65-F5344CB8AC3E}">
        <p14:creationId xmlns:p14="http://schemas.microsoft.com/office/powerpoint/2010/main" val="180929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64FC8-12AF-425D-AC96-902B483347CD}" type="datetimeFigureOut">
              <a:rPr lang="es-MX" smtClean="0"/>
              <a:t>08/12/2019</a:t>
            </a:fld>
            <a:endParaRPr lang="es-MX" dirty="0"/>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8134B-D0B8-4EB0-91FA-A05FD9D4526F}" type="slidenum">
              <a:rPr lang="es-MX" smtClean="0"/>
              <a:t>‹Nº›</a:t>
            </a:fld>
            <a:endParaRPr lang="es-MX" dirty="0"/>
          </a:p>
        </p:txBody>
      </p:sp>
    </p:spTree>
    <p:extLst>
      <p:ext uri="{BB962C8B-B14F-4D97-AF65-F5344CB8AC3E}">
        <p14:creationId xmlns:p14="http://schemas.microsoft.com/office/powerpoint/2010/main" val="640036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comments" Target="../comments/comment7.xml"/><Relationship Id="rId4" Type="http://schemas.openxmlformats.org/officeDocument/2006/relationships/image" Target="../media/image7.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E14713-1CF0-FA40-9476-6B29B3E64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52260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93728" y="-378818"/>
            <a:ext cx="11713301" cy="6624736"/>
          </a:xfrm>
        </p:spPr>
        <p:txBody>
          <a:bodyPr/>
          <a:lstStyle/>
          <a:p>
            <a:endParaRPr lang="es-MX" dirty="0"/>
          </a:p>
          <a:p>
            <a:endParaRPr lang="es-MX" dirty="0"/>
          </a:p>
          <a:p>
            <a:endParaRPr lang="es-MX" dirty="0"/>
          </a:p>
          <a:p>
            <a:endParaRPr lang="es-MX" dirty="0"/>
          </a:p>
        </p:txBody>
      </p:sp>
      <p:sp>
        <p:nvSpPr>
          <p:cNvPr id="4" name="3 Rectángulo"/>
          <p:cNvSpPr/>
          <p:nvPr/>
        </p:nvSpPr>
        <p:spPr>
          <a:xfrm>
            <a:off x="3891302" y="2849643"/>
            <a:ext cx="4778212" cy="3051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FF00"/>
                </a:solidFill>
              </a:rPr>
              <a:t>Judge you for things you did</a:t>
            </a:r>
          </a:p>
        </p:txBody>
      </p:sp>
      <p:sp>
        <p:nvSpPr>
          <p:cNvPr id="5" name="4 Rectángulo"/>
          <p:cNvSpPr/>
          <p:nvPr/>
        </p:nvSpPr>
        <p:spPr>
          <a:xfrm>
            <a:off x="3890291" y="3154770"/>
            <a:ext cx="4919921" cy="4320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FF00"/>
                </a:solidFill>
              </a:rPr>
              <a:t>Get into what they don’t care about</a:t>
            </a:r>
            <a:endParaRPr lang="es-MX" b="1" dirty="0">
              <a:solidFill>
                <a:srgbClr val="00FF00"/>
              </a:solidFill>
            </a:endParaRPr>
          </a:p>
        </p:txBody>
      </p:sp>
      <p:sp>
        <p:nvSpPr>
          <p:cNvPr id="6" name="5 Rectángulo"/>
          <p:cNvSpPr/>
          <p:nvPr/>
        </p:nvSpPr>
        <p:spPr>
          <a:xfrm>
            <a:off x="3890293" y="3777239"/>
            <a:ext cx="4919919" cy="2486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FF00"/>
                </a:solidFill>
              </a:rPr>
              <a:t>Gossip about me </a:t>
            </a:r>
            <a:endParaRPr lang="es-MX" b="1" dirty="0">
              <a:solidFill>
                <a:srgbClr val="00FF00"/>
              </a:solidFill>
            </a:endParaRPr>
          </a:p>
        </p:txBody>
      </p:sp>
      <p:sp>
        <p:nvSpPr>
          <p:cNvPr id="7" name="6 Rectángulo"/>
          <p:cNvSpPr/>
          <p:nvPr/>
        </p:nvSpPr>
        <p:spPr>
          <a:xfrm>
            <a:off x="3890293" y="4202846"/>
            <a:ext cx="4677239" cy="2520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solidFill>
                  <a:schemeClr val="bg1"/>
                </a:solidFill>
              </a:rPr>
              <a:t> </a:t>
            </a:r>
            <a:r>
              <a:rPr lang="en-US" b="1" dirty="0">
                <a:solidFill>
                  <a:srgbClr val="00FF00"/>
                </a:solidFill>
              </a:rPr>
              <a:t>Stop doing things for them </a:t>
            </a:r>
            <a:endParaRPr lang="es-MX" b="1" dirty="0">
              <a:solidFill>
                <a:srgbClr val="00FF00"/>
              </a:solidFill>
            </a:endParaRPr>
          </a:p>
        </p:txBody>
      </p:sp>
      <p:sp>
        <p:nvSpPr>
          <p:cNvPr id="8" name="7 Rectángulo"/>
          <p:cNvSpPr/>
          <p:nvPr/>
        </p:nvSpPr>
        <p:spPr>
          <a:xfrm>
            <a:off x="3841017" y="4620266"/>
            <a:ext cx="4775786" cy="3271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FF00"/>
                </a:solidFill>
              </a:rPr>
              <a:t>Don’t let me date with someone special </a:t>
            </a:r>
            <a:endParaRPr lang="es-MX" b="1" dirty="0">
              <a:solidFill>
                <a:srgbClr val="00FF00"/>
              </a:solidFill>
            </a:endParaRPr>
          </a:p>
        </p:txBody>
      </p:sp>
      <p:sp>
        <p:nvSpPr>
          <p:cNvPr id="2" name="1 CuadroTexto"/>
          <p:cNvSpPr txBox="1"/>
          <p:nvPr/>
        </p:nvSpPr>
        <p:spPr>
          <a:xfrm>
            <a:off x="778019" y="2257766"/>
            <a:ext cx="1451113" cy="369332"/>
          </a:xfrm>
          <a:prstGeom prst="rect">
            <a:avLst/>
          </a:prstGeom>
          <a:solidFill>
            <a:schemeClr val="tx1"/>
          </a:solidFill>
        </p:spPr>
        <p:txBody>
          <a:bodyPr wrap="square" rtlCol="0">
            <a:spAutoFit/>
          </a:bodyPr>
          <a:lstStyle/>
          <a:p>
            <a:endParaRPr lang="es-ES" dirty="0"/>
          </a:p>
        </p:txBody>
      </p:sp>
      <p:sp>
        <p:nvSpPr>
          <p:cNvPr id="9" name="8 CuadroTexto"/>
          <p:cNvSpPr txBox="1"/>
          <p:nvPr/>
        </p:nvSpPr>
        <p:spPr>
          <a:xfrm>
            <a:off x="7235689" y="1186069"/>
            <a:ext cx="1451113" cy="369332"/>
          </a:xfrm>
          <a:prstGeom prst="rect">
            <a:avLst/>
          </a:prstGeom>
          <a:solidFill>
            <a:schemeClr val="tx1"/>
          </a:solidFill>
        </p:spPr>
        <p:txBody>
          <a:bodyPr wrap="square" rtlCol="0">
            <a:spAutoFit/>
          </a:bodyPr>
          <a:lstStyle/>
          <a:p>
            <a:endParaRPr lang="es-ES" dirty="0"/>
          </a:p>
        </p:txBody>
      </p:sp>
      <p:sp>
        <p:nvSpPr>
          <p:cNvPr id="10" name="9 CuadroTexto"/>
          <p:cNvSpPr txBox="1"/>
          <p:nvPr/>
        </p:nvSpPr>
        <p:spPr>
          <a:xfrm>
            <a:off x="10360589" y="2257766"/>
            <a:ext cx="1451113" cy="369332"/>
          </a:xfrm>
          <a:prstGeom prst="rect">
            <a:avLst/>
          </a:prstGeom>
          <a:solidFill>
            <a:schemeClr val="tx1"/>
          </a:solidFill>
        </p:spPr>
        <p:txBody>
          <a:bodyPr wrap="square" rtlCol="0">
            <a:spAutoFit/>
          </a:bodyPr>
          <a:lstStyle/>
          <a:p>
            <a:endParaRPr lang="es-ES" dirty="0"/>
          </a:p>
        </p:txBody>
      </p:sp>
      <p:sp>
        <p:nvSpPr>
          <p:cNvPr id="11" name="10 CuadroTexto"/>
          <p:cNvSpPr txBox="1"/>
          <p:nvPr/>
        </p:nvSpPr>
        <p:spPr>
          <a:xfrm>
            <a:off x="291830" y="389106"/>
            <a:ext cx="5632451" cy="369332"/>
          </a:xfrm>
          <a:prstGeom prst="rect">
            <a:avLst/>
          </a:prstGeom>
          <a:noFill/>
        </p:spPr>
        <p:txBody>
          <a:bodyPr wrap="square" rtlCol="0">
            <a:spAutoFit/>
          </a:bodyPr>
          <a:lstStyle/>
          <a:p>
            <a:pPr algn="ctr"/>
            <a:r>
              <a:rPr lang="es-MX" b="1" dirty="0"/>
              <a:t>What is your biggest complain about your family?</a:t>
            </a:r>
            <a:endParaRPr lang="es-ES" b="1" dirty="0"/>
          </a:p>
        </p:txBody>
      </p:sp>
    </p:spTree>
    <p:extLst>
      <p:ext uri="{BB962C8B-B14F-4D97-AF65-F5344CB8AC3E}">
        <p14:creationId xmlns:p14="http://schemas.microsoft.com/office/powerpoint/2010/main" val="16156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855906332"/>
              </p:ext>
            </p:extLst>
          </p:nvPr>
        </p:nvGraphicFramePr>
        <p:xfrm>
          <a:off x="461382" y="341484"/>
          <a:ext cx="3117502" cy="6298592"/>
        </p:xfrm>
        <a:graphic>
          <a:graphicData uri="http://schemas.openxmlformats.org/drawingml/2006/table">
            <a:tbl>
              <a:tblPr>
                <a:tableStyleId>{5C22544A-7EE6-4342-B048-85BDC9FD1C3A}</a:tableStyleId>
              </a:tblPr>
              <a:tblGrid>
                <a:gridCol w="2338127">
                  <a:extLst>
                    <a:ext uri="{9D8B030D-6E8A-4147-A177-3AD203B41FA5}">
                      <a16:colId xmlns:a16="http://schemas.microsoft.com/office/drawing/2014/main" val="20000"/>
                    </a:ext>
                  </a:extLst>
                </a:gridCol>
                <a:gridCol w="779375">
                  <a:extLst>
                    <a:ext uri="{9D8B030D-6E8A-4147-A177-3AD203B41FA5}">
                      <a16:colId xmlns:a16="http://schemas.microsoft.com/office/drawing/2014/main" val="20001"/>
                    </a:ext>
                  </a:extLst>
                </a:gridCol>
              </a:tblGrid>
              <a:tr h="290840">
                <a:tc>
                  <a:txBody>
                    <a:bodyPr/>
                    <a:lstStyle/>
                    <a:p>
                      <a:pPr algn="ctr" fontAlgn="ctr"/>
                      <a:r>
                        <a:rPr lang="en-US" sz="1200" u="none" strike="noStrike" dirty="0">
                          <a:effectLst/>
                        </a:rPr>
                        <a:t>They are very conformist and do not have the same vision as me.</a:t>
                      </a:r>
                      <a:endParaRPr lang="en-US" sz="1200" b="0" i="0" u="none" strike="noStrike" dirty="0">
                        <a:solidFill>
                          <a:srgbClr val="222222"/>
                        </a:solidFill>
                        <a:effectLst/>
                        <a:latin typeface="Calibri"/>
                      </a:endParaRPr>
                    </a:p>
                  </a:txBody>
                  <a:tcPr marL="5979" marR="5979" marT="5979" marB="0" anchor="ctr"/>
                </a:tc>
                <a:tc>
                  <a:txBody>
                    <a:bodyPr/>
                    <a:lstStyle/>
                    <a:p>
                      <a:pPr algn="ctr" fontAlgn="b"/>
                      <a:r>
                        <a:rPr lang="es-MX" sz="1200" u="none" strike="noStrike" dirty="0">
                          <a:effectLst/>
                        </a:rPr>
                        <a:t>1</a:t>
                      </a:r>
                      <a:endParaRPr lang="es-MX" sz="1200" b="0" i="0" u="none" strike="noStrike" dirty="0">
                        <a:solidFill>
                          <a:srgbClr val="000000"/>
                        </a:solidFill>
                        <a:effectLst/>
                        <a:latin typeface="Calibri"/>
                      </a:endParaRPr>
                    </a:p>
                  </a:txBody>
                  <a:tcPr marL="5979" marR="5979" marT="5979" marB="0" anchor="ctr"/>
                </a:tc>
                <a:extLst>
                  <a:ext uri="{0D108BD9-81ED-4DB2-BD59-A6C34878D82A}">
                    <a16:rowId xmlns:a16="http://schemas.microsoft.com/office/drawing/2014/main" val="10000"/>
                  </a:ext>
                </a:extLst>
              </a:tr>
              <a:tr h="276297">
                <a:tc>
                  <a:txBody>
                    <a:bodyPr/>
                    <a:lstStyle/>
                    <a:p>
                      <a:pPr algn="ctr" fontAlgn="ctr"/>
                      <a:r>
                        <a:rPr lang="en-US" sz="1200" u="none" strike="noStrike">
                          <a:effectLst/>
                        </a:rPr>
                        <a:t>They expect a lot from us. </a:t>
                      </a:r>
                      <a:endParaRPr lang="en-US"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a:effectLst/>
                        </a:rPr>
                        <a:t>1</a:t>
                      </a:r>
                      <a:endParaRPr lang="es-MX" sz="1200" b="0" i="0" u="none" strike="noStrike">
                        <a:solidFill>
                          <a:srgbClr val="000000"/>
                        </a:solidFill>
                        <a:effectLst/>
                        <a:latin typeface="Calibri"/>
                      </a:endParaRPr>
                    </a:p>
                  </a:txBody>
                  <a:tcPr marL="5979" marR="5979" marT="5979" marB="0" anchor="ctr"/>
                </a:tc>
                <a:extLst>
                  <a:ext uri="{0D108BD9-81ED-4DB2-BD59-A6C34878D82A}">
                    <a16:rowId xmlns:a16="http://schemas.microsoft.com/office/drawing/2014/main" val="10001"/>
                  </a:ext>
                </a:extLst>
              </a:tr>
              <a:tr h="298110">
                <a:tc>
                  <a:txBody>
                    <a:bodyPr/>
                    <a:lstStyle/>
                    <a:p>
                      <a:pPr algn="ctr" fontAlgn="ctr"/>
                      <a:r>
                        <a:rPr lang="en-US" sz="1200" u="none" strike="noStrike">
                          <a:effectLst/>
                        </a:rPr>
                        <a:t>We stop doing thing for the fear of what they are goig to think or say</a:t>
                      </a:r>
                      <a:endParaRPr lang="en-US" sz="1200" b="0" i="0" u="none" strike="noStrike">
                        <a:solidFill>
                          <a:srgbClr val="000000"/>
                        </a:solidFill>
                        <a:effectLst/>
                        <a:latin typeface="Calibri"/>
                      </a:endParaRPr>
                    </a:p>
                  </a:txBody>
                  <a:tcPr marL="5979" marR="5979" marT="5979" marB="0" anchor="ctr">
                    <a:solidFill>
                      <a:schemeClr val="accent4">
                        <a:lumMod val="40000"/>
                        <a:lumOff val="60000"/>
                      </a:schemeClr>
                    </a:solidFill>
                  </a:tcPr>
                </a:tc>
                <a:tc>
                  <a:txBody>
                    <a:bodyPr/>
                    <a:lstStyle/>
                    <a:p>
                      <a:pPr algn="ctr" fontAlgn="b"/>
                      <a:r>
                        <a:rPr lang="es-MX" sz="1200" u="none" strike="noStrike" dirty="0">
                          <a:effectLst/>
                        </a:rPr>
                        <a:t>2</a:t>
                      </a:r>
                      <a:endParaRPr lang="es-MX" sz="1200" b="0" i="0" u="none" strike="noStrike" dirty="0">
                        <a:solidFill>
                          <a:srgbClr val="000000"/>
                        </a:solidFill>
                        <a:effectLst/>
                        <a:latin typeface="Calibri"/>
                      </a:endParaRPr>
                    </a:p>
                  </a:txBody>
                  <a:tcPr marL="5979" marR="5979" marT="5979" marB="0" anchor="ctr">
                    <a:solidFill>
                      <a:schemeClr val="accent4">
                        <a:lumMod val="40000"/>
                        <a:lumOff val="60000"/>
                      </a:schemeClr>
                    </a:solidFill>
                  </a:tcPr>
                </a:tc>
                <a:extLst>
                  <a:ext uri="{0D108BD9-81ED-4DB2-BD59-A6C34878D82A}">
                    <a16:rowId xmlns:a16="http://schemas.microsoft.com/office/drawing/2014/main" val="10002"/>
                  </a:ext>
                </a:extLst>
              </a:tr>
              <a:tr h="290840">
                <a:tc>
                  <a:txBody>
                    <a:bodyPr/>
                    <a:lstStyle/>
                    <a:p>
                      <a:pPr algn="ctr" fontAlgn="ctr"/>
                      <a:r>
                        <a:rPr lang="en-US" sz="1200" u="none" strike="noStrike">
                          <a:effectLst/>
                        </a:rPr>
                        <a:t>Do not respect what is your. </a:t>
                      </a:r>
                      <a:endParaRPr lang="en-US"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a:effectLst/>
                        </a:rPr>
                        <a:t>1</a:t>
                      </a:r>
                      <a:endParaRPr lang="es-MX" sz="1200" b="0" i="0" u="none" strike="noStrike">
                        <a:solidFill>
                          <a:srgbClr val="000000"/>
                        </a:solidFill>
                        <a:effectLst/>
                        <a:latin typeface="Calibri"/>
                      </a:endParaRPr>
                    </a:p>
                  </a:txBody>
                  <a:tcPr marL="5979" marR="5979" marT="5979" marB="0" anchor="ctr"/>
                </a:tc>
                <a:extLst>
                  <a:ext uri="{0D108BD9-81ED-4DB2-BD59-A6C34878D82A}">
                    <a16:rowId xmlns:a16="http://schemas.microsoft.com/office/drawing/2014/main" val="10003"/>
                  </a:ext>
                </a:extLst>
              </a:tr>
              <a:tr h="305381">
                <a:tc>
                  <a:txBody>
                    <a:bodyPr/>
                    <a:lstStyle/>
                    <a:p>
                      <a:pPr algn="ctr" fontAlgn="ctr"/>
                      <a:r>
                        <a:rPr lang="en-US" sz="1200" u="none" strike="noStrike">
                          <a:effectLst/>
                        </a:rPr>
                        <a:t>They don´t leave me food. </a:t>
                      </a:r>
                      <a:endParaRPr lang="en-US"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a:effectLst/>
                        </a:rPr>
                        <a:t>1</a:t>
                      </a:r>
                      <a:endParaRPr lang="es-MX" sz="1200" b="0" i="0" u="none" strike="noStrike">
                        <a:solidFill>
                          <a:srgbClr val="000000"/>
                        </a:solidFill>
                        <a:effectLst/>
                        <a:latin typeface="Calibri"/>
                      </a:endParaRPr>
                    </a:p>
                  </a:txBody>
                  <a:tcPr marL="5979" marR="5979" marT="5979" marB="0" anchor="ctr"/>
                </a:tc>
                <a:extLst>
                  <a:ext uri="{0D108BD9-81ED-4DB2-BD59-A6C34878D82A}">
                    <a16:rowId xmlns:a16="http://schemas.microsoft.com/office/drawing/2014/main" val="10004"/>
                  </a:ext>
                </a:extLst>
              </a:tr>
              <a:tr h="298110">
                <a:tc>
                  <a:txBody>
                    <a:bodyPr/>
                    <a:lstStyle/>
                    <a:p>
                      <a:pPr algn="ctr" fontAlgn="ctr"/>
                      <a:r>
                        <a:rPr lang="en-US" sz="1200" u="none" strike="noStrike">
                          <a:effectLst/>
                        </a:rPr>
                        <a:t>They judge for thing you did and they don´t get in your place.</a:t>
                      </a:r>
                      <a:endParaRPr lang="en-US" sz="1200" b="0" i="0" u="none" strike="noStrike">
                        <a:solidFill>
                          <a:srgbClr val="000000"/>
                        </a:solidFill>
                        <a:effectLst/>
                        <a:latin typeface="Calibri"/>
                      </a:endParaRPr>
                    </a:p>
                  </a:txBody>
                  <a:tcPr marL="5979" marR="5979" marT="5979" marB="0" anchor="ctr">
                    <a:solidFill>
                      <a:schemeClr val="tx2">
                        <a:lumMod val="40000"/>
                        <a:lumOff val="60000"/>
                      </a:schemeClr>
                    </a:solidFill>
                  </a:tcPr>
                </a:tc>
                <a:tc>
                  <a:txBody>
                    <a:bodyPr/>
                    <a:lstStyle/>
                    <a:p>
                      <a:pPr algn="ctr" fontAlgn="b"/>
                      <a:r>
                        <a:rPr lang="es-MX" sz="1200" u="none" strike="noStrike" dirty="0">
                          <a:effectLst/>
                        </a:rPr>
                        <a:t>5</a:t>
                      </a:r>
                      <a:endParaRPr lang="es-MX" sz="1200" b="0" i="0" u="none" strike="noStrike" dirty="0">
                        <a:solidFill>
                          <a:srgbClr val="000000"/>
                        </a:solidFill>
                        <a:effectLst/>
                        <a:latin typeface="Calibri"/>
                      </a:endParaRPr>
                    </a:p>
                  </a:txBody>
                  <a:tcPr marL="5979" marR="5979" marT="5979" marB="0" anchor="ctr">
                    <a:solidFill>
                      <a:schemeClr val="tx2">
                        <a:lumMod val="40000"/>
                        <a:lumOff val="60000"/>
                      </a:schemeClr>
                    </a:solidFill>
                  </a:tcPr>
                </a:tc>
                <a:extLst>
                  <a:ext uri="{0D108BD9-81ED-4DB2-BD59-A6C34878D82A}">
                    <a16:rowId xmlns:a16="http://schemas.microsoft.com/office/drawing/2014/main" val="10005"/>
                  </a:ext>
                </a:extLst>
              </a:tr>
              <a:tr h="290840">
                <a:tc>
                  <a:txBody>
                    <a:bodyPr/>
                    <a:lstStyle/>
                    <a:p>
                      <a:pPr algn="ctr" fontAlgn="ctr"/>
                      <a:r>
                        <a:rPr lang="es-MX" sz="1200" u="none" strike="noStrike">
                          <a:effectLst/>
                        </a:rPr>
                        <a:t>Gossip about me. </a:t>
                      </a:r>
                      <a:endParaRPr lang="es-MX" sz="1200" b="0" i="0" u="none" strike="noStrike">
                        <a:solidFill>
                          <a:srgbClr val="000000"/>
                        </a:solidFill>
                        <a:effectLst/>
                        <a:latin typeface="Calibri"/>
                      </a:endParaRPr>
                    </a:p>
                  </a:txBody>
                  <a:tcPr marL="5979" marR="5979" marT="5979" marB="0" anchor="ctr">
                    <a:solidFill>
                      <a:schemeClr val="accent3">
                        <a:lumMod val="40000"/>
                        <a:lumOff val="60000"/>
                      </a:schemeClr>
                    </a:solidFill>
                  </a:tcPr>
                </a:tc>
                <a:tc>
                  <a:txBody>
                    <a:bodyPr/>
                    <a:lstStyle/>
                    <a:p>
                      <a:pPr algn="ctr" fontAlgn="b"/>
                      <a:r>
                        <a:rPr lang="es-MX" sz="1200" u="none" strike="noStrike" dirty="0">
                          <a:effectLst/>
                        </a:rPr>
                        <a:t>3</a:t>
                      </a:r>
                      <a:endParaRPr lang="es-MX" sz="1200" b="0" i="0" u="none" strike="noStrike" dirty="0">
                        <a:solidFill>
                          <a:srgbClr val="000000"/>
                        </a:solidFill>
                        <a:effectLst/>
                        <a:latin typeface="Calibri"/>
                      </a:endParaRPr>
                    </a:p>
                  </a:txBody>
                  <a:tcPr marL="5979" marR="5979" marT="5979" marB="0" anchor="ctr">
                    <a:solidFill>
                      <a:schemeClr val="accent3">
                        <a:lumMod val="40000"/>
                        <a:lumOff val="60000"/>
                      </a:schemeClr>
                    </a:solidFill>
                  </a:tcPr>
                </a:tc>
                <a:extLst>
                  <a:ext uri="{0D108BD9-81ED-4DB2-BD59-A6C34878D82A}">
                    <a16:rowId xmlns:a16="http://schemas.microsoft.com/office/drawing/2014/main" val="10006"/>
                  </a:ext>
                </a:extLst>
              </a:tr>
              <a:tr h="290840">
                <a:tc>
                  <a:txBody>
                    <a:bodyPr/>
                    <a:lstStyle/>
                    <a:p>
                      <a:pPr algn="ctr" fontAlgn="ctr"/>
                      <a:r>
                        <a:rPr lang="es-MX" sz="1200" u="none" strike="noStrike" dirty="0" err="1">
                          <a:effectLst/>
                        </a:rPr>
                        <a:t>They</a:t>
                      </a:r>
                      <a:r>
                        <a:rPr lang="es-MX" sz="1200" u="none" strike="noStrike" dirty="0">
                          <a:effectLst/>
                        </a:rPr>
                        <a:t> are </a:t>
                      </a:r>
                      <a:r>
                        <a:rPr lang="es-MX" sz="1200" u="none" strike="noStrike" dirty="0" err="1">
                          <a:effectLst/>
                        </a:rPr>
                        <a:t>lazy</a:t>
                      </a:r>
                      <a:r>
                        <a:rPr lang="es-MX" sz="1200" u="none" strike="noStrike" dirty="0">
                          <a:effectLst/>
                        </a:rPr>
                        <a:t> .</a:t>
                      </a:r>
                      <a:endParaRPr lang="es-MX" sz="1200" b="0" i="0" u="none" strike="noStrike" dirty="0">
                        <a:solidFill>
                          <a:srgbClr val="000000"/>
                        </a:solidFill>
                        <a:effectLst/>
                        <a:latin typeface="Calibri"/>
                      </a:endParaRPr>
                    </a:p>
                  </a:txBody>
                  <a:tcPr marL="5979" marR="5979" marT="5979" marB="0" anchor="ctr"/>
                </a:tc>
                <a:tc>
                  <a:txBody>
                    <a:bodyPr/>
                    <a:lstStyle/>
                    <a:p>
                      <a:pPr algn="ctr" fontAlgn="b"/>
                      <a:r>
                        <a:rPr lang="es-MX" sz="1200" u="none" strike="noStrike">
                          <a:effectLst/>
                        </a:rPr>
                        <a:t>1</a:t>
                      </a:r>
                      <a:endParaRPr lang="es-MX" sz="1200" b="0" i="0" u="none" strike="noStrike">
                        <a:solidFill>
                          <a:srgbClr val="000000"/>
                        </a:solidFill>
                        <a:effectLst/>
                        <a:latin typeface="Calibri"/>
                      </a:endParaRPr>
                    </a:p>
                  </a:txBody>
                  <a:tcPr marL="5979" marR="5979" marT="5979" marB="0" anchor="ctr"/>
                </a:tc>
                <a:extLst>
                  <a:ext uri="{0D108BD9-81ED-4DB2-BD59-A6C34878D82A}">
                    <a16:rowId xmlns:a16="http://schemas.microsoft.com/office/drawing/2014/main" val="10007"/>
                  </a:ext>
                </a:extLst>
              </a:tr>
              <a:tr h="269026">
                <a:tc>
                  <a:txBody>
                    <a:bodyPr/>
                    <a:lstStyle/>
                    <a:p>
                      <a:pPr algn="ctr" fontAlgn="ctr"/>
                      <a:r>
                        <a:rPr lang="en-US" sz="1200" u="none" strike="noStrike">
                          <a:effectLst/>
                        </a:rPr>
                        <a:t>They prejudice against stupid stuff. </a:t>
                      </a:r>
                      <a:endParaRPr lang="en-US"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dirty="0">
                          <a:effectLst/>
                        </a:rPr>
                        <a:t>1</a:t>
                      </a:r>
                      <a:endParaRPr lang="es-MX" sz="1200" b="0" i="0" u="none" strike="noStrike" dirty="0">
                        <a:solidFill>
                          <a:srgbClr val="000000"/>
                        </a:solidFill>
                        <a:effectLst/>
                        <a:latin typeface="Calibri"/>
                      </a:endParaRPr>
                    </a:p>
                  </a:txBody>
                  <a:tcPr marL="5979" marR="5979" marT="5979" marB="0" anchor="ctr"/>
                </a:tc>
                <a:extLst>
                  <a:ext uri="{0D108BD9-81ED-4DB2-BD59-A6C34878D82A}">
                    <a16:rowId xmlns:a16="http://schemas.microsoft.com/office/drawing/2014/main" val="10008"/>
                  </a:ext>
                </a:extLst>
              </a:tr>
              <a:tr h="290840">
                <a:tc>
                  <a:txBody>
                    <a:bodyPr/>
                    <a:lstStyle/>
                    <a:p>
                      <a:pPr algn="ctr" fontAlgn="ctr"/>
                      <a:r>
                        <a:rPr lang="en-US" sz="1200" u="none" strike="noStrike">
                          <a:effectLst/>
                        </a:rPr>
                        <a:t>They get into what they don´t care about. </a:t>
                      </a:r>
                      <a:endParaRPr lang="en-US" sz="1200" b="0" i="0" u="none" strike="noStrike">
                        <a:solidFill>
                          <a:srgbClr val="000000"/>
                        </a:solidFill>
                        <a:effectLst/>
                        <a:latin typeface="Calibri"/>
                      </a:endParaRPr>
                    </a:p>
                  </a:txBody>
                  <a:tcPr marL="5979" marR="5979" marT="5979" marB="0" anchor="ctr">
                    <a:solidFill>
                      <a:schemeClr val="accent2">
                        <a:lumMod val="40000"/>
                        <a:lumOff val="60000"/>
                      </a:schemeClr>
                    </a:solidFill>
                  </a:tcPr>
                </a:tc>
                <a:tc>
                  <a:txBody>
                    <a:bodyPr/>
                    <a:lstStyle/>
                    <a:p>
                      <a:pPr algn="ctr" fontAlgn="b"/>
                      <a:r>
                        <a:rPr lang="es-MX" sz="1200" u="none" strike="noStrike" dirty="0">
                          <a:effectLst/>
                        </a:rPr>
                        <a:t>4</a:t>
                      </a:r>
                      <a:endParaRPr lang="es-MX" sz="1200" b="0" i="0" u="none" strike="noStrike" dirty="0">
                        <a:solidFill>
                          <a:srgbClr val="000000"/>
                        </a:solidFill>
                        <a:effectLst/>
                        <a:latin typeface="Calibri"/>
                      </a:endParaRPr>
                    </a:p>
                  </a:txBody>
                  <a:tcPr marL="5979" marR="5979" marT="5979" marB="0" anchor="ctr">
                    <a:solidFill>
                      <a:schemeClr val="accent2">
                        <a:lumMod val="40000"/>
                        <a:lumOff val="60000"/>
                      </a:schemeClr>
                    </a:solidFill>
                  </a:tcPr>
                </a:tc>
                <a:extLst>
                  <a:ext uri="{0D108BD9-81ED-4DB2-BD59-A6C34878D82A}">
                    <a16:rowId xmlns:a16="http://schemas.microsoft.com/office/drawing/2014/main" val="10009"/>
                  </a:ext>
                </a:extLst>
              </a:tr>
              <a:tr h="298110">
                <a:tc>
                  <a:txBody>
                    <a:bodyPr/>
                    <a:lstStyle/>
                    <a:p>
                      <a:pPr algn="ctr" fontAlgn="ctr"/>
                      <a:r>
                        <a:rPr lang="en-US" sz="1200" u="none" strike="noStrike">
                          <a:effectLst/>
                        </a:rPr>
                        <a:t>They put me to do a lot of house chores in the weekends.</a:t>
                      </a:r>
                      <a:endParaRPr lang="en-US"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a:effectLst/>
                        </a:rPr>
                        <a:t>1</a:t>
                      </a:r>
                      <a:endParaRPr lang="es-MX" sz="1200" b="0" i="0" u="none" strike="noStrike">
                        <a:solidFill>
                          <a:srgbClr val="000000"/>
                        </a:solidFill>
                        <a:effectLst/>
                        <a:latin typeface="Calibri"/>
                      </a:endParaRPr>
                    </a:p>
                  </a:txBody>
                  <a:tcPr marL="5979" marR="5979" marT="5979" marB="0" anchor="ctr"/>
                </a:tc>
                <a:extLst>
                  <a:ext uri="{0D108BD9-81ED-4DB2-BD59-A6C34878D82A}">
                    <a16:rowId xmlns:a16="http://schemas.microsoft.com/office/drawing/2014/main" val="10010"/>
                  </a:ext>
                </a:extLst>
              </a:tr>
              <a:tr h="283569">
                <a:tc>
                  <a:txBody>
                    <a:bodyPr/>
                    <a:lstStyle/>
                    <a:p>
                      <a:pPr algn="ctr" fontAlgn="ctr"/>
                      <a:r>
                        <a:rPr lang="en-US" sz="1200" u="none" strike="noStrike">
                          <a:effectLst/>
                        </a:rPr>
                        <a:t>They don´t let me make pj´s. </a:t>
                      </a:r>
                      <a:endParaRPr lang="en-US"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a:effectLst/>
                        </a:rPr>
                        <a:t>1</a:t>
                      </a:r>
                      <a:endParaRPr lang="es-MX" sz="1200" b="0" i="0" u="none" strike="noStrike">
                        <a:solidFill>
                          <a:srgbClr val="000000"/>
                        </a:solidFill>
                        <a:effectLst/>
                        <a:latin typeface="Calibri"/>
                      </a:endParaRPr>
                    </a:p>
                  </a:txBody>
                  <a:tcPr marL="5979" marR="5979" marT="5979" marB="0" anchor="ctr"/>
                </a:tc>
                <a:extLst>
                  <a:ext uri="{0D108BD9-81ED-4DB2-BD59-A6C34878D82A}">
                    <a16:rowId xmlns:a16="http://schemas.microsoft.com/office/drawing/2014/main" val="10011"/>
                  </a:ext>
                </a:extLst>
              </a:tr>
              <a:tr h="290840">
                <a:tc>
                  <a:txBody>
                    <a:bodyPr/>
                    <a:lstStyle/>
                    <a:p>
                      <a:pPr algn="ctr" fontAlgn="ctr"/>
                      <a:r>
                        <a:rPr lang="en-US" sz="1200" u="none" strike="noStrike">
                          <a:effectLst/>
                        </a:rPr>
                        <a:t>They don´t pay attention to me when I´m talking to them.</a:t>
                      </a:r>
                      <a:endParaRPr lang="en-US"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a:effectLst/>
                        </a:rPr>
                        <a:t>1</a:t>
                      </a:r>
                      <a:endParaRPr lang="es-MX" sz="1200" b="0" i="0" u="none" strike="noStrike">
                        <a:solidFill>
                          <a:srgbClr val="000000"/>
                        </a:solidFill>
                        <a:effectLst/>
                        <a:latin typeface="Calibri"/>
                      </a:endParaRPr>
                    </a:p>
                  </a:txBody>
                  <a:tcPr marL="5979" marR="5979" marT="5979" marB="0" anchor="ctr"/>
                </a:tc>
                <a:extLst>
                  <a:ext uri="{0D108BD9-81ED-4DB2-BD59-A6C34878D82A}">
                    <a16:rowId xmlns:a16="http://schemas.microsoft.com/office/drawing/2014/main" val="10012"/>
                  </a:ext>
                </a:extLst>
              </a:tr>
              <a:tr h="283569">
                <a:tc>
                  <a:txBody>
                    <a:bodyPr/>
                    <a:lstStyle/>
                    <a:p>
                      <a:pPr algn="ctr" fontAlgn="ctr"/>
                      <a:r>
                        <a:rPr lang="en-US" sz="1200" u="none" strike="noStrike">
                          <a:effectLst/>
                        </a:rPr>
                        <a:t>They don´t visit my grandfather and he is getting sick and old. </a:t>
                      </a:r>
                      <a:endParaRPr lang="en-US"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a:effectLst/>
                        </a:rPr>
                        <a:t>1</a:t>
                      </a:r>
                      <a:endParaRPr lang="es-MX" sz="1200" b="0" i="0" u="none" strike="noStrike">
                        <a:solidFill>
                          <a:srgbClr val="000000"/>
                        </a:solidFill>
                        <a:effectLst/>
                        <a:latin typeface="Calibri"/>
                      </a:endParaRPr>
                    </a:p>
                  </a:txBody>
                  <a:tcPr marL="5979" marR="5979" marT="5979" marB="0" anchor="ctr"/>
                </a:tc>
                <a:extLst>
                  <a:ext uri="{0D108BD9-81ED-4DB2-BD59-A6C34878D82A}">
                    <a16:rowId xmlns:a16="http://schemas.microsoft.com/office/drawing/2014/main" val="10013"/>
                  </a:ext>
                </a:extLst>
              </a:tr>
              <a:tr h="290840">
                <a:tc>
                  <a:txBody>
                    <a:bodyPr/>
                    <a:lstStyle/>
                    <a:p>
                      <a:pPr algn="ctr" fontAlgn="ctr"/>
                      <a:r>
                        <a:rPr lang="en-US" sz="1200" u="none" strike="noStrike">
                          <a:effectLst/>
                        </a:rPr>
                        <a:t>They don´t let me date with someone special. </a:t>
                      </a:r>
                      <a:endParaRPr lang="en-US" sz="1200" b="0" i="0" u="none" strike="noStrike">
                        <a:solidFill>
                          <a:srgbClr val="000000"/>
                        </a:solidFill>
                        <a:effectLst/>
                        <a:latin typeface="Calibri"/>
                      </a:endParaRPr>
                    </a:p>
                  </a:txBody>
                  <a:tcPr marL="5979" marR="5979" marT="5979" marB="0" anchor="ctr">
                    <a:solidFill>
                      <a:schemeClr val="tx2">
                        <a:lumMod val="20000"/>
                        <a:lumOff val="80000"/>
                      </a:schemeClr>
                    </a:solidFill>
                  </a:tcPr>
                </a:tc>
                <a:tc>
                  <a:txBody>
                    <a:bodyPr/>
                    <a:lstStyle/>
                    <a:p>
                      <a:pPr algn="ctr" fontAlgn="b"/>
                      <a:r>
                        <a:rPr lang="es-MX" sz="1200" u="none" strike="noStrike" dirty="0">
                          <a:effectLst/>
                        </a:rPr>
                        <a:t>2</a:t>
                      </a:r>
                      <a:endParaRPr lang="es-MX" sz="1200" b="0" i="0" u="none" strike="noStrike" dirty="0">
                        <a:solidFill>
                          <a:srgbClr val="000000"/>
                        </a:solidFill>
                        <a:effectLst/>
                        <a:latin typeface="Calibri"/>
                      </a:endParaRPr>
                    </a:p>
                  </a:txBody>
                  <a:tcPr marL="5979" marR="5979" marT="5979" marB="0" anchor="ctr">
                    <a:solidFill>
                      <a:schemeClr val="tx2">
                        <a:lumMod val="20000"/>
                        <a:lumOff val="80000"/>
                      </a:schemeClr>
                    </a:solidFill>
                  </a:tcPr>
                </a:tc>
                <a:extLst>
                  <a:ext uri="{0D108BD9-81ED-4DB2-BD59-A6C34878D82A}">
                    <a16:rowId xmlns:a16="http://schemas.microsoft.com/office/drawing/2014/main" val="10014"/>
                  </a:ext>
                </a:extLst>
              </a:tr>
              <a:tr h="290840">
                <a:tc>
                  <a:txBody>
                    <a:bodyPr/>
                    <a:lstStyle/>
                    <a:p>
                      <a:pPr algn="ctr" fontAlgn="ctr"/>
                      <a:r>
                        <a:rPr lang="en-US" sz="1200" u="none" strike="noStrike">
                          <a:effectLst/>
                        </a:rPr>
                        <a:t>That sometimes they lie to me. </a:t>
                      </a:r>
                      <a:endParaRPr lang="en-US"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a:effectLst/>
                        </a:rPr>
                        <a:t>1</a:t>
                      </a:r>
                      <a:endParaRPr lang="es-MX" sz="1200" b="0" i="0" u="none" strike="noStrike">
                        <a:solidFill>
                          <a:srgbClr val="000000"/>
                        </a:solidFill>
                        <a:effectLst/>
                        <a:latin typeface="Calibri"/>
                      </a:endParaRPr>
                    </a:p>
                  </a:txBody>
                  <a:tcPr marL="5979" marR="5979" marT="5979" marB="0" anchor="ctr"/>
                </a:tc>
                <a:extLst>
                  <a:ext uri="{0D108BD9-81ED-4DB2-BD59-A6C34878D82A}">
                    <a16:rowId xmlns:a16="http://schemas.microsoft.com/office/drawing/2014/main" val="10015"/>
                  </a:ext>
                </a:extLst>
              </a:tr>
              <a:tr h="290840">
                <a:tc>
                  <a:txBody>
                    <a:bodyPr/>
                    <a:lstStyle/>
                    <a:p>
                      <a:pPr algn="ctr" fontAlgn="ctr"/>
                      <a:r>
                        <a:rPr lang="en-US" sz="1200" u="none" strike="noStrike">
                          <a:effectLst/>
                        </a:rPr>
                        <a:t>They don´t have the same values as me. </a:t>
                      </a:r>
                      <a:endParaRPr lang="en-US"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a:effectLst/>
                        </a:rPr>
                        <a:t>1</a:t>
                      </a:r>
                      <a:endParaRPr lang="es-MX" sz="1200" b="0" i="0" u="none" strike="noStrike">
                        <a:solidFill>
                          <a:srgbClr val="000000"/>
                        </a:solidFill>
                        <a:effectLst/>
                        <a:latin typeface="Calibri"/>
                      </a:endParaRPr>
                    </a:p>
                  </a:txBody>
                  <a:tcPr marL="5979" marR="5979" marT="5979" marB="0" anchor="ctr"/>
                </a:tc>
                <a:extLst>
                  <a:ext uri="{0D108BD9-81ED-4DB2-BD59-A6C34878D82A}">
                    <a16:rowId xmlns:a16="http://schemas.microsoft.com/office/drawing/2014/main" val="10016"/>
                  </a:ext>
                </a:extLst>
              </a:tr>
              <a:tr h="290840">
                <a:tc>
                  <a:txBody>
                    <a:bodyPr/>
                    <a:lstStyle/>
                    <a:p>
                      <a:pPr algn="ctr" fontAlgn="ctr"/>
                      <a:r>
                        <a:rPr lang="en-US" sz="1200" u="none" strike="noStrike">
                          <a:effectLst/>
                        </a:rPr>
                        <a:t>They don´t support me when I need to eat healthy. </a:t>
                      </a:r>
                      <a:endParaRPr lang="en-US"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a:effectLst/>
                        </a:rPr>
                        <a:t>1</a:t>
                      </a:r>
                      <a:endParaRPr lang="es-MX" sz="1200" b="0" i="0" u="none" strike="noStrike">
                        <a:solidFill>
                          <a:srgbClr val="000000"/>
                        </a:solidFill>
                        <a:effectLst/>
                        <a:latin typeface="Calibri"/>
                      </a:endParaRPr>
                    </a:p>
                  </a:txBody>
                  <a:tcPr marL="5979" marR="5979" marT="5979" marB="0" anchor="ctr"/>
                </a:tc>
                <a:extLst>
                  <a:ext uri="{0D108BD9-81ED-4DB2-BD59-A6C34878D82A}">
                    <a16:rowId xmlns:a16="http://schemas.microsoft.com/office/drawing/2014/main" val="10017"/>
                  </a:ext>
                </a:extLst>
              </a:tr>
              <a:tr h="283569">
                <a:tc>
                  <a:txBody>
                    <a:bodyPr/>
                    <a:lstStyle/>
                    <a:p>
                      <a:pPr algn="ctr" fontAlgn="ctr"/>
                      <a:r>
                        <a:rPr lang="es-MX" sz="1200" u="none" strike="noStrike">
                          <a:effectLst/>
                        </a:rPr>
                        <a:t>That they are overprotective. </a:t>
                      </a:r>
                      <a:endParaRPr lang="es-MX" sz="1200" b="0" i="0" u="none" strike="noStrike">
                        <a:solidFill>
                          <a:srgbClr val="000000"/>
                        </a:solidFill>
                        <a:effectLst/>
                        <a:latin typeface="Calibri"/>
                      </a:endParaRPr>
                    </a:p>
                  </a:txBody>
                  <a:tcPr marL="5979" marR="5979" marT="5979" marB="0" anchor="ctr"/>
                </a:tc>
                <a:tc>
                  <a:txBody>
                    <a:bodyPr/>
                    <a:lstStyle/>
                    <a:p>
                      <a:pPr algn="ctr" fontAlgn="b"/>
                      <a:r>
                        <a:rPr lang="es-MX" sz="1200" u="none" strike="noStrike" dirty="0">
                          <a:effectLst/>
                        </a:rPr>
                        <a:t>1</a:t>
                      </a:r>
                      <a:endParaRPr lang="es-MX" sz="1200" b="0" i="0" u="none" strike="noStrike" dirty="0">
                        <a:solidFill>
                          <a:srgbClr val="000000"/>
                        </a:solidFill>
                        <a:effectLst/>
                        <a:latin typeface="Calibri"/>
                      </a:endParaRPr>
                    </a:p>
                  </a:txBody>
                  <a:tcPr marL="5979" marR="5979" marT="5979" marB="0" anchor="ctr"/>
                </a:tc>
                <a:extLst>
                  <a:ext uri="{0D108BD9-81ED-4DB2-BD59-A6C34878D82A}">
                    <a16:rowId xmlns:a16="http://schemas.microsoft.com/office/drawing/2014/main" val="10018"/>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797646131"/>
              </p:ext>
            </p:extLst>
          </p:nvPr>
        </p:nvGraphicFramePr>
        <p:xfrm>
          <a:off x="7525063" y="208298"/>
          <a:ext cx="3987383" cy="2130453"/>
        </p:xfrm>
        <a:graphic>
          <a:graphicData uri="http://schemas.openxmlformats.org/drawingml/2006/table">
            <a:tbl>
              <a:tblPr>
                <a:tableStyleId>{5C22544A-7EE6-4342-B048-85BDC9FD1C3A}</a:tableStyleId>
              </a:tblPr>
              <a:tblGrid>
                <a:gridCol w="2982161">
                  <a:extLst>
                    <a:ext uri="{9D8B030D-6E8A-4147-A177-3AD203B41FA5}">
                      <a16:colId xmlns:a16="http://schemas.microsoft.com/office/drawing/2014/main" val="20000"/>
                    </a:ext>
                  </a:extLst>
                </a:gridCol>
                <a:gridCol w="1005222">
                  <a:extLst>
                    <a:ext uri="{9D8B030D-6E8A-4147-A177-3AD203B41FA5}">
                      <a16:colId xmlns:a16="http://schemas.microsoft.com/office/drawing/2014/main" val="20001"/>
                    </a:ext>
                  </a:extLst>
                </a:gridCol>
              </a:tblGrid>
              <a:tr h="421038">
                <a:tc>
                  <a:txBody>
                    <a:bodyPr/>
                    <a:lstStyle/>
                    <a:p>
                      <a:pPr algn="l" fontAlgn="ctr"/>
                      <a:r>
                        <a:rPr lang="en-US" sz="1200" u="none" strike="noStrike" dirty="0">
                          <a:effectLst/>
                        </a:rPr>
                        <a:t>They judge for thing you did and they don´t get in your place.</a:t>
                      </a:r>
                      <a:endParaRPr lang="en-US" sz="1200" b="0" i="0" u="none" strike="noStrike" dirty="0">
                        <a:solidFill>
                          <a:srgbClr val="000000"/>
                        </a:solidFill>
                        <a:effectLst/>
                        <a:latin typeface="Calibri"/>
                      </a:endParaRPr>
                    </a:p>
                  </a:txBody>
                  <a:tcPr marL="9525" marR="9525" marT="9525" marB="0" anchor="ctr">
                    <a:solidFill>
                      <a:schemeClr val="accent1"/>
                    </a:solidFill>
                  </a:tcPr>
                </a:tc>
                <a:tc>
                  <a:txBody>
                    <a:bodyPr/>
                    <a:lstStyle/>
                    <a:p>
                      <a:pPr algn="ctr" fontAlgn="ctr"/>
                      <a:r>
                        <a:rPr lang="es-MX" sz="1200" u="none" strike="noStrike" dirty="0">
                          <a:effectLst/>
                        </a:rPr>
                        <a:t>5</a:t>
                      </a:r>
                      <a:endParaRPr lang="es-MX" sz="1200" b="0" i="0" u="none" strike="noStrike" dirty="0">
                        <a:solidFill>
                          <a:srgbClr val="000000"/>
                        </a:solidFill>
                        <a:effectLst/>
                        <a:latin typeface="Calibri"/>
                      </a:endParaRPr>
                    </a:p>
                  </a:txBody>
                  <a:tcPr marL="9525" marR="9525" marT="9525" marB="0" anchor="ctr">
                    <a:solidFill>
                      <a:schemeClr val="accent1"/>
                    </a:solidFill>
                  </a:tcPr>
                </a:tc>
                <a:extLst>
                  <a:ext uri="{0D108BD9-81ED-4DB2-BD59-A6C34878D82A}">
                    <a16:rowId xmlns:a16="http://schemas.microsoft.com/office/drawing/2014/main" val="10000"/>
                  </a:ext>
                </a:extLst>
              </a:tr>
              <a:tr h="414723">
                <a:tc>
                  <a:txBody>
                    <a:bodyPr/>
                    <a:lstStyle/>
                    <a:p>
                      <a:pPr algn="l" fontAlgn="ctr"/>
                      <a:r>
                        <a:rPr lang="en-US" sz="1200" u="none" strike="noStrike" dirty="0">
                          <a:effectLst/>
                        </a:rPr>
                        <a:t>They get into what they don´t care about. </a:t>
                      </a:r>
                      <a:endParaRPr lang="en-US" sz="1200" b="0" i="0" u="none" strike="noStrike" dirty="0">
                        <a:solidFill>
                          <a:srgbClr val="000000"/>
                        </a:solidFill>
                        <a:effectLst/>
                        <a:latin typeface="Calibri"/>
                      </a:endParaRPr>
                    </a:p>
                  </a:txBody>
                  <a:tcPr marL="9525" marR="9525" marT="9525" marB="0" anchor="ctr">
                    <a:solidFill>
                      <a:srgbClr val="E60000"/>
                    </a:solidFill>
                  </a:tcPr>
                </a:tc>
                <a:tc>
                  <a:txBody>
                    <a:bodyPr/>
                    <a:lstStyle/>
                    <a:p>
                      <a:pPr algn="ctr" fontAlgn="ctr"/>
                      <a:r>
                        <a:rPr lang="es-MX" sz="1200" u="none" strike="noStrike" dirty="0">
                          <a:effectLst/>
                        </a:rPr>
                        <a:t>4</a:t>
                      </a:r>
                      <a:endParaRPr lang="es-MX" sz="1200" b="0" i="0" u="none" strike="noStrike" dirty="0">
                        <a:solidFill>
                          <a:srgbClr val="000000"/>
                        </a:solidFill>
                        <a:effectLst/>
                        <a:latin typeface="Calibri"/>
                      </a:endParaRPr>
                    </a:p>
                  </a:txBody>
                  <a:tcPr marL="9525" marR="9525" marT="9525" marB="0" anchor="ctr">
                    <a:solidFill>
                      <a:srgbClr val="E60000"/>
                    </a:solidFill>
                  </a:tcPr>
                </a:tc>
                <a:extLst>
                  <a:ext uri="{0D108BD9-81ED-4DB2-BD59-A6C34878D82A}">
                    <a16:rowId xmlns:a16="http://schemas.microsoft.com/office/drawing/2014/main" val="10001"/>
                  </a:ext>
                </a:extLst>
              </a:tr>
              <a:tr h="431564">
                <a:tc>
                  <a:txBody>
                    <a:bodyPr/>
                    <a:lstStyle/>
                    <a:p>
                      <a:pPr algn="l" fontAlgn="b"/>
                      <a:r>
                        <a:rPr lang="es-MX" sz="1200" u="none" strike="noStrike" dirty="0" err="1">
                          <a:effectLst/>
                        </a:rPr>
                        <a:t>They</a:t>
                      </a:r>
                      <a:r>
                        <a:rPr lang="es-MX" sz="1200" u="none" strike="noStrike" dirty="0">
                          <a:effectLst/>
                        </a:rPr>
                        <a:t> </a:t>
                      </a:r>
                      <a:r>
                        <a:rPr lang="es-MX" sz="1200" u="none" strike="noStrike" dirty="0" err="1">
                          <a:effectLst/>
                        </a:rPr>
                        <a:t>gossip</a:t>
                      </a:r>
                      <a:r>
                        <a:rPr lang="es-MX" sz="1200" u="none" strike="noStrike" dirty="0">
                          <a:effectLst/>
                        </a:rPr>
                        <a:t> </a:t>
                      </a:r>
                      <a:r>
                        <a:rPr lang="es-MX" sz="1200" u="none" strike="noStrike" dirty="0" err="1">
                          <a:effectLst/>
                        </a:rPr>
                        <a:t>about</a:t>
                      </a:r>
                      <a:r>
                        <a:rPr lang="es-MX" sz="1200" u="none" strike="noStrike" dirty="0">
                          <a:effectLst/>
                        </a:rPr>
                        <a:t> me. </a:t>
                      </a:r>
                      <a:endParaRPr lang="es-MX" sz="12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ctr" fontAlgn="ctr"/>
                      <a:r>
                        <a:rPr lang="es-MX" sz="1200" u="none" strike="noStrike" dirty="0">
                          <a:effectLst/>
                        </a:rPr>
                        <a:t>3</a:t>
                      </a:r>
                      <a:endParaRPr lang="es-MX" sz="1200" b="0" i="0" u="none" strike="noStrike" dirty="0">
                        <a:solidFill>
                          <a:srgbClr val="000000"/>
                        </a:solidFill>
                        <a:effectLst/>
                        <a:latin typeface="Calibri"/>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2"/>
                  </a:ext>
                </a:extLst>
              </a:tr>
              <a:tr h="421038">
                <a:tc>
                  <a:txBody>
                    <a:bodyPr/>
                    <a:lstStyle/>
                    <a:p>
                      <a:pPr algn="l" fontAlgn="ctr"/>
                      <a:r>
                        <a:rPr lang="en-US" sz="1200" u="none" strike="noStrike" dirty="0">
                          <a:effectLst/>
                        </a:rPr>
                        <a:t>We stop doing thing for the fear of what they are going to think or say</a:t>
                      </a:r>
                      <a:endParaRPr lang="en-US" sz="1200" b="0" i="0" u="none" strike="noStrike" dirty="0">
                        <a:solidFill>
                          <a:srgbClr val="000000"/>
                        </a:solidFill>
                        <a:effectLst/>
                        <a:latin typeface="Calibri"/>
                      </a:endParaRPr>
                    </a:p>
                  </a:txBody>
                  <a:tcPr marL="9525" marR="9525" marT="9525" marB="0" anchor="ctr">
                    <a:solidFill>
                      <a:srgbClr val="CC99FF"/>
                    </a:solidFill>
                  </a:tcPr>
                </a:tc>
                <a:tc>
                  <a:txBody>
                    <a:bodyPr/>
                    <a:lstStyle/>
                    <a:p>
                      <a:pPr algn="ctr" fontAlgn="ctr"/>
                      <a:r>
                        <a:rPr lang="es-MX" sz="1200" u="none" strike="noStrike" dirty="0">
                          <a:effectLst/>
                        </a:rPr>
                        <a:t>2</a:t>
                      </a:r>
                      <a:endParaRPr lang="es-MX" sz="1200" b="0" i="0" u="none" strike="noStrike" dirty="0">
                        <a:solidFill>
                          <a:srgbClr val="000000"/>
                        </a:solidFill>
                        <a:effectLst/>
                        <a:latin typeface="Calibri"/>
                      </a:endParaRPr>
                    </a:p>
                  </a:txBody>
                  <a:tcPr marL="9525" marR="9525" marT="9525" marB="0" anchor="ctr">
                    <a:solidFill>
                      <a:srgbClr val="CC99FF"/>
                    </a:solidFill>
                  </a:tcPr>
                </a:tc>
                <a:extLst>
                  <a:ext uri="{0D108BD9-81ED-4DB2-BD59-A6C34878D82A}">
                    <a16:rowId xmlns:a16="http://schemas.microsoft.com/office/drawing/2014/main" val="10003"/>
                  </a:ext>
                </a:extLst>
              </a:tr>
              <a:tr h="442090">
                <a:tc>
                  <a:txBody>
                    <a:bodyPr/>
                    <a:lstStyle/>
                    <a:p>
                      <a:pPr algn="l" fontAlgn="ctr"/>
                      <a:r>
                        <a:rPr lang="en-US" sz="1200" u="none" strike="noStrike" dirty="0">
                          <a:effectLst/>
                        </a:rPr>
                        <a:t>They don´t let me date with someone special. </a:t>
                      </a:r>
                      <a:endParaRPr lang="en-US" sz="12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fontAlgn="ctr"/>
                      <a:r>
                        <a:rPr lang="es-MX" sz="1200" u="none" strike="noStrike" dirty="0">
                          <a:effectLst/>
                        </a:rPr>
                        <a:t>2</a:t>
                      </a:r>
                      <a:endParaRPr lang="es-MX" sz="12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9" name="8 CuadroTexto"/>
          <p:cNvSpPr txBox="1"/>
          <p:nvPr/>
        </p:nvSpPr>
        <p:spPr>
          <a:xfrm>
            <a:off x="3619647" y="1273525"/>
            <a:ext cx="3785495" cy="707886"/>
          </a:xfrm>
          <a:prstGeom prst="rect">
            <a:avLst/>
          </a:prstGeom>
          <a:noFill/>
        </p:spPr>
        <p:txBody>
          <a:bodyPr wrap="square" rtlCol="0">
            <a:spAutoFit/>
          </a:bodyPr>
          <a:lstStyle/>
          <a:p>
            <a:pPr algn="ctr"/>
            <a:r>
              <a:rPr lang="es-MX" sz="2000" b="1" dirty="0"/>
              <a:t>What is your biggest complain about your family?</a:t>
            </a:r>
            <a:endParaRPr lang="es-ES" sz="2000" b="1" dirty="0"/>
          </a:p>
        </p:txBody>
      </p:sp>
      <p:graphicFrame>
        <p:nvGraphicFramePr>
          <p:cNvPr id="7" name="4 Gráfico"/>
          <p:cNvGraphicFramePr>
            <a:graphicFrameLocks/>
          </p:cNvGraphicFramePr>
          <p:nvPr>
            <p:extLst>
              <p:ext uri="{D42A27DB-BD31-4B8C-83A1-F6EECF244321}">
                <p14:modId xmlns:p14="http://schemas.microsoft.com/office/powerpoint/2010/main" val="1241106707"/>
              </p:ext>
            </p:extLst>
          </p:nvPr>
        </p:nvGraphicFramePr>
        <p:xfrm>
          <a:off x="4033603" y="2638270"/>
          <a:ext cx="7014147" cy="4092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874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8 CuadroTexto"/>
          <p:cNvSpPr txBox="1"/>
          <p:nvPr/>
        </p:nvSpPr>
        <p:spPr>
          <a:xfrm>
            <a:off x="2488367" y="1379096"/>
            <a:ext cx="6865496" cy="4462760"/>
          </a:xfrm>
          <a:prstGeom prst="rect">
            <a:avLst/>
          </a:prstGeom>
          <a:noFill/>
        </p:spPr>
        <p:txBody>
          <a:bodyPr wrap="square" rtlCol="0">
            <a:spAutoFit/>
          </a:bodyPr>
          <a:lstStyle/>
          <a:p>
            <a:pPr algn="ctr"/>
            <a:r>
              <a:rPr lang="es-MX" sz="2400" b="1" dirty="0"/>
              <a:t>What is your biggest complain about your </a:t>
            </a:r>
            <a:r>
              <a:rPr lang="es-MX" sz="2400" b="1" dirty="0" err="1"/>
              <a:t>family</a:t>
            </a:r>
            <a:r>
              <a:rPr lang="es-MX" sz="2400" b="1" dirty="0"/>
              <a:t>?</a:t>
            </a:r>
          </a:p>
          <a:p>
            <a:pPr algn="ctr"/>
            <a:endParaRPr lang="es-MX" sz="2400" b="1" dirty="0"/>
          </a:p>
          <a:p>
            <a:pPr algn="ctr"/>
            <a:r>
              <a:rPr lang="es-ES_tradnl" sz="2400" b="1" i="1" dirty="0" err="1"/>
              <a:t>Caro´s</a:t>
            </a:r>
            <a:r>
              <a:rPr lang="es-ES_tradnl" sz="2400" b="1" i="1" dirty="0"/>
              <a:t> </a:t>
            </a:r>
            <a:r>
              <a:rPr lang="es-ES_tradnl" sz="2400" b="1" i="1" dirty="0" err="1"/>
              <a:t>Reflexion</a:t>
            </a:r>
            <a:endParaRPr lang="es-ES_tradnl" sz="2400" b="1" i="1" dirty="0"/>
          </a:p>
          <a:p>
            <a:pPr marL="342900" indent="-342900" algn="ctr">
              <a:buFont typeface="Arial" panose="020B0604020202020204" pitchFamily="34" charset="0"/>
              <a:buChar char="•"/>
            </a:pPr>
            <a:endParaRPr lang="es-ES_tradnl" sz="2400" b="1" i="1" dirty="0"/>
          </a:p>
          <a:p>
            <a:pPr marL="342900" indent="-342900" algn="ctr">
              <a:buFont typeface="Arial" panose="020B0604020202020204" pitchFamily="34" charset="0"/>
              <a:buChar char="•"/>
            </a:pPr>
            <a:r>
              <a:rPr lang="en-US" sz="2400" dirty="0"/>
              <a:t>I believe that this project helps us to know more about people and their complains in different areas. It helps us to understand that we think different from other people but also that we have plenty of things in common, I think this is important because we can feel comfortable that other people share the same complains as us. </a:t>
            </a:r>
          </a:p>
          <a:p>
            <a:pPr algn="ctr"/>
            <a:endParaRPr lang="es-ES" sz="2000" b="1" dirty="0"/>
          </a:p>
        </p:txBody>
      </p:sp>
    </p:spTree>
    <p:extLst>
      <p:ext uri="{BB962C8B-B14F-4D97-AF65-F5344CB8AC3E}">
        <p14:creationId xmlns:p14="http://schemas.microsoft.com/office/powerpoint/2010/main" val="222451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85DE4CE-F73D-3C44-B666-4F04676AC6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199" y="1281755"/>
            <a:ext cx="8137601" cy="4855435"/>
          </a:xfrm>
          <a:prstGeom prst="rect">
            <a:avLst/>
          </a:prstGeom>
        </p:spPr>
      </p:pic>
    </p:spTree>
    <p:extLst>
      <p:ext uri="{BB962C8B-B14F-4D97-AF65-F5344CB8AC3E}">
        <p14:creationId xmlns:p14="http://schemas.microsoft.com/office/powerpoint/2010/main" val="253955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Gráfico 2">
            <a:extLst>
              <a:ext uri="{FF2B5EF4-FFF2-40B4-BE49-F238E27FC236}">
                <a16:creationId xmlns:a16="http://schemas.microsoft.com/office/drawing/2014/main" id="{B45451A4-4C07-8A4B-BFF0-B8964CAFB865}"/>
              </a:ext>
            </a:extLst>
          </p:cNvPr>
          <p:cNvGraphicFramePr>
            <a:graphicFrameLocks/>
          </p:cNvGraphicFramePr>
          <p:nvPr>
            <p:extLst>
              <p:ext uri="{D42A27DB-BD31-4B8C-83A1-F6EECF244321}">
                <p14:modId xmlns:p14="http://schemas.microsoft.com/office/powerpoint/2010/main" val="1721013548"/>
              </p:ext>
            </p:extLst>
          </p:nvPr>
        </p:nvGraphicFramePr>
        <p:xfrm>
          <a:off x="1136135" y="734540"/>
          <a:ext cx="6518189" cy="53889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E3CAE8FC-DEEA-A54B-AAC1-EB4A2A686C6B}"/>
              </a:ext>
            </a:extLst>
          </p:cNvPr>
          <p:cNvGraphicFramePr/>
          <p:nvPr>
            <p:extLst>
              <p:ext uri="{D42A27DB-BD31-4B8C-83A1-F6EECF244321}">
                <p14:modId xmlns:p14="http://schemas.microsoft.com/office/powerpoint/2010/main" val="531423445"/>
              </p:ext>
            </p:extLst>
          </p:nvPr>
        </p:nvGraphicFramePr>
        <p:xfrm>
          <a:off x="7932351" y="2382109"/>
          <a:ext cx="3541842" cy="2093779"/>
        </p:xfrm>
        <a:graphic>
          <a:graphicData uri="http://schemas.openxmlformats.org/drawingml/2006/table">
            <a:tbl>
              <a:tblPr>
                <a:tableStyleId>{5C22544A-7EE6-4342-B048-85BDC9FD1C3A}</a:tableStyleId>
              </a:tblPr>
              <a:tblGrid>
                <a:gridCol w="887193">
                  <a:extLst>
                    <a:ext uri="{9D8B030D-6E8A-4147-A177-3AD203B41FA5}">
                      <a16:colId xmlns:a16="http://schemas.microsoft.com/office/drawing/2014/main" val="4025276728"/>
                    </a:ext>
                  </a:extLst>
                </a:gridCol>
                <a:gridCol w="883728">
                  <a:extLst>
                    <a:ext uri="{9D8B030D-6E8A-4147-A177-3AD203B41FA5}">
                      <a16:colId xmlns:a16="http://schemas.microsoft.com/office/drawing/2014/main" val="1366024125"/>
                    </a:ext>
                  </a:extLst>
                </a:gridCol>
                <a:gridCol w="883728">
                  <a:extLst>
                    <a:ext uri="{9D8B030D-6E8A-4147-A177-3AD203B41FA5}">
                      <a16:colId xmlns:a16="http://schemas.microsoft.com/office/drawing/2014/main" val="1142486377"/>
                    </a:ext>
                  </a:extLst>
                </a:gridCol>
                <a:gridCol w="887193">
                  <a:extLst>
                    <a:ext uri="{9D8B030D-6E8A-4147-A177-3AD203B41FA5}">
                      <a16:colId xmlns:a16="http://schemas.microsoft.com/office/drawing/2014/main" val="2924231418"/>
                    </a:ext>
                  </a:extLst>
                </a:gridCol>
              </a:tblGrid>
              <a:tr h="561311">
                <a:tc>
                  <a:txBody>
                    <a:bodyPr/>
                    <a:lstStyle/>
                    <a:p>
                      <a:pPr algn="r" fontAlgn="b"/>
                      <a:r>
                        <a:rPr lang="en-US" sz="1000" u="none" strike="noStrike">
                          <a:effectLst/>
                        </a:rPr>
                        <a:t>1</a:t>
                      </a:r>
                      <a:endParaRPr lang="en-US" sz="1000" b="0" i="0" u="none" strike="noStrike">
                        <a:solidFill>
                          <a:srgbClr val="000000"/>
                        </a:solidFill>
                        <a:effectLst/>
                        <a:latin typeface="Century Gothic" panose="020B0502020202020204" pitchFamily="34" charset="0"/>
                      </a:endParaRPr>
                    </a:p>
                  </a:txBody>
                  <a:tcPr marL="9525" marR="9525" marT="9525" anchor="b"/>
                </a:tc>
                <a:tc gridSpan="2">
                  <a:txBody>
                    <a:bodyPr/>
                    <a:lstStyle/>
                    <a:p>
                      <a:pPr algn="l" fontAlgn="b"/>
                      <a:r>
                        <a:rPr lang="en-US" sz="1000" u="none" strike="noStrike">
                          <a:effectLst/>
                        </a:rPr>
                        <a:t>They see me when I'm with my boyfriend</a:t>
                      </a:r>
                      <a:endParaRPr lang="en-US" sz="1000" b="0" i="0" u="none" strike="noStrike">
                        <a:solidFill>
                          <a:srgbClr val="000000"/>
                        </a:solidFill>
                        <a:effectLst/>
                        <a:latin typeface="Century Gothic" panose="020B0502020202020204" pitchFamily="34" charset="0"/>
                      </a:endParaRPr>
                    </a:p>
                  </a:txBody>
                  <a:tcPr marL="9525" marR="9525" marT="9525" anchor="b"/>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632922505"/>
                  </a:ext>
                </a:extLst>
              </a:tr>
              <a:tr h="323719">
                <a:tc>
                  <a:txBody>
                    <a:bodyPr/>
                    <a:lstStyle/>
                    <a:p>
                      <a:pPr algn="r" fontAlgn="b"/>
                      <a:r>
                        <a:rPr lang="en-US" sz="1000" u="none" strike="noStrike">
                          <a:effectLst/>
                        </a:rPr>
                        <a:t>7</a:t>
                      </a:r>
                      <a:endParaRPr lang="en-US" sz="1000" b="0" i="0" u="none" strike="noStrike">
                        <a:solidFill>
                          <a:srgbClr val="000000"/>
                        </a:solidFill>
                        <a:effectLst/>
                        <a:latin typeface="Century Gothic" panose="020B0502020202020204" pitchFamily="34" charset="0"/>
                      </a:endParaRPr>
                    </a:p>
                  </a:txBody>
                  <a:tcPr marL="9525" marR="9525" marT="9525" anchor="b"/>
                </a:tc>
                <a:tc>
                  <a:txBody>
                    <a:bodyPr/>
                    <a:lstStyle/>
                    <a:p>
                      <a:pPr algn="l" fontAlgn="b"/>
                      <a:r>
                        <a:rPr lang="en-US" sz="1000" u="none" strike="noStrike">
                          <a:effectLst/>
                        </a:rPr>
                        <a:t>Gossip</a:t>
                      </a:r>
                      <a:endParaRPr lang="en-US" sz="1000" b="0" i="0" u="none" strike="noStrike">
                        <a:solidFill>
                          <a:srgbClr val="000000"/>
                        </a:solidFill>
                        <a:effectLst/>
                        <a:latin typeface="Century Gothic" panose="020B0502020202020204" pitchFamily="34" charset="0"/>
                      </a:endParaRPr>
                    </a:p>
                  </a:txBody>
                  <a:tcPr marL="9525" marR="9525" marT="9525"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170346072"/>
                  </a:ext>
                </a:extLst>
              </a:tr>
              <a:tr h="323719">
                <a:tc>
                  <a:txBody>
                    <a:bodyPr/>
                    <a:lstStyle/>
                    <a:p>
                      <a:pPr algn="r" fontAlgn="b"/>
                      <a:r>
                        <a:rPr lang="en-US" sz="1000" u="none" strike="noStrike">
                          <a:effectLst/>
                        </a:rPr>
                        <a:t>12</a:t>
                      </a:r>
                      <a:endParaRPr lang="en-US" sz="1000" b="0" i="0" u="none" strike="noStrike">
                        <a:solidFill>
                          <a:srgbClr val="000000"/>
                        </a:solidFill>
                        <a:effectLst/>
                        <a:latin typeface="Century Gothic" panose="020B0502020202020204" pitchFamily="34" charset="0"/>
                      </a:endParaRPr>
                    </a:p>
                  </a:txBody>
                  <a:tcPr marL="9525" marR="9525" marT="9525" anchor="b"/>
                </a:tc>
                <a:tc gridSpan="2">
                  <a:txBody>
                    <a:bodyPr/>
                    <a:lstStyle/>
                    <a:p>
                      <a:pPr algn="l" fontAlgn="b"/>
                      <a:r>
                        <a:rPr lang="en-US" sz="1000" u="none" strike="noStrike">
                          <a:effectLst/>
                        </a:rPr>
                        <a:t>They make a lot of noise</a:t>
                      </a:r>
                      <a:endParaRPr lang="en-US" sz="1000" b="0" i="0" u="none" strike="noStrike">
                        <a:solidFill>
                          <a:srgbClr val="000000"/>
                        </a:solidFill>
                        <a:effectLst/>
                        <a:latin typeface="Century Gothic" panose="020B0502020202020204" pitchFamily="34" charset="0"/>
                      </a:endParaRPr>
                    </a:p>
                  </a:txBody>
                  <a:tcPr marL="9525" marR="9525" marT="9525" anchor="b"/>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276957643"/>
                  </a:ext>
                </a:extLst>
              </a:tr>
              <a:tr h="323719">
                <a:tc>
                  <a:txBody>
                    <a:bodyPr/>
                    <a:lstStyle/>
                    <a:p>
                      <a:pPr algn="r" fontAlgn="b"/>
                      <a:r>
                        <a:rPr lang="en-US" sz="1000" u="none" strike="noStrike">
                          <a:effectLst/>
                        </a:rPr>
                        <a:t>1</a:t>
                      </a:r>
                      <a:endParaRPr lang="en-US" sz="1000" b="0" i="0" u="none" strike="noStrike">
                        <a:solidFill>
                          <a:srgbClr val="000000"/>
                        </a:solidFill>
                        <a:effectLst/>
                        <a:latin typeface="Century Gothic" panose="020B0502020202020204" pitchFamily="34" charset="0"/>
                      </a:endParaRPr>
                    </a:p>
                  </a:txBody>
                  <a:tcPr marL="9525" marR="9525" marT="9525" anchor="b"/>
                </a:tc>
                <a:tc>
                  <a:txBody>
                    <a:bodyPr/>
                    <a:lstStyle/>
                    <a:p>
                      <a:pPr algn="l" fontAlgn="b"/>
                      <a:r>
                        <a:rPr lang="en-US" sz="1000" u="none" strike="noStrike">
                          <a:effectLst/>
                        </a:rPr>
                        <a:t>Nothing</a:t>
                      </a:r>
                      <a:endParaRPr lang="en-US" sz="1000" b="0" i="0" u="none" strike="noStrike">
                        <a:solidFill>
                          <a:srgbClr val="000000"/>
                        </a:solidFill>
                        <a:effectLst/>
                        <a:latin typeface="Century Gothic" panose="020B0502020202020204" pitchFamily="34" charset="0"/>
                      </a:endParaRPr>
                    </a:p>
                  </a:txBody>
                  <a:tcPr marL="9525" marR="9525" marT="9525"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565454257"/>
                  </a:ext>
                </a:extLst>
              </a:tr>
              <a:tr h="561311">
                <a:tc>
                  <a:txBody>
                    <a:bodyPr/>
                    <a:lstStyle/>
                    <a:p>
                      <a:pPr algn="r" fontAlgn="b"/>
                      <a:r>
                        <a:rPr lang="en-US" sz="1000" u="none" strike="noStrike">
                          <a:effectLst/>
                        </a:rPr>
                        <a:t>8</a:t>
                      </a:r>
                      <a:endParaRPr lang="en-US" sz="1000" b="0" i="0" u="none" strike="noStrike">
                        <a:solidFill>
                          <a:srgbClr val="000000"/>
                        </a:solidFill>
                        <a:effectLst/>
                        <a:latin typeface="Century Gothic" panose="020B0502020202020204" pitchFamily="34" charset="0"/>
                      </a:endParaRPr>
                    </a:p>
                  </a:txBody>
                  <a:tcPr marL="9525" marR="9525" marT="9525" anchor="b"/>
                </a:tc>
                <a:tc>
                  <a:txBody>
                    <a:bodyPr/>
                    <a:lstStyle/>
                    <a:p>
                      <a:pPr algn="l" fontAlgn="b"/>
                      <a:r>
                        <a:rPr lang="en-US" sz="1000" u="none" strike="noStrike">
                          <a:effectLst/>
                        </a:rPr>
                        <a:t>They steal my WIFI</a:t>
                      </a:r>
                      <a:endParaRPr lang="en-US" sz="1000" b="0" i="0" u="none" strike="noStrike">
                        <a:solidFill>
                          <a:srgbClr val="000000"/>
                        </a:solidFill>
                        <a:effectLst/>
                        <a:latin typeface="Century Gothic" panose="020B0502020202020204" pitchFamily="34" charset="0"/>
                      </a:endParaRPr>
                    </a:p>
                  </a:txBody>
                  <a:tcPr marL="9525" marR="9525" marT="9525"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117370691"/>
                  </a:ext>
                </a:extLst>
              </a:tr>
            </a:tbl>
          </a:graphicData>
        </a:graphic>
      </p:graphicFrame>
    </p:spTree>
    <p:extLst>
      <p:ext uri="{BB962C8B-B14F-4D97-AF65-F5344CB8AC3E}">
        <p14:creationId xmlns:p14="http://schemas.microsoft.com/office/powerpoint/2010/main" val="401243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70C0944-5F6D-2240-8C81-8912508568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08" y="722098"/>
            <a:ext cx="3609203" cy="2706902"/>
          </a:xfrm>
          <a:prstGeom prst="rect">
            <a:avLst/>
          </a:prstGeom>
        </p:spPr>
      </p:pic>
      <p:pic>
        <p:nvPicPr>
          <p:cNvPr id="4" name="Picture 4">
            <a:extLst>
              <a:ext uri="{FF2B5EF4-FFF2-40B4-BE49-F238E27FC236}">
                <a16:creationId xmlns:a16="http://schemas.microsoft.com/office/drawing/2014/main" id="{A21B0760-4955-2A4E-9B2E-714980D319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3500" y="722098"/>
            <a:ext cx="3162986" cy="3004835"/>
          </a:xfrm>
          <a:prstGeom prst="rect">
            <a:avLst/>
          </a:prstGeom>
        </p:spPr>
      </p:pic>
      <p:pic>
        <p:nvPicPr>
          <p:cNvPr id="6" name="Picture 6">
            <a:extLst>
              <a:ext uri="{FF2B5EF4-FFF2-40B4-BE49-F238E27FC236}">
                <a16:creationId xmlns:a16="http://schemas.microsoft.com/office/drawing/2014/main" id="{107DD633-BE2D-5642-A74F-4D58C4A7F5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4716" y="3726933"/>
            <a:ext cx="3162986" cy="2475207"/>
          </a:xfrm>
          <a:prstGeom prst="rect">
            <a:avLst/>
          </a:prstGeom>
        </p:spPr>
      </p:pic>
      <p:pic>
        <p:nvPicPr>
          <p:cNvPr id="8" name="Picture 8">
            <a:extLst>
              <a:ext uri="{FF2B5EF4-FFF2-40B4-BE49-F238E27FC236}">
                <a16:creationId xmlns:a16="http://schemas.microsoft.com/office/drawing/2014/main" id="{1A474340-0DA6-5448-BE77-DE9760270C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9770" y="722098"/>
            <a:ext cx="2330622" cy="3107496"/>
          </a:xfrm>
          <a:prstGeom prst="rect">
            <a:avLst/>
          </a:prstGeom>
        </p:spPr>
      </p:pic>
      <p:pic>
        <p:nvPicPr>
          <p:cNvPr id="10" name="Picture 10">
            <a:extLst>
              <a:ext uri="{FF2B5EF4-FFF2-40B4-BE49-F238E27FC236}">
                <a16:creationId xmlns:a16="http://schemas.microsoft.com/office/drawing/2014/main" id="{3B68FC96-07F2-B748-8E94-A552754629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1314" y="4214977"/>
            <a:ext cx="3162986" cy="1920925"/>
          </a:xfrm>
          <a:prstGeom prst="rect">
            <a:avLst/>
          </a:prstGeom>
        </p:spPr>
      </p:pic>
      <p:pic>
        <p:nvPicPr>
          <p:cNvPr id="12" name="Picture 12">
            <a:extLst>
              <a:ext uri="{FF2B5EF4-FFF2-40B4-BE49-F238E27FC236}">
                <a16:creationId xmlns:a16="http://schemas.microsoft.com/office/drawing/2014/main" id="{A22B5335-8CC0-D94F-9553-87F2A3299D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7912" y="3989319"/>
            <a:ext cx="3162985" cy="2372239"/>
          </a:xfrm>
          <a:prstGeom prst="rect">
            <a:avLst/>
          </a:prstGeom>
        </p:spPr>
      </p:pic>
    </p:spTree>
    <p:extLst>
      <p:ext uri="{BB962C8B-B14F-4D97-AF65-F5344CB8AC3E}">
        <p14:creationId xmlns:p14="http://schemas.microsoft.com/office/powerpoint/2010/main" val="3688432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018802733"/>
              </p:ext>
            </p:extLst>
          </p:nvPr>
        </p:nvGraphicFramePr>
        <p:xfrm>
          <a:off x="2240924" y="535736"/>
          <a:ext cx="9366056" cy="5881116"/>
        </p:xfrm>
        <a:graphic>
          <a:graphicData uri="http://schemas.openxmlformats.org/drawingml/2006/table">
            <a:tbl>
              <a:tblPr firstRow="1" firstCol="1" bandRow="1">
                <a:tableStyleId>{5C22544A-7EE6-4342-B048-85BDC9FD1C3A}</a:tableStyleId>
              </a:tblPr>
              <a:tblGrid>
                <a:gridCol w="1770068">
                  <a:extLst>
                    <a:ext uri="{9D8B030D-6E8A-4147-A177-3AD203B41FA5}">
                      <a16:colId xmlns:a16="http://schemas.microsoft.com/office/drawing/2014/main" val="3487440237"/>
                    </a:ext>
                  </a:extLst>
                </a:gridCol>
                <a:gridCol w="1926447">
                  <a:extLst>
                    <a:ext uri="{9D8B030D-6E8A-4147-A177-3AD203B41FA5}">
                      <a16:colId xmlns:a16="http://schemas.microsoft.com/office/drawing/2014/main" val="2634233545"/>
                    </a:ext>
                  </a:extLst>
                </a:gridCol>
                <a:gridCol w="1729031">
                  <a:extLst>
                    <a:ext uri="{9D8B030D-6E8A-4147-A177-3AD203B41FA5}">
                      <a16:colId xmlns:a16="http://schemas.microsoft.com/office/drawing/2014/main" val="2962410059"/>
                    </a:ext>
                  </a:extLst>
                </a:gridCol>
                <a:gridCol w="2044008">
                  <a:extLst>
                    <a:ext uri="{9D8B030D-6E8A-4147-A177-3AD203B41FA5}">
                      <a16:colId xmlns:a16="http://schemas.microsoft.com/office/drawing/2014/main" val="1083608078"/>
                    </a:ext>
                  </a:extLst>
                </a:gridCol>
                <a:gridCol w="1896502">
                  <a:extLst>
                    <a:ext uri="{9D8B030D-6E8A-4147-A177-3AD203B41FA5}">
                      <a16:colId xmlns:a16="http://schemas.microsoft.com/office/drawing/2014/main" val="28891271"/>
                    </a:ext>
                  </a:extLst>
                </a:gridCol>
              </a:tblGrid>
              <a:tr h="164457">
                <a:tc>
                  <a:txBody>
                    <a:bodyPr/>
                    <a:lstStyle/>
                    <a:p>
                      <a:pPr marL="152400" indent="-152400" algn="ctr">
                        <a:lnSpc>
                          <a:spcPts val="1300"/>
                        </a:lnSpc>
                        <a:spcAft>
                          <a:spcPts val="0"/>
                        </a:spcAft>
                      </a:pPr>
                      <a:r>
                        <a:rPr lang="en-US" sz="1200" dirty="0">
                          <a:effectLst/>
                        </a:rPr>
                        <a:t>Category</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tc>
                  <a:txBody>
                    <a:bodyPr/>
                    <a:lstStyle/>
                    <a:p>
                      <a:pPr marL="152400" indent="-152400" algn="ctr">
                        <a:lnSpc>
                          <a:spcPts val="1300"/>
                        </a:lnSpc>
                        <a:spcAft>
                          <a:spcPts val="0"/>
                        </a:spcAft>
                      </a:pPr>
                      <a:r>
                        <a:rPr lang="en-US" sz="1200" dirty="0">
                          <a:effectLst/>
                        </a:rPr>
                        <a:t>Score 5</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tc>
                  <a:txBody>
                    <a:bodyPr/>
                    <a:lstStyle/>
                    <a:p>
                      <a:pPr marL="152400" indent="-152400" algn="ctr">
                        <a:lnSpc>
                          <a:spcPts val="1300"/>
                        </a:lnSpc>
                        <a:spcAft>
                          <a:spcPts val="0"/>
                        </a:spcAft>
                      </a:pPr>
                      <a:r>
                        <a:rPr lang="en-US" sz="1200" dirty="0">
                          <a:effectLst/>
                        </a:rPr>
                        <a:t>Score 4</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tc>
                  <a:txBody>
                    <a:bodyPr/>
                    <a:lstStyle/>
                    <a:p>
                      <a:pPr marL="152400" indent="-152400" algn="ctr">
                        <a:lnSpc>
                          <a:spcPts val="1300"/>
                        </a:lnSpc>
                        <a:spcAft>
                          <a:spcPts val="0"/>
                        </a:spcAft>
                      </a:pPr>
                      <a:r>
                        <a:rPr lang="en-US" sz="1200" dirty="0">
                          <a:effectLst/>
                        </a:rPr>
                        <a:t>Score 3</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tc>
                  <a:txBody>
                    <a:bodyPr/>
                    <a:lstStyle/>
                    <a:p>
                      <a:pPr marL="152400" indent="-152400" algn="ctr">
                        <a:lnSpc>
                          <a:spcPts val="1300"/>
                        </a:lnSpc>
                        <a:spcAft>
                          <a:spcPts val="0"/>
                        </a:spcAft>
                      </a:pPr>
                      <a:r>
                        <a:rPr lang="en-US" sz="1200" dirty="0">
                          <a:effectLst/>
                        </a:rPr>
                        <a:t>Score 2</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extLst>
                  <a:ext uri="{0D108BD9-81ED-4DB2-BD59-A6C34878D82A}">
                    <a16:rowId xmlns:a16="http://schemas.microsoft.com/office/drawing/2014/main" val="3482317306"/>
                  </a:ext>
                </a:extLst>
              </a:tr>
              <a:tr h="815397">
                <a:tc>
                  <a:txBody>
                    <a:bodyPr/>
                    <a:lstStyle/>
                    <a:p>
                      <a:pPr marL="152400" indent="-152400" algn="ctr">
                        <a:lnSpc>
                          <a:spcPts val="1300"/>
                        </a:lnSpc>
                        <a:spcAft>
                          <a:spcPts val="0"/>
                        </a:spcAft>
                      </a:pPr>
                      <a:r>
                        <a:rPr lang="en-US" sz="1200" dirty="0">
                          <a:effectLst/>
                        </a:rPr>
                        <a:t>Required elements</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tc>
                  <a:txBody>
                    <a:bodyPr/>
                    <a:lstStyle/>
                    <a:p>
                      <a:pPr marL="152400" indent="-152400" algn="l">
                        <a:lnSpc>
                          <a:spcPts val="1300"/>
                        </a:lnSpc>
                        <a:spcAft>
                          <a:spcPts val="0"/>
                        </a:spcAft>
                      </a:pPr>
                      <a:r>
                        <a:rPr lang="en-US" sz="1200" dirty="0">
                          <a:effectLst/>
                        </a:rPr>
                        <a:t>Goes over and above all required elements stated in the instructions</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gn="l">
                        <a:lnSpc>
                          <a:spcPts val="1300"/>
                        </a:lnSpc>
                        <a:spcAft>
                          <a:spcPts val="0"/>
                        </a:spcAft>
                      </a:pPr>
                      <a:r>
                        <a:rPr lang="en-US" sz="1200" dirty="0">
                          <a:effectLst/>
                        </a:rPr>
                        <a:t>Includes all of the required elements stated in the instructions</a:t>
                      </a:r>
                    </a:p>
                    <a:p>
                      <a:pPr marL="152400" indent="-152400" algn="l">
                        <a:lnSpc>
                          <a:spcPts val="1300"/>
                        </a:lnSpc>
                        <a:spcAft>
                          <a:spcPts val="0"/>
                        </a:spcAft>
                      </a:pP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gn="l">
                        <a:lnSpc>
                          <a:spcPts val="1300"/>
                        </a:lnSpc>
                        <a:spcAft>
                          <a:spcPts val="0"/>
                        </a:spcAft>
                      </a:pPr>
                      <a:r>
                        <a:rPr lang="en-US" sz="1200" dirty="0">
                          <a:effectLst/>
                        </a:rPr>
                        <a:t>Missing one or more of the required elements.</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gn="l">
                        <a:lnSpc>
                          <a:spcPts val="1300"/>
                        </a:lnSpc>
                        <a:spcAft>
                          <a:spcPts val="0"/>
                        </a:spcAft>
                      </a:pPr>
                      <a:r>
                        <a:rPr lang="en-US" sz="1200" dirty="0">
                          <a:effectLst/>
                        </a:rPr>
                        <a:t>Several required elements are missing from the project</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extLst>
                  <a:ext uri="{0D108BD9-81ED-4DB2-BD59-A6C34878D82A}">
                    <a16:rowId xmlns:a16="http://schemas.microsoft.com/office/drawing/2014/main" val="880671006"/>
                  </a:ext>
                </a:extLst>
              </a:tr>
              <a:tr h="978477">
                <a:tc>
                  <a:txBody>
                    <a:bodyPr/>
                    <a:lstStyle/>
                    <a:p>
                      <a:pPr marL="152400" indent="-152400" algn="ctr">
                        <a:lnSpc>
                          <a:spcPts val="1300"/>
                        </a:lnSpc>
                        <a:spcAft>
                          <a:spcPts val="0"/>
                        </a:spcAft>
                      </a:pPr>
                      <a:r>
                        <a:rPr lang="en-US" sz="1200" dirty="0">
                          <a:effectLst/>
                        </a:rPr>
                        <a:t>Overall effectiveness and completion of task</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tc>
                  <a:txBody>
                    <a:bodyPr/>
                    <a:lstStyle/>
                    <a:p>
                      <a:pPr marL="152400" indent="-152400" algn="l">
                        <a:lnSpc>
                          <a:spcPts val="1300"/>
                        </a:lnSpc>
                        <a:spcAft>
                          <a:spcPts val="0"/>
                        </a:spcAft>
                      </a:pPr>
                      <a:r>
                        <a:rPr lang="en-US" sz="1200" dirty="0">
                          <a:effectLst/>
                        </a:rPr>
                        <a:t>Project is organized and presents material captivating for viewer</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tc>
                  <a:txBody>
                    <a:bodyPr/>
                    <a:lstStyle/>
                    <a:p>
                      <a:pPr marL="152400" indent="-152400" algn="l">
                        <a:lnSpc>
                          <a:spcPts val="1300"/>
                        </a:lnSpc>
                        <a:spcAft>
                          <a:spcPts val="0"/>
                        </a:spcAft>
                      </a:pPr>
                      <a:r>
                        <a:rPr lang="en-US" sz="1200" dirty="0">
                          <a:effectLst/>
                        </a:rPr>
                        <a:t>Project is somewhat organized and complete and holds attention of viewer</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tc>
                  <a:txBody>
                    <a:bodyPr/>
                    <a:lstStyle/>
                    <a:p>
                      <a:pPr marL="152400" indent="-152400" algn="l">
                        <a:lnSpc>
                          <a:spcPts val="1300"/>
                        </a:lnSpc>
                        <a:spcAft>
                          <a:spcPts val="0"/>
                        </a:spcAft>
                      </a:pPr>
                      <a:endParaRPr lang="en-US" sz="1200" dirty="0">
                        <a:effectLst/>
                      </a:endParaRPr>
                    </a:p>
                    <a:p>
                      <a:pPr marL="152400" indent="-152400" algn="l">
                        <a:lnSpc>
                          <a:spcPts val="1300"/>
                        </a:lnSpc>
                        <a:spcAft>
                          <a:spcPts val="0"/>
                        </a:spcAft>
                      </a:pPr>
                      <a:r>
                        <a:rPr lang="en-US" sz="1200" dirty="0">
                          <a:effectLst/>
                        </a:rPr>
                        <a:t>Project is disorganized and incomplete at times and is somewhat able to hold attention of viewer</a:t>
                      </a:r>
                    </a:p>
                    <a:p>
                      <a:pPr marL="152400" indent="-152400" algn="l">
                        <a:lnSpc>
                          <a:spcPts val="1300"/>
                        </a:lnSpc>
                        <a:spcAft>
                          <a:spcPts val="0"/>
                        </a:spcAft>
                      </a:pP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tc>
                  <a:txBody>
                    <a:bodyPr/>
                    <a:lstStyle/>
                    <a:p>
                      <a:pPr marL="152400" indent="-152400" algn="l">
                        <a:lnSpc>
                          <a:spcPts val="1300"/>
                        </a:lnSpc>
                        <a:spcAft>
                          <a:spcPts val="0"/>
                        </a:spcAft>
                      </a:pPr>
                      <a:r>
                        <a:rPr lang="en-US" sz="1200" dirty="0">
                          <a:effectLst/>
                        </a:rPr>
                        <a:t>Project is incomplete and not easy to follow</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extLst>
                  <a:ext uri="{0D108BD9-81ED-4DB2-BD59-A6C34878D82A}">
                    <a16:rowId xmlns:a16="http://schemas.microsoft.com/office/drawing/2014/main" val="896726938"/>
                  </a:ext>
                </a:extLst>
              </a:tr>
              <a:tr h="457478">
                <a:tc>
                  <a:txBody>
                    <a:bodyPr/>
                    <a:lstStyle/>
                    <a:p>
                      <a:pPr marL="152400" indent="-152400" algn="ctr">
                        <a:lnSpc>
                          <a:spcPts val="1300"/>
                        </a:lnSpc>
                        <a:spcAft>
                          <a:spcPts val="0"/>
                        </a:spcAft>
                      </a:pPr>
                      <a:r>
                        <a:rPr lang="en-US" sz="1200" dirty="0">
                          <a:effectLst/>
                        </a:rPr>
                        <a:t>Organization for game</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tc>
                  <a:txBody>
                    <a:bodyPr/>
                    <a:lstStyle/>
                    <a:p>
                      <a:pPr marL="152400" indent="-152400" algn="l">
                        <a:lnSpc>
                          <a:spcPts val="1300"/>
                        </a:lnSpc>
                        <a:spcAft>
                          <a:spcPts val="0"/>
                        </a:spcAft>
                      </a:pPr>
                      <a:r>
                        <a:rPr lang="en-US" sz="1200" dirty="0">
                          <a:effectLst/>
                        </a:rPr>
                        <a:t>Exceptionally  organized</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gn="l">
                        <a:lnSpc>
                          <a:spcPts val="1300"/>
                        </a:lnSpc>
                        <a:spcAft>
                          <a:spcPts val="0"/>
                        </a:spcAft>
                      </a:pPr>
                      <a:r>
                        <a:rPr lang="en-US" sz="1200" dirty="0">
                          <a:effectLst/>
                        </a:rPr>
                        <a:t>Thoughtfully and uniquely organized</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gn="l">
                        <a:lnSpc>
                          <a:spcPts val="1300"/>
                        </a:lnSpc>
                        <a:spcAft>
                          <a:spcPts val="0"/>
                        </a:spcAft>
                      </a:pPr>
                      <a:r>
                        <a:rPr lang="en-US" sz="1200" dirty="0">
                          <a:effectLst/>
                        </a:rPr>
                        <a:t>Well organized but can be improved</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gn="l">
                        <a:lnSpc>
                          <a:spcPts val="1300"/>
                        </a:lnSpc>
                        <a:spcAft>
                          <a:spcPts val="0"/>
                        </a:spcAft>
                      </a:pPr>
                      <a:r>
                        <a:rPr lang="en-US" sz="1200" dirty="0">
                          <a:effectLst/>
                        </a:rPr>
                        <a:t>Little organization is shown</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extLst>
                  <a:ext uri="{0D108BD9-81ED-4DB2-BD59-A6C34878D82A}">
                    <a16:rowId xmlns:a16="http://schemas.microsoft.com/office/drawing/2014/main" val="3452945862"/>
                  </a:ext>
                </a:extLst>
              </a:tr>
              <a:tr h="929579">
                <a:tc>
                  <a:txBody>
                    <a:bodyPr/>
                    <a:lstStyle/>
                    <a:p>
                      <a:pPr marL="152400" indent="-152400" algn="ctr">
                        <a:lnSpc>
                          <a:spcPts val="1300"/>
                        </a:lnSpc>
                        <a:spcAft>
                          <a:spcPts val="0"/>
                        </a:spcAft>
                      </a:pPr>
                      <a:r>
                        <a:rPr lang="en-US" sz="1200" dirty="0">
                          <a:effectLst/>
                        </a:rPr>
                        <a:t>Grammar</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tc>
                  <a:txBody>
                    <a:bodyPr/>
                    <a:lstStyle/>
                    <a:p>
                      <a:pPr marL="152400" indent="-152400" algn="l">
                        <a:lnSpc>
                          <a:spcPts val="1300"/>
                        </a:lnSpc>
                        <a:spcAft>
                          <a:spcPts val="0"/>
                        </a:spcAft>
                      </a:pPr>
                      <a:r>
                        <a:rPr lang="en-US" sz="1200" dirty="0">
                          <a:effectLst/>
                        </a:rPr>
                        <a:t>No grammatical or mechanical mistakes </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tc>
                  <a:txBody>
                    <a:bodyPr/>
                    <a:lstStyle/>
                    <a:p>
                      <a:pPr marL="152400" indent="-152400" algn="l">
                        <a:lnSpc>
                          <a:spcPts val="1300"/>
                        </a:lnSpc>
                        <a:spcAft>
                          <a:spcPts val="0"/>
                        </a:spcAft>
                      </a:pPr>
                      <a:r>
                        <a:rPr lang="en-US" sz="1200" dirty="0">
                          <a:effectLst/>
                        </a:rPr>
                        <a:t>2 or 3 grammatical mistakes which are not distracting</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tc>
                  <a:txBody>
                    <a:bodyPr/>
                    <a:lstStyle/>
                    <a:p>
                      <a:pPr marL="152400" indent="-152400" algn="l">
                        <a:lnSpc>
                          <a:spcPts val="1300"/>
                        </a:lnSpc>
                        <a:spcAft>
                          <a:spcPts val="0"/>
                        </a:spcAft>
                      </a:pPr>
                      <a:r>
                        <a:rPr lang="en-US" sz="1200" dirty="0">
                          <a:effectLst/>
                        </a:rPr>
                        <a:t>4 to 6 grammatical mistakes which are distracting</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tc>
                  <a:txBody>
                    <a:bodyPr/>
                    <a:lstStyle/>
                    <a:p>
                      <a:pPr marL="152400" indent="-152400" algn="l">
                        <a:lnSpc>
                          <a:spcPts val="1300"/>
                        </a:lnSpc>
                        <a:spcAft>
                          <a:spcPts val="0"/>
                        </a:spcAft>
                      </a:pPr>
                      <a:r>
                        <a:rPr lang="en-US" sz="1200" dirty="0">
                          <a:effectLst/>
                        </a:rPr>
                        <a:t>More than 6 grammar or mechanical mistakes which are very distracting</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extLst>
                  <a:ext uri="{0D108BD9-81ED-4DB2-BD59-A6C34878D82A}">
                    <a16:rowId xmlns:a16="http://schemas.microsoft.com/office/drawing/2014/main" val="1094261957"/>
                  </a:ext>
                </a:extLst>
              </a:tr>
              <a:tr h="929579">
                <a:tc>
                  <a:txBody>
                    <a:bodyPr/>
                    <a:lstStyle/>
                    <a:p>
                      <a:pPr marL="152400" indent="-152400" algn="ctr">
                        <a:lnSpc>
                          <a:spcPts val="1300"/>
                        </a:lnSpc>
                        <a:spcAft>
                          <a:spcPts val="0"/>
                        </a:spcAft>
                      </a:pPr>
                      <a:r>
                        <a:rPr lang="en-US" sz="1200" dirty="0">
                          <a:effectLst/>
                        </a:rPr>
                        <a:t>Conclusion</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tc>
                  <a:txBody>
                    <a:bodyPr/>
                    <a:lstStyle/>
                    <a:p>
                      <a:pPr marL="152400" indent="-152400" algn="l">
                        <a:lnSpc>
                          <a:spcPts val="1300"/>
                        </a:lnSpc>
                        <a:spcAft>
                          <a:spcPts val="0"/>
                        </a:spcAft>
                      </a:pPr>
                      <a:r>
                        <a:rPr lang="en-US" sz="1200" dirty="0">
                          <a:effectLst/>
                        </a:rPr>
                        <a:t>A thoughtful and reflexive conclusion included shows learning of unit content</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gn="l">
                        <a:lnSpc>
                          <a:spcPts val="1300"/>
                        </a:lnSpc>
                        <a:spcAft>
                          <a:spcPts val="0"/>
                        </a:spcAft>
                      </a:pPr>
                      <a:r>
                        <a:rPr lang="en-US" sz="1200" dirty="0">
                          <a:effectLst/>
                        </a:rPr>
                        <a:t>Good conclusion, show some learning of unit and project content</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gn="l">
                        <a:lnSpc>
                          <a:spcPts val="1300"/>
                        </a:lnSpc>
                        <a:spcAft>
                          <a:spcPts val="0"/>
                        </a:spcAft>
                      </a:pPr>
                      <a:r>
                        <a:rPr lang="en-US" sz="1200" dirty="0">
                          <a:effectLst/>
                        </a:rPr>
                        <a:t>Conclusion is somewhat goo but can be improved</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gn="l">
                        <a:lnSpc>
                          <a:spcPts val="1300"/>
                        </a:lnSpc>
                        <a:spcAft>
                          <a:spcPts val="0"/>
                        </a:spcAft>
                      </a:pPr>
                      <a:r>
                        <a:rPr lang="en-US" sz="1200" dirty="0">
                          <a:effectLst/>
                        </a:rPr>
                        <a:t>Conclusion is weak and not reflexive on learning of unit and project content.</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extLst>
                  <a:ext uri="{0D108BD9-81ED-4DB2-BD59-A6C34878D82A}">
                    <a16:rowId xmlns:a16="http://schemas.microsoft.com/office/drawing/2014/main" val="2912072921"/>
                  </a:ext>
                </a:extLst>
              </a:tr>
              <a:tr h="1087980">
                <a:tc>
                  <a:txBody>
                    <a:bodyPr/>
                    <a:lstStyle/>
                    <a:p>
                      <a:pPr marL="152400" indent="-152400" algn="ctr">
                        <a:lnSpc>
                          <a:spcPts val="1300"/>
                        </a:lnSpc>
                        <a:spcAft>
                          <a:spcPts val="0"/>
                        </a:spcAft>
                      </a:pPr>
                      <a:r>
                        <a:rPr lang="en-US" sz="1200" dirty="0">
                          <a:effectLst/>
                        </a:rPr>
                        <a:t>Understanding of content</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tc>
                  <a:txBody>
                    <a:bodyPr/>
                    <a:lstStyle/>
                    <a:p>
                      <a:pPr marL="152400" indent="-152400" algn="l">
                        <a:lnSpc>
                          <a:spcPts val="1300"/>
                        </a:lnSpc>
                        <a:spcAft>
                          <a:spcPts val="0"/>
                        </a:spcAft>
                      </a:pPr>
                      <a:r>
                        <a:rPr lang="en-US" sz="1200" dirty="0">
                          <a:effectLst/>
                        </a:rPr>
                        <a:t>Shows a sophisticated understanding of the themes</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tc>
                  <a:txBody>
                    <a:bodyPr/>
                    <a:lstStyle/>
                    <a:p>
                      <a:pPr marL="152400" indent="-152400" algn="l">
                        <a:lnSpc>
                          <a:spcPts val="1300"/>
                        </a:lnSpc>
                        <a:spcAft>
                          <a:spcPts val="0"/>
                        </a:spcAft>
                      </a:pPr>
                      <a:r>
                        <a:rPr lang="en-US" sz="1200" dirty="0">
                          <a:effectLst/>
                        </a:rPr>
                        <a:t>Shows an understanding of the themes</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tc>
                  <a:txBody>
                    <a:bodyPr/>
                    <a:lstStyle/>
                    <a:p>
                      <a:pPr marL="152400" indent="-152400" algn="l">
                        <a:lnSpc>
                          <a:spcPts val="1300"/>
                        </a:lnSpc>
                        <a:spcAft>
                          <a:spcPts val="0"/>
                        </a:spcAft>
                      </a:pPr>
                      <a:r>
                        <a:rPr lang="en-US" sz="1200" dirty="0">
                          <a:effectLst/>
                        </a:rPr>
                        <a:t>Displays a somewhat limited understanding of the themes and may have few misinterpretations</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tc>
                  <a:txBody>
                    <a:bodyPr/>
                    <a:lstStyle/>
                    <a:p>
                      <a:pPr marL="152400" indent="-152400" algn="l">
                        <a:lnSpc>
                          <a:spcPts val="1300"/>
                        </a:lnSpc>
                        <a:spcAft>
                          <a:spcPts val="0"/>
                        </a:spcAft>
                      </a:pPr>
                      <a:r>
                        <a:rPr lang="en-US" sz="1200" dirty="0">
                          <a:effectLst/>
                        </a:rPr>
                        <a:t>Does not show an understanding of the themes. Has quite a few misinterpretations.</a:t>
                      </a: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F0C5FF"/>
                    </a:solidFill>
                  </a:tcPr>
                </a:tc>
                <a:extLst>
                  <a:ext uri="{0D108BD9-81ED-4DB2-BD59-A6C34878D82A}">
                    <a16:rowId xmlns:a16="http://schemas.microsoft.com/office/drawing/2014/main" val="1879461863"/>
                  </a:ext>
                </a:extLst>
              </a:tr>
              <a:tr h="489238">
                <a:tc>
                  <a:txBody>
                    <a:bodyPr/>
                    <a:lstStyle/>
                    <a:p>
                      <a:pPr marL="152400" indent="-152400" algn="ctr">
                        <a:lnSpc>
                          <a:spcPts val="1300"/>
                        </a:lnSpc>
                        <a:spcAft>
                          <a:spcPts val="0"/>
                        </a:spcAft>
                      </a:pPr>
                      <a:endParaRPr lang="en-US" sz="1200" dirty="0">
                        <a:effectLst/>
                      </a:endParaRPr>
                    </a:p>
                    <a:p>
                      <a:pPr marL="152400" indent="-152400" algn="ctr">
                        <a:lnSpc>
                          <a:spcPts val="1300"/>
                        </a:lnSpc>
                        <a:spcAft>
                          <a:spcPts val="0"/>
                        </a:spcAft>
                      </a:pPr>
                      <a:r>
                        <a:rPr lang="en-US" sz="1200" dirty="0">
                          <a:effectLst/>
                        </a:rPr>
                        <a:t>Total    /30 pts</a:t>
                      </a:r>
                    </a:p>
                    <a:p>
                      <a:pPr marL="152400" indent="-152400" algn="ctr">
                        <a:lnSpc>
                          <a:spcPts val="1300"/>
                        </a:lnSpc>
                        <a:spcAft>
                          <a:spcPts val="0"/>
                        </a:spcAft>
                      </a:pPr>
                      <a:endParaRPr lang="es-MX" sz="12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640064"/>
                    </a:solidFill>
                  </a:tcPr>
                </a:tc>
                <a:tc>
                  <a:txBody>
                    <a:bodyPr/>
                    <a:lstStyle/>
                    <a:p>
                      <a:pPr marL="152400" indent="-152400">
                        <a:lnSpc>
                          <a:spcPts val="1300"/>
                        </a:lnSpc>
                        <a:spcAft>
                          <a:spcPts val="0"/>
                        </a:spcAft>
                      </a:pPr>
                      <a:r>
                        <a:rPr lang="en-US" sz="600" dirty="0">
                          <a:effectLst/>
                        </a:rPr>
                        <a:t> </a:t>
                      </a:r>
                      <a:endParaRPr lang="es-MX" sz="7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nSpc>
                          <a:spcPts val="1300"/>
                        </a:lnSpc>
                        <a:spcAft>
                          <a:spcPts val="0"/>
                        </a:spcAft>
                      </a:pPr>
                      <a:r>
                        <a:rPr lang="en-US" sz="600" dirty="0">
                          <a:effectLst/>
                        </a:rPr>
                        <a:t> </a:t>
                      </a:r>
                      <a:endParaRPr lang="es-MX" sz="7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nSpc>
                          <a:spcPts val="1300"/>
                        </a:lnSpc>
                        <a:spcAft>
                          <a:spcPts val="0"/>
                        </a:spcAft>
                      </a:pPr>
                      <a:r>
                        <a:rPr lang="en-US" sz="600" dirty="0">
                          <a:effectLst/>
                        </a:rPr>
                        <a:t> </a:t>
                      </a:r>
                      <a:endParaRPr lang="es-MX" sz="7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tc>
                  <a:txBody>
                    <a:bodyPr/>
                    <a:lstStyle/>
                    <a:p>
                      <a:pPr marL="152400" indent="-152400">
                        <a:lnSpc>
                          <a:spcPts val="1300"/>
                        </a:lnSpc>
                        <a:spcAft>
                          <a:spcPts val="0"/>
                        </a:spcAft>
                      </a:pPr>
                      <a:r>
                        <a:rPr lang="en-US" sz="600" dirty="0">
                          <a:effectLst/>
                        </a:rPr>
                        <a:t> </a:t>
                      </a:r>
                      <a:endParaRPr lang="es-MX" sz="700" i="1" dirty="0">
                        <a:solidFill>
                          <a:srgbClr val="000000"/>
                        </a:solidFill>
                        <a:effectLst/>
                        <a:latin typeface="Arial" panose="020B0604020202020204" pitchFamily="34" charset="0"/>
                        <a:ea typeface="SimSun" panose="02010600030101010101" pitchFamily="2" charset="-122"/>
                      </a:endParaRPr>
                    </a:p>
                  </a:txBody>
                  <a:tcPr marL="46346" marR="46346" marT="0" marB="0" anchor="ctr">
                    <a:solidFill>
                      <a:srgbClr val="E497FF"/>
                    </a:solidFill>
                  </a:tcPr>
                </a:tc>
                <a:extLst>
                  <a:ext uri="{0D108BD9-81ED-4DB2-BD59-A6C34878D82A}">
                    <a16:rowId xmlns:a16="http://schemas.microsoft.com/office/drawing/2014/main" val="1461419146"/>
                  </a:ext>
                </a:extLst>
              </a:tr>
            </a:tbl>
          </a:graphicData>
        </a:graphic>
      </p:graphicFrame>
      <p:sp>
        <p:nvSpPr>
          <p:cNvPr id="6" name="Rectángulo 5"/>
          <p:cNvSpPr/>
          <p:nvPr/>
        </p:nvSpPr>
        <p:spPr>
          <a:xfrm rot="16200000">
            <a:off x="149900" y="2964121"/>
            <a:ext cx="2512226" cy="923330"/>
          </a:xfrm>
          <a:prstGeom prst="rect">
            <a:avLst/>
          </a:prstGeom>
          <a:noFill/>
        </p:spPr>
        <p:txBody>
          <a:bodyPr wrap="none" lIns="91440" tIns="45720" rIns="91440" bIns="45720">
            <a:spAutoFit/>
          </a:bodyPr>
          <a:lstStyle/>
          <a:p>
            <a:pPr algn="ctr"/>
            <a:r>
              <a:rPr lang="es-ES" sz="5400" b="1" cap="none" spc="0" dirty="0">
                <a:ln w="19050">
                  <a:solidFill>
                    <a:srgbClr val="640064"/>
                  </a:solidFill>
                  <a:prstDash val="solid"/>
                </a:ln>
                <a:solidFill>
                  <a:srgbClr val="FFFFFF"/>
                </a:solidFill>
                <a:effectLst>
                  <a:outerShdw blurRad="38100" dist="22860" dir="5400000" algn="tl" rotWithShape="0">
                    <a:srgbClr val="000000">
                      <a:alpha val="30000"/>
                    </a:srgbClr>
                  </a:outerShdw>
                </a:effectLst>
              </a:rPr>
              <a:t>RUBRIC</a:t>
            </a:r>
            <a:r>
              <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p:txBody>
      </p:sp>
    </p:spTree>
    <p:extLst>
      <p:ext uri="{BB962C8B-B14F-4D97-AF65-F5344CB8AC3E}">
        <p14:creationId xmlns:p14="http://schemas.microsoft.com/office/powerpoint/2010/main" val="13509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36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12169" y="1171977"/>
            <a:ext cx="1429555" cy="369332"/>
          </a:xfrm>
          <a:prstGeom prst="rect">
            <a:avLst/>
          </a:prstGeom>
          <a:solidFill>
            <a:schemeClr val="tx1"/>
          </a:solidFill>
        </p:spPr>
        <p:txBody>
          <a:bodyPr wrap="square" rtlCol="0">
            <a:spAutoFit/>
          </a:bodyPr>
          <a:lstStyle/>
          <a:p>
            <a:endParaRPr lang="es-MX" dirty="0"/>
          </a:p>
        </p:txBody>
      </p:sp>
      <p:sp>
        <p:nvSpPr>
          <p:cNvPr id="3" name="CuadroTexto 2"/>
          <p:cNvSpPr txBox="1"/>
          <p:nvPr/>
        </p:nvSpPr>
        <p:spPr>
          <a:xfrm>
            <a:off x="809222" y="2292509"/>
            <a:ext cx="1429555" cy="369332"/>
          </a:xfrm>
          <a:prstGeom prst="rect">
            <a:avLst/>
          </a:prstGeom>
          <a:solidFill>
            <a:schemeClr val="tx1"/>
          </a:solidFill>
        </p:spPr>
        <p:txBody>
          <a:bodyPr wrap="square" rtlCol="0">
            <a:spAutoFit/>
          </a:bodyPr>
          <a:lstStyle/>
          <a:p>
            <a:endParaRPr lang="es-MX" dirty="0"/>
          </a:p>
        </p:txBody>
      </p:sp>
      <p:sp>
        <p:nvSpPr>
          <p:cNvPr id="4" name="CuadroTexto 3"/>
          <p:cNvSpPr txBox="1"/>
          <p:nvPr/>
        </p:nvSpPr>
        <p:spPr>
          <a:xfrm>
            <a:off x="10391107" y="2245425"/>
            <a:ext cx="1429555" cy="369332"/>
          </a:xfrm>
          <a:prstGeom prst="rect">
            <a:avLst/>
          </a:prstGeom>
          <a:solidFill>
            <a:schemeClr val="tx1"/>
          </a:solidFill>
        </p:spPr>
        <p:txBody>
          <a:bodyPr wrap="square" rtlCol="0">
            <a:spAutoFit/>
          </a:bodyPr>
          <a:lstStyle/>
          <a:p>
            <a:endParaRPr lang="es-MX" dirty="0"/>
          </a:p>
        </p:txBody>
      </p:sp>
      <p:sp>
        <p:nvSpPr>
          <p:cNvPr id="5" name="CuadroTexto 4"/>
          <p:cNvSpPr txBox="1"/>
          <p:nvPr/>
        </p:nvSpPr>
        <p:spPr>
          <a:xfrm>
            <a:off x="8384146" y="3000777"/>
            <a:ext cx="257578" cy="369332"/>
          </a:xfrm>
          <a:prstGeom prst="rect">
            <a:avLst/>
          </a:prstGeom>
          <a:solidFill>
            <a:schemeClr val="tx1"/>
          </a:solidFill>
        </p:spPr>
        <p:txBody>
          <a:bodyPr wrap="square" rtlCol="0">
            <a:spAutoFit/>
          </a:bodyPr>
          <a:lstStyle/>
          <a:p>
            <a:endParaRPr lang="es-MX" dirty="0"/>
          </a:p>
        </p:txBody>
      </p:sp>
      <p:sp>
        <p:nvSpPr>
          <p:cNvPr id="6" name="CuadroTexto 5"/>
          <p:cNvSpPr txBox="1"/>
          <p:nvPr/>
        </p:nvSpPr>
        <p:spPr>
          <a:xfrm>
            <a:off x="3696239" y="2833352"/>
            <a:ext cx="3065171" cy="369332"/>
          </a:xfrm>
          <a:prstGeom prst="rect">
            <a:avLst/>
          </a:prstGeom>
          <a:noFill/>
        </p:spPr>
        <p:txBody>
          <a:bodyPr wrap="square" rtlCol="0">
            <a:spAutoFit/>
          </a:bodyPr>
          <a:lstStyle/>
          <a:p>
            <a:r>
              <a:rPr lang="es-MX" b="1" dirty="0">
                <a:solidFill>
                  <a:srgbClr val="00FF00"/>
                </a:solidFill>
              </a:rPr>
              <a:t>That forget of you </a:t>
            </a:r>
          </a:p>
        </p:txBody>
      </p:sp>
      <p:sp>
        <p:nvSpPr>
          <p:cNvPr id="7" name="CuadroTexto 6"/>
          <p:cNvSpPr txBox="1"/>
          <p:nvPr/>
        </p:nvSpPr>
        <p:spPr>
          <a:xfrm>
            <a:off x="3696238" y="3202684"/>
            <a:ext cx="3065171" cy="369332"/>
          </a:xfrm>
          <a:prstGeom prst="rect">
            <a:avLst/>
          </a:prstGeom>
          <a:noFill/>
        </p:spPr>
        <p:txBody>
          <a:bodyPr wrap="square" rtlCol="0">
            <a:spAutoFit/>
          </a:bodyPr>
          <a:lstStyle/>
          <a:p>
            <a:r>
              <a:rPr lang="es-MX" b="1" dirty="0">
                <a:solidFill>
                  <a:srgbClr val="00FF00"/>
                </a:solidFill>
              </a:rPr>
              <a:t>That lie to you  </a:t>
            </a:r>
          </a:p>
        </p:txBody>
      </p:sp>
      <p:sp>
        <p:nvSpPr>
          <p:cNvPr id="8" name="CuadroTexto 7"/>
          <p:cNvSpPr txBox="1"/>
          <p:nvPr/>
        </p:nvSpPr>
        <p:spPr>
          <a:xfrm>
            <a:off x="3696238" y="3655522"/>
            <a:ext cx="3065171" cy="369332"/>
          </a:xfrm>
          <a:prstGeom prst="rect">
            <a:avLst/>
          </a:prstGeom>
          <a:noFill/>
        </p:spPr>
        <p:txBody>
          <a:bodyPr wrap="square" rtlCol="0">
            <a:spAutoFit/>
          </a:bodyPr>
          <a:lstStyle/>
          <a:p>
            <a:r>
              <a:rPr lang="es-MX" b="1" dirty="0">
                <a:solidFill>
                  <a:srgbClr val="00FF00"/>
                </a:solidFill>
              </a:rPr>
              <a:t>That be hypocrites  </a:t>
            </a:r>
          </a:p>
        </p:txBody>
      </p:sp>
      <p:sp>
        <p:nvSpPr>
          <p:cNvPr id="9" name="CuadroTexto 8"/>
          <p:cNvSpPr txBox="1"/>
          <p:nvPr/>
        </p:nvSpPr>
        <p:spPr>
          <a:xfrm>
            <a:off x="3696238" y="4037939"/>
            <a:ext cx="4456091" cy="369332"/>
          </a:xfrm>
          <a:prstGeom prst="rect">
            <a:avLst/>
          </a:prstGeom>
          <a:noFill/>
        </p:spPr>
        <p:txBody>
          <a:bodyPr wrap="square" rtlCol="0">
            <a:spAutoFit/>
          </a:bodyPr>
          <a:lstStyle/>
          <a:p>
            <a:r>
              <a:rPr lang="en-US" b="1" dirty="0">
                <a:solidFill>
                  <a:srgbClr val="00FF00"/>
                </a:solidFill>
              </a:rPr>
              <a:t>That they don´t know how to keep secrets </a:t>
            </a:r>
            <a:r>
              <a:rPr lang="es-MX" b="1" dirty="0">
                <a:solidFill>
                  <a:srgbClr val="00FF00"/>
                </a:solidFill>
              </a:rPr>
              <a:t>  </a:t>
            </a:r>
          </a:p>
        </p:txBody>
      </p:sp>
      <p:sp>
        <p:nvSpPr>
          <p:cNvPr id="10" name="CuadroTexto 9"/>
          <p:cNvSpPr txBox="1"/>
          <p:nvPr/>
        </p:nvSpPr>
        <p:spPr>
          <a:xfrm>
            <a:off x="3696238" y="4490777"/>
            <a:ext cx="4108361" cy="369332"/>
          </a:xfrm>
          <a:prstGeom prst="rect">
            <a:avLst/>
          </a:prstGeom>
          <a:noFill/>
        </p:spPr>
        <p:txBody>
          <a:bodyPr wrap="square" rtlCol="0">
            <a:spAutoFit/>
          </a:bodyPr>
          <a:lstStyle/>
          <a:p>
            <a:r>
              <a:rPr lang="en-US" b="1" dirty="0">
                <a:solidFill>
                  <a:srgbClr val="00FF00"/>
                </a:solidFill>
              </a:rPr>
              <a:t>They don´t cooperate for drinks </a:t>
            </a:r>
            <a:r>
              <a:rPr lang="es-MX" b="1" dirty="0">
                <a:solidFill>
                  <a:srgbClr val="00FF00"/>
                </a:solidFill>
              </a:rPr>
              <a:t>  </a:t>
            </a:r>
          </a:p>
        </p:txBody>
      </p:sp>
      <p:sp>
        <p:nvSpPr>
          <p:cNvPr id="11" name="10 CuadroTexto"/>
          <p:cNvSpPr txBox="1"/>
          <p:nvPr/>
        </p:nvSpPr>
        <p:spPr>
          <a:xfrm>
            <a:off x="291830" y="389106"/>
            <a:ext cx="5632451" cy="369332"/>
          </a:xfrm>
          <a:prstGeom prst="rect">
            <a:avLst/>
          </a:prstGeom>
          <a:noFill/>
        </p:spPr>
        <p:txBody>
          <a:bodyPr wrap="square" rtlCol="0">
            <a:spAutoFit/>
          </a:bodyPr>
          <a:lstStyle/>
          <a:p>
            <a:pPr algn="ctr"/>
            <a:r>
              <a:rPr lang="es-MX" b="1" dirty="0"/>
              <a:t>What is your biggest complain about your friends?</a:t>
            </a:r>
            <a:endParaRPr lang="es-ES" b="1" dirty="0"/>
          </a:p>
        </p:txBody>
      </p:sp>
    </p:spTree>
    <p:extLst>
      <p:ext uri="{BB962C8B-B14F-4D97-AF65-F5344CB8AC3E}">
        <p14:creationId xmlns:p14="http://schemas.microsoft.com/office/powerpoint/2010/main" val="23594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941591899"/>
              </p:ext>
            </p:extLst>
          </p:nvPr>
        </p:nvGraphicFramePr>
        <p:xfrm>
          <a:off x="348802" y="244704"/>
          <a:ext cx="8357315" cy="6400800"/>
        </p:xfrm>
        <a:graphic>
          <a:graphicData uri="http://schemas.openxmlformats.org/drawingml/2006/table">
            <a:tbl>
              <a:tblPr>
                <a:tableStyleId>{5C22544A-7EE6-4342-B048-85BDC9FD1C3A}</a:tableStyleId>
              </a:tblPr>
              <a:tblGrid>
                <a:gridCol w="604235">
                  <a:extLst>
                    <a:ext uri="{9D8B030D-6E8A-4147-A177-3AD203B41FA5}">
                      <a16:colId xmlns:a16="http://schemas.microsoft.com/office/drawing/2014/main" val="1220365878"/>
                    </a:ext>
                  </a:extLst>
                </a:gridCol>
                <a:gridCol w="7753080">
                  <a:extLst>
                    <a:ext uri="{9D8B030D-6E8A-4147-A177-3AD203B41FA5}">
                      <a16:colId xmlns:a16="http://schemas.microsoft.com/office/drawing/2014/main" val="689444162"/>
                    </a:ext>
                  </a:extLst>
                </a:gridCol>
              </a:tblGrid>
              <a:tr h="200025">
                <a:tc gridSpan="2">
                  <a:txBody>
                    <a:bodyPr/>
                    <a:lstStyle/>
                    <a:p>
                      <a:pPr algn="ctr" fontAlgn="b"/>
                      <a:r>
                        <a:rPr lang="en-US" sz="1100" b="1" u="none" strike="noStrike" dirty="0">
                          <a:effectLst/>
                          <a:latin typeface="Century Gothic" panose="020B0502020202020204" pitchFamily="34" charset="0"/>
                        </a:rPr>
                        <a:t>What is your biggest complaint about your friends?</a:t>
                      </a:r>
                      <a:endParaRPr lang="en-US"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s-MX"/>
                    </a:p>
                  </a:txBody>
                  <a:tcPr/>
                </a:tc>
                <a:extLst>
                  <a:ext uri="{0D108BD9-81ED-4DB2-BD59-A6C34878D82A}">
                    <a16:rowId xmlns:a16="http://schemas.microsoft.com/office/drawing/2014/main" val="3749692205"/>
                  </a:ext>
                </a:extLst>
              </a:tr>
              <a:tr h="200025">
                <a:tc>
                  <a:txBody>
                    <a:bodyPr/>
                    <a:lstStyle/>
                    <a:p>
                      <a:pPr algn="ctr" fontAlgn="b"/>
                      <a:r>
                        <a:rPr lang="es-MX" sz="1200" b="1" u="none" strike="noStrike" dirty="0">
                          <a:effectLst/>
                          <a:latin typeface="Century Gothic" panose="020B0502020202020204" pitchFamily="34" charset="0"/>
                        </a:rPr>
                        <a:t>Person </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s-MX" sz="1100" b="1" u="none" strike="noStrike" dirty="0">
                          <a:effectLst/>
                          <a:latin typeface="Century Gothic" panose="020B0502020202020204" pitchFamily="34" charset="0"/>
                        </a:rPr>
                        <a:t>Answers </a:t>
                      </a:r>
                      <a:endParaRPr lang="es-MX"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5988647"/>
                  </a:ext>
                </a:extLst>
              </a:tr>
              <a:tr h="200025">
                <a:tc>
                  <a:txBody>
                    <a:bodyPr/>
                    <a:lstStyle/>
                    <a:p>
                      <a:pPr algn="ctr" fontAlgn="b"/>
                      <a:r>
                        <a:rPr lang="es-MX" sz="1200" u="none" strike="noStrike" dirty="0">
                          <a:effectLst/>
                          <a:latin typeface="Century Gothic" panose="020B0502020202020204" pitchFamily="34" charset="0"/>
                        </a:rPr>
                        <a:t>1</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That show what they are not </a:t>
                      </a:r>
                      <a:endParaRPr lang="en-US"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520530"/>
                  </a:ext>
                </a:extLst>
              </a:tr>
              <a:tr h="200025">
                <a:tc>
                  <a:txBody>
                    <a:bodyPr/>
                    <a:lstStyle/>
                    <a:p>
                      <a:pPr algn="ctr" fontAlgn="b"/>
                      <a:r>
                        <a:rPr lang="es-MX" sz="1200" u="none" strike="noStrike" dirty="0">
                          <a:effectLst/>
                          <a:latin typeface="Century Gothic" panose="020B0502020202020204" pitchFamily="34" charset="0"/>
                        </a:rPr>
                        <a:t>2</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forget of you </a:t>
                      </a:r>
                      <a:endParaRPr lang="es-MX"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488576000"/>
                  </a:ext>
                </a:extLst>
              </a:tr>
              <a:tr h="200025">
                <a:tc>
                  <a:txBody>
                    <a:bodyPr/>
                    <a:lstStyle/>
                    <a:p>
                      <a:pPr algn="ctr" fontAlgn="b"/>
                      <a:r>
                        <a:rPr lang="es-MX" sz="1200" u="none" strike="noStrike" dirty="0">
                          <a:effectLst/>
                          <a:latin typeface="Century Gothic" panose="020B0502020202020204" pitchFamily="34" charset="0"/>
                        </a:rPr>
                        <a:t>3</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Lend them money and they don´t pay</a:t>
                      </a:r>
                      <a:endParaRPr lang="en-US"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2622173"/>
                  </a:ext>
                </a:extLst>
              </a:tr>
              <a:tr h="200025">
                <a:tc>
                  <a:txBody>
                    <a:bodyPr/>
                    <a:lstStyle/>
                    <a:p>
                      <a:pPr algn="ctr" fontAlgn="b"/>
                      <a:r>
                        <a:rPr lang="es-MX" sz="1200" u="none" strike="noStrike" dirty="0">
                          <a:effectLst/>
                          <a:latin typeface="Century Gothic" panose="020B0502020202020204" pitchFamily="34" charset="0"/>
                        </a:rPr>
                        <a:t>4</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forget of you </a:t>
                      </a:r>
                      <a:endParaRPr lang="es-MX"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475696739"/>
                  </a:ext>
                </a:extLst>
              </a:tr>
              <a:tr h="200025">
                <a:tc>
                  <a:txBody>
                    <a:bodyPr/>
                    <a:lstStyle/>
                    <a:p>
                      <a:pPr algn="ctr" fontAlgn="b"/>
                      <a:r>
                        <a:rPr lang="es-MX" sz="1200" u="none" strike="noStrike" dirty="0">
                          <a:effectLst/>
                          <a:latin typeface="Century Gothic" panose="020B0502020202020204" pitchFamily="34" charset="0"/>
                        </a:rPr>
                        <a:t>5</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Lack of values </a:t>
                      </a:r>
                      <a:endParaRPr lang="es-MX"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3701672"/>
                  </a:ext>
                </a:extLst>
              </a:tr>
              <a:tr h="200025">
                <a:tc>
                  <a:txBody>
                    <a:bodyPr/>
                    <a:lstStyle/>
                    <a:p>
                      <a:pPr algn="ctr" fontAlgn="b"/>
                      <a:r>
                        <a:rPr lang="es-MX" sz="1200" u="none" strike="noStrike" dirty="0">
                          <a:effectLst/>
                          <a:latin typeface="Century Gothic" panose="020B0502020202020204" pitchFamily="34" charset="0"/>
                        </a:rPr>
                        <a:t>6</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are mocking </a:t>
                      </a:r>
                      <a:endParaRPr lang="es-MX"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9025163"/>
                  </a:ext>
                </a:extLst>
              </a:tr>
              <a:tr h="200025">
                <a:tc>
                  <a:txBody>
                    <a:bodyPr/>
                    <a:lstStyle/>
                    <a:p>
                      <a:pPr algn="ctr" fontAlgn="b"/>
                      <a:r>
                        <a:rPr lang="es-MX" sz="1200" u="none" strike="noStrike" dirty="0">
                          <a:effectLst/>
                          <a:latin typeface="Century Gothic" panose="020B0502020202020204" pitchFamily="34" charset="0"/>
                        </a:rPr>
                        <a:t>7</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forget of you </a:t>
                      </a:r>
                      <a:endParaRPr lang="es-MX"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787470686"/>
                  </a:ext>
                </a:extLst>
              </a:tr>
              <a:tr h="200025">
                <a:tc>
                  <a:txBody>
                    <a:bodyPr/>
                    <a:lstStyle/>
                    <a:p>
                      <a:pPr algn="ctr" fontAlgn="b"/>
                      <a:r>
                        <a:rPr lang="es-MX" sz="1200" u="none" strike="noStrike" dirty="0">
                          <a:effectLst/>
                          <a:latin typeface="Century Gothic" panose="020B0502020202020204" pitchFamily="34" charset="0"/>
                        </a:rPr>
                        <a:t>8</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they smell bad</a:t>
                      </a:r>
                      <a:endParaRPr lang="es-MX"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0740943"/>
                  </a:ext>
                </a:extLst>
              </a:tr>
              <a:tr h="200025">
                <a:tc>
                  <a:txBody>
                    <a:bodyPr/>
                    <a:lstStyle/>
                    <a:p>
                      <a:pPr algn="ctr" fontAlgn="b"/>
                      <a:r>
                        <a:rPr lang="es-MX" sz="1200" u="none" strike="noStrike" dirty="0">
                          <a:effectLst/>
                          <a:latin typeface="Century Gothic" panose="020B0502020202020204" pitchFamily="34" charset="0"/>
                        </a:rPr>
                        <a:t>9</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they are vivious </a:t>
                      </a:r>
                      <a:endParaRPr lang="es-MX"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6833990"/>
                  </a:ext>
                </a:extLst>
              </a:tr>
              <a:tr h="200025">
                <a:tc>
                  <a:txBody>
                    <a:bodyPr/>
                    <a:lstStyle/>
                    <a:p>
                      <a:pPr algn="ctr" fontAlgn="b"/>
                      <a:r>
                        <a:rPr lang="es-MX" sz="1200" u="none" strike="noStrike" dirty="0">
                          <a:effectLst/>
                          <a:latin typeface="Century Gothic" panose="020B0502020202020204" pitchFamily="34" charset="0"/>
                        </a:rPr>
                        <a:t>10</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That don´t pay me the same attention that I give them </a:t>
                      </a:r>
                      <a:endParaRPr lang="en-US"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7769710"/>
                  </a:ext>
                </a:extLst>
              </a:tr>
              <a:tr h="200025">
                <a:tc>
                  <a:txBody>
                    <a:bodyPr/>
                    <a:lstStyle/>
                    <a:p>
                      <a:pPr algn="ctr" fontAlgn="b"/>
                      <a:r>
                        <a:rPr lang="es-MX" sz="1200" u="none" strike="noStrike" dirty="0">
                          <a:effectLst/>
                          <a:latin typeface="Century Gothic" panose="020B0502020202020204" pitchFamily="34" charset="0"/>
                        </a:rPr>
                        <a:t>11</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They only talk to you when they need help</a:t>
                      </a:r>
                      <a:endParaRPr lang="en-US"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6938450"/>
                  </a:ext>
                </a:extLst>
              </a:tr>
              <a:tr h="200025">
                <a:tc>
                  <a:txBody>
                    <a:bodyPr/>
                    <a:lstStyle/>
                    <a:p>
                      <a:pPr algn="ctr" fontAlgn="b"/>
                      <a:r>
                        <a:rPr lang="es-MX" sz="1200" u="none" strike="noStrike" dirty="0">
                          <a:effectLst/>
                          <a:latin typeface="Century Gothic" panose="020B0502020202020204" pitchFamily="34" charset="0"/>
                        </a:rPr>
                        <a:t>12</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That appear  what they are not and change their attitude when there are more people </a:t>
                      </a:r>
                      <a:endParaRPr lang="en-US"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552238"/>
                  </a:ext>
                </a:extLst>
              </a:tr>
              <a:tr h="200025">
                <a:tc>
                  <a:txBody>
                    <a:bodyPr/>
                    <a:lstStyle/>
                    <a:p>
                      <a:pPr algn="ctr" fontAlgn="b"/>
                      <a:r>
                        <a:rPr lang="es-MX" sz="1200" u="none" strike="noStrike" dirty="0">
                          <a:effectLst/>
                          <a:latin typeface="Century Gothic" panose="020B0502020202020204" pitchFamily="34" charset="0"/>
                        </a:rPr>
                        <a:t>13</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criticize without knowing </a:t>
                      </a:r>
                      <a:endParaRPr lang="es-MX"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5178121"/>
                  </a:ext>
                </a:extLst>
              </a:tr>
              <a:tr h="200025">
                <a:tc>
                  <a:txBody>
                    <a:bodyPr/>
                    <a:lstStyle/>
                    <a:p>
                      <a:pPr algn="ctr" fontAlgn="b"/>
                      <a:r>
                        <a:rPr lang="es-MX" sz="1200" u="none" strike="noStrike" dirty="0">
                          <a:effectLst/>
                          <a:latin typeface="Century Gothic" panose="020B0502020202020204" pitchFamily="34" charset="0"/>
                        </a:rPr>
                        <a:t>14</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That don´t  put the things they borrow instead in order </a:t>
                      </a:r>
                      <a:endParaRPr lang="en-US"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357921"/>
                  </a:ext>
                </a:extLst>
              </a:tr>
              <a:tr h="200025">
                <a:tc>
                  <a:txBody>
                    <a:bodyPr/>
                    <a:lstStyle/>
                    <a:p>
                      <a:pPr algn="ctr" fontAlgn="b"/>
                      <a:r>
                        <a:rPr lang="es-MX" sz="1200" u="none" strike="noStrike" dirty="0">
                          <a:effectLst/>
                          <a:latin typeface="Century Gothic" panose="020B0502020202020204" pitchFamily="34" charset="0"/>
                        </a:rPr>
                        <a:t>15</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lie to you</a:t>
                      </a:r>
                      <a:endParaRPr lang="es-MX"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5FF"/>
                    </a:solidFill>
                  </a:tcPr>
                </a:tc>
                <a:extLst>
                  <a:ext uri="{0D108BD9-81ED-4DB2-BD59-A6C34878D82A}">
                    <a16:rowId xmlns:a16="http://schemas.microsoft.com/office/drawing/2014/main" val="1191410798"/>
                  </a:ext>
                </a:extLst>
              </a:tr>
              <a:tr h="200025">
                <a:tc>
                  <a:txBody>
                    <a:bodyPr/>
                    <a:lstStyle/>
                    <a:p>
                      <a:pPr algn="ctr" fontAlgn="b"/>
                      <a:r>
                        <a:rPr lang="es-MX" sz="1200" u="none" strike="noStrike" dirty="0">
                          <a:effectLst/>
                          <a:latin typeface="Century Gothic" panose="020B0502020202020204" pitchFamily="34" charset="0"/>
                        </a:rPr>
                        <a:t>16</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be hypocrites </a:t>
                      </a:r>
                      <a:endParaRPr lang="es-MX"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FB7"/>
                    </a:solidFill>
                  </a:tcPr>
                </a:tc>
                <a:extLst>
                  <a:ext uri="{0D108BD9-81ED-4DB2-BD59-A6C34878D82A}">
                    <a16:rowId xmlns:a16="http://schemas.microsoft.com/office/drawing/2014/main" val="2271608700"/>
                  </a:ext>
                </a:extLst>
              </a:tr>
              <a:tr h="200025">
                <a:tc>
                  <a:txBody>
                    <a:bodyPr/>
                    <a:lstStyle/>
                    <a:p>
                      <a:pPr algn="ctr" fontAlgn="b"/>
                      <a:r>
                        <a:rPr lang="es-MX" sz="1200" u="none" strike="noStrike" dirty="0">
                          <a:effectLst/>
                          <a:latin typeface="Century Gothic" panose="020B0502020202020204" pitchFamily="34" charset="0"/>
                        </a:rPr>
                        <a:t>17</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be hypocrites</a:t>
                      </a:r>
                      <a:endParaRPr lang="es-MX"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FB7"/>
                    </a:solidFill>
                  </a:tcPr>
                </a:tc>
                <a:extLst>
                  <a:ext uri="{0D108BD9-81ED-4DB2-BD59-A6C34878D82A}">
                    <a16:rowId xmlns:a16="http://schemas.microsoft.com/office/drawing/2014/main" val="1324589455"/>
                  </a:ext>
                </a:extLst>
              </a:tr>
              <a:tr h="200025">
                <a:tc>
                  <a:txBody>
                    <a:bodyPr/>
                    <a:lstStyle/>
                    <a:p>
                      <a:pPr algn="ctr" fontAlgn="b"/>
                      <a:r>
                        <a:rPr lang="es-MX" sz="1200" u="none" strike="noStrike" dirty="0">
                          <a:effectLst/>
                          <a:latin typeface="Century Gothic" panose="020B0502020202020204" pitchFamily="34" charset="0"/>
                        </a:rPr>
                        <a:t>18</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lie to you</a:t>
                      </a:r>
                      <a:endParaRPr lang="es-MX"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5FF"/>
                    </a:solidFill>
                  </a:tcPr>
                </a:tc>
                <a:extLst>
                  <a:ext uri="{0D108BD9-81ED-4DB2-BD59-A6C34878D82A}">
                    <a16:rowId xmlns:a16="http://schemas.microsoft.com/office/drawing/2014/main" val="909205130"/>
                  </a:ext>
                </a:extLst>
              </a:tr>
              <a:tr h="200025">
                <a:tc>
                  <a:txBody>
                    <a:bodyPr/>
                    <a:lstStyle/>
                    <a:p>
                      <a:pPr algn="ctr" fontAlgn="b"/>
                      <a:r>
                        <a:rPr lang="es-MX" sz="1200" u="none" strike="noStrike" dirty="0">
                          <a:effectLst/>
                          <a:latin typeface="Century Gothic" panose="020B0502020202020204" pitchFamily="34" charset="0"/>
                        </a:rPr>
                        <a:t>19</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That they don´t know how to keep secrets </a:t>
                      </a:r>
                      <a:endParaRPr lang="en-US"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489644560"/>
                  </a:ext>
                </a:extLst>
              </a:tr>
              <a:tr h="200025">
                <a:tc>
                  <a:txBody>
                    <a:bodyPr/>
                    <a:lstStyle/>
                    <a:p>
                      <a:pPr algn="ctr" fontAlgn="b"/>
                      <a:r>
                        <a:rPr lang="es-MX" sz="1200" u="none" strike="noStrike" dirty="0">
                          <a:effectLst/>
                          <a:latin typeface="Century Gothic" panose="020B0502020202020204" pitchFamily="34" charset="0"/>
                        </a:rPr>
                        <a:t>20</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That they ask for things in a bad way</a:t>
                      </a:r>
                      <a:endParaRPr lang="en-US"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0351415"/>
                  </a:ext>
                </a:extLst>
              </a:tr>
              <a:tr h="200025">
                <a:tc>
                  <a:txBody>
                    <a:bodyPr/>
                    <a:lstStyle/>
                    <a:p>
                      <a:pPr algn="ctr" fontAlgn="b"/>
                      <a:r>
                        <a:rPr lang="es-MX" sz="1200" u="none" strike="noStrike" dirty="0">
                          <a:effectLst/>
                          <a:latin typeface="Century Gothic" panose="020B0502020202020204" pitchFamily="34" charset="0"/>
                        </a:rPr>
                        <a:t>21</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They don´t cooperate for drinks </a:t>
                      </a:r>
                      <a:endParaRPr lang="en-US"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917496572"/>
                  </a:ext>
                </a:extLst>
              </a:tr>
              <a:tr h="200025">
                <a:tc>
                  <a:txBody>
                    <a:bodyPr/>
                    <a:lstStyle/>
                    <a:p>
                      <a:pPr algn="ctr" fontAlgn="b"/>
                      <a:r>
                        <a:rPr lang="es-MX" sz="1200" u="none" strike="noStrike" dirty="0">
                          <a:effectLst/>
                          <a:latin typeface="Century Gothic" panose="020B0502020202020204" pitchFamily="34" charset="0"/>
                        </a:rPr>
                        <a:t>22</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lie to you</a:t>
                      </a:r>
                      <a:endParaRPr lang="es-MX"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5FF"/>
                    </a:solidFill>
                  </a:tcPr>
                </a:tc>
                <a:extLst>
                  <a:ext uri="{0D108BD9-81ED-4DB2-BD59-A6C34878D82A}">
                    <a16:rowId xmlns:a16="http://schemas.microsoft.com/office/drawing/2014/main" val="2280309162"/>
                  </a:ext>
                </a:extLst>
              </a:tr>
              <a:tr h="200025">
                <a:tc>
                  <a:txBody>
                    <a:bodyPr/>
                    <a:lstStyle/>
                    <a:p>
                      <a:pPr algn="ctr" fontAlgn="b"/>
                      <a:r>
                        <a:rPr lang="es-MX" sz="1200" u="none" strike="noStrike" dirty="0">
                          <a:effectLst/>
                          <a:latin typeface="Century Gothic" panose="020B0502020202020204" pitchFamily="34" charset="0"/>
                        </a:rPr>
                        <a:t>23</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forget of you </a:t>
                      </a:r>
                      <a:endParaRPr lang="es-MX"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992974869"/>
                  </a:ext>
                </a:extLst>
              </a:tr>
              <a:tr h="200025">
                <a:tc>
                  <a:txBody>
                    <a:bodyPr/>
                    <a:lstStyle/>
                    <a:p>
                      <a:pPr algn="ctr" fontAlgn="b"/>
                      <a:r>
                        <a:rPr lang="es-MX" sz="1200" u="none" strike="noStrike" dirty="0">
                          <a:effectLst/>
                          <a:latin typeface="Century Gothic" panose="020B0502020202020204" pitchFamily="34" charset="0"/>
                        </a:rPr>
                        <a:t>24</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That lend them clothes and not be returned </a:t>
                      </a:r>
                      <a:endParaRPr lang="en-US"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73742"/>
                  </a:ext>
                </a:extLst>
              </a:tr>
              <a:tr h="200025">
                <a:tc>
                  <a:txBody>
                    <a:bodyPr/>
                    <a:lstStyle/>
                    <a:p>
                      <a:pPr algn="ctr" fontAlgn="b"/>
                      <a:r>
                        <a:rPr lang="es-MX" sz="1200" u="none" strike="noStrike" dirty="0">
                          <a:effectLst/>
                          <a:latin typeface="Century Gothic" panose="020B0502020202020204" pitchFamily="34" charset="0"/>
                        </a:rPr>
                        <a:t>25</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It bothers me that they eat with their mouths open </a:t>
                      </a:r>
                      <a:endParaRPr lang="en-US"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028696"/>
                  </a:ext>
                </a:extLst>
              </a:tr>
              <a:tr h="200025">
                <a:tc>
                  <a:txBody>
                    <a:bodyPr/>
                    <a:lstStyle/>
                    <a:p>
                      <a:pPr algn="ctr" fontAlgn="b"/>
                      <a:r>
                        <a:rPr lang="es-MX" sz="1200" u="none" strike="noStrike" dirty="0">
                          <a:effectLst/>
                          <a:latin typeface="Century Gothic" panose="020B0502020202020204" pitchFamily="34" charset="0"/>
                        </a:rPr>
                        <a:t>26</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be hypocrites</a:t>
                      </a:r>
                      <a:endParaRPr lang="es-MX"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FB7"/>
                    </a:solidFill>
                  </a:tcPr>
                </a:tc>
                <a:extLst>
                  <a:ext uri="{0D108BD9-81ED-4DB2-BD59-A6C34878D82A}">
                    <a16:rowId xmlns:a16="http://schemas.microsoft.com/office/drawing/2014/main" val="2358830576"/>
                  </a:ext>
                </a:extLst>
              </a:tr>
              <a:tr h="200025">
                <a:tc>
                  <a:txBody>
                    <a:bodyPr/>
                    <a:lstStyle/>
                    <a:p>
                      <a:pPr algn="ctr" fontAlgn="b"/>
                      <a:r>
                        <a:rPr lang="es-MX" sz="1200" u="none" strike="noStrike" dirty="0">
                          <a:effectLst/>
                          <a:latin typeface="Century Gothic" panose="020B0502020202020204" pitchFamily="34" charset="0"/>
                        </a:rPr>
                        <a:t>27</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That they don´t answer me the messages</a:t>
                      </a:r>
                      <a:endParaRPr lang="en-US"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941707"/>
                  </a:ext>
                </a:extLst>
              </a:tr>
              <a:tr h="200025">
                <a:tc>
                  <a:txBody>
                    <a:bodyPr/>
                    <a:lstStyle/>
                    <a:p>
                      <a:pPr algn="ctr" fontAlgn="b"/>
                      <a:r>
                        <a:rPr lang="es-MX" sz="1200" u="none" strike="noStrike" dirty="0">
                          <a:effectLst/>
                          <a:latin typeface="Century Gothic" panose="020B0502020202020204" pitchFamily="34" charset="0"/>
                        </a:rPr>
                        <a:t>28</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They don´t cooperate for drinks </a:t>
                      </a:r>
                      <a:endParaRPr lang="en-US"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807528309"/>
                  </a:ext>
                </a:extLst>
              </a:tr>
              <a:tr h="200025">
                <a:tc>
                  <a:txBody>
                    <a:bodyPr/>
                    <a:lstStyle/>
                    <a:p>
                      <a:pPr algn="ctr" fontAlgn="b"/>
                      <a:r>
                        <a:rPr lang="es-MX" sz="1200" u="none" strike="noStrike" dirty="0">
                          <a:effectLst/>
                          <a:latin typeface="Century Gothic" panose="020B0502020202020204" pitchFamily="34" charset="0"/>
                        </a:rPr>
                        <a:t>29</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That they don´t know how to keep secrets </a:t>
                      </a:r>
                      <a:endParaRPr lang="en-US" sz="11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297460384"/>
                  </a:ext>
                </a:extLst>
              </a:tr>
              <a:tr h="200025">
                <a:tc>
                  <a:txBody>
                    <a:bodyPr/>
                    <a:lstStyle/>
                    <a:p>
                      <a:pPr algn="ctr" fontAlgn="b"/>
                      <a:r>
                        <a:rPr lang="es-MX" sz="1200" u="none" strike="noStrike" dirty="0">
                          <a:effectLst/>
                          <a:latin typeface="Century Gothic" panose="020B0502020202020204" pitchFamily="34" charset="0"/>
                        </a:rPr>
                        <a:t>30</a:t>
                      </a:r>
                      <a:endParaRPr lang="es-MX" sz="1200" b="1"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they be rudes </a:t>
                      </a:r>
                      <a:endParaRPr lang="es-MX" sz="1100" b="0" i="0" u="none" strike="noStrike" dirty="0">
                        <a:solidFill>
                          <a:srgbClr val="000000"/>
                        </a:solidFill>
                        <a:effectLst/>
                        <a:latin typeface="Century Gothic" panose="020B0502020202020204" pitchFamily="34" charset="0"/>
                      </a:endParaRPr>
                    </a:p>
                  </a:txBody>
                  <a:tcPr marL="6799" marR="6799" marT="67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6420478"/>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106019063"/>
              </p:ext>
            </p:extLst>
          </p:nvPr>
        </p:nvGraphicFramePr>
        <p:xfrm>
          <a:off x="8866030" y="3180672"/>
          <a:ext cx="3188595" cy="1283970"/>
        </p:xfrm>
        <a:graphic>
          <a:graphicData uri="http://schemas.openxmlformats.org/drawingml/2006/table">
            <a:tbl>
              <a:tblPr>
                <a:tableStyleId>{5C22544A-7EE6-4342-B048-85BDC9FD1C3A}</a:tableStyleId>
              </a:tblPr>
              <a:tblGrid>
                <a:gridCol w="405087">
                  <a:extLst>
                    <a:ext uri="{9D8B030D-6E8A-4147-A177-3AD203B41FA5}">
                      <a16:colId xmlns:a16="http://schemas.microsoft.com/office/drawing/2014/main" val="2501558781"/>
                    </a:ext>
                  </a:extLst>
                </a:gridCol>
                <a:gridCol w="2783508">
                  <a:extLst>
                    <a:ext uri="{9D8B030D-6E8A-4147-A177-3AD203B41FA5}">
                      <a16:colId xmlns:a16="http://schemas.microsoft.com/office/drawing/2014/main" val="923030486"/>
                    </a:ext>
                  </a:extLst>
                </a:gridCol>
              </a:tblGrid>
              <a:tr h="0">
                <a:tc gridSpan="2">
                  <a:txBody>
                    <a:bodyPr/>
                    <a:lstStyle/>
                    <a:p>
                      <a:pPr algn="ctr" fontAlgn="b"/>
                      <a:r>
                        <a:rPr lang="es-MX" sz="1100" b="1" u="none" strike="noStrike" dirty="0">
                          <a:effectLst/>
                          <a:latin typeface="Century Gothic" panose="020B0502020202020204" pitchFamily="34" charset="0"/>
                        </a:rPr>
                        <a:t>Most popular answers</a:t>
                      </a:r>
                      <a:endParaRPr lang="es-MX" sz="11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s-MX"/>
                    </a:p>
                  </a:txBody>
                  <a:tcPr/>
                </a:tc>
                <a:extLst>
                  <a:ext uri="{0D108BD9-81ED-4DB2-BD59-A6C34878D82A}">
                    <a16:rowId xmlns:a16="http://schemas.microsoft.com/office/drawing/2014/main" val="2024518505"/>
                  </a:ext>
                </a:extLst>
              </a:tr>
              <a:tr h="190500">
                <a:tc>
                  <a:txBody>
                    <a:bodyPr/>
                    <a:lstStyle/>
                    <a:p>
                      <a:pPr algn="ctr" fontAlgn="b"/>
                      <a:r>
                        <a:rPr lang="es-MX" sz="1100" u="none" strike="noStrike" dirty="0">
                          <a:effectLst/>
                          <a:latin typeface="Century Gothic" panose="020B0502020202020204" pitchFamily="34" charset="0"/>
                        </a:rPr>
                        <a:t>1</a:t>
                      </a:r>
                      <a:endParaRPr lang="es-MX" sz="11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forget of you</a:t>
                      </a:r>
                      <a:endParaRPr lang="es-MX" sz="1100" b="0"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401809802"/>
                  </a:ext>
                </a:extLst>
              </a:tr>
              <a:tr h="190500">
                <a:tc>
                  <a:txBody>
                    <a:bodyPr/>
                    <a:lstStyle/>
                    <a:p>
                      <a:pPr algn="ctr" fontAlgn="b"/>
                      <a:r>
                        <a:rPr lang="es-MX" sz="1100" u="none" strike="noStrike" dirty="0">
                          <a:effectLst/>
                          <a:latin typeface="Century Gothic" panose="020B0502020202020204" pitchFamily="34" charset="0"/>
                        </a:rPr>
                        <a:t>2</a:t>
                      </a:r>
                      <a:endParaRPr lang="es-MX" sz="11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lie to you</a:t>
                      </a:r>
                      <a:endParaRPr lang="es-MX" sz="1100" b="0"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5FF"/>
                    </a:solidFill>
                  </a:tcPr>
                </a:tc>
                <a:extLst>
                  <a:ext uri="{0D108BD9-81ED-4DB2-BD59-A6C34878D82A}">
                    <a16:rowId xmlns:a16="http://schemas.microsoft.com/office/drawing/2014/main" val="1240558649"/>
                  </a:ext>
                </a:extLst>
              </a:tr>
              <a:tr h="190500">
                <a:tc>
                  <a:txBody>
                    <a:bodyPr/>
                    <a:lstStyle/>
                    <a:p>
                      <a:pPr algn="ctr" fontAlgn="b"/>
                      <a:r>
                        <a:rPr lang="es-MX" sz="1100" u="none" strike="noStrike" dirty="0">
                          <a:effectLst/>
                          <a:latin typeface="Century Gothic" panose="020B0502020202020204" pitchFamily="34" charset="0"/>
                        </a:rPr>
                        <a:t>3</a:t>
                      </a:r>
                      <a:endParaRPr lang="es-MX" sz="11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MX" sz="1100" u="none" strike="noStrike" dirty="0">
                          <a:effectLst/>
                          <a:latin typeface="Century Gothic" panose="020B0502020202020204" pitchFamily="34" charset="0"/>
                        </a:rPr>
                        <a:t>That be hypocrites</a:t>
                      </a:r>
                      <a:endParaRPr lang="es-MX" sz="1100" b="0"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FFB7"/>
                    </a:solidFill>
                  </a:tcPr>
                </a:tc>
                <a:extLst>
                  <a:ext uri="{0D108BD9-81ED-4DB2-BD59-A6C34878D82A}">
                    <a16:rowId xmlns:a16="http://schemas.microsoft.com/office/drawing/2014/main" val="3292169863"/>
                  </a:ext>
                </a:extLst>
              </a:tr>
              <a:tr h="190500">
                <a:tc>
                  <a:txBody>
                    <a:bodyPr/>
                    <a:lstStyle/>
                    <a:p>
                      <a:pPr algn="ctr" fontAlgn="b"/>
                      <a:r>
                        <a:rPr lang="es-MX" sz="1100" u="none" strike="noStrike" dirty="0">
                          <a:effectLst/>
                          <a:latin typeface="Century Gothic" panose="020B0502020202020204" pitchFamily="34" charset="0"/>
                        </a:rPr>
                        <a:t>4</a:t>
                      </a:r>
                      <a:endParaRPr lang="es-MX" sz="11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That they don´t know how to keep secrets </a:t>
                      </a:r>
                      <a:endParaRPr lang="en-US" sz="1100" b="0"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99966921"/>
                  </a:ext>
                </a:extLst>
              </a:tr>
              <a:tr h="190500">
                <a:tc>
                  <a:txBody>
                    <a:bodyPr/>
                    <a:lstStyle/>
                    <a:p>
                      <a:pPr algn="ctr" fontAlgn="b"/>
                      <a:r>
                        <a:rPr lang="es-MX" sz="1100" u="none" strike="noStrike" dirty="0">
                          <a:effectLst/>
                          <a:latin typeface="Century Gothic" panose="020B0502020202020204" pitchFamily="34" charset="0"/>
                        </a:rPr>
                        <a:t>5</a:t>
                      </a:r>
                      <a:endParaRPr lang="es-MX" sz="11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u="none" strike="noStrike" dirty="0">
                          <a:effectLst/>
                          <a:latin typeface="Century Gothic" panose="020B0502020202020204" pitchFamily="34" charset="0"/>
                        </a:rPr>
                        <a:t>They don´t cooperate for drinks </a:t>
                      </a:r>
                      <a:endParaRPr lang="en-US" sz="1100" b="0"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52329405"/>
                  </a:ext>
                </a:extLst>
              </a:tr>
            </a:tbl>
          </a:graphicData>
        </a:graphic>
      </p:graphicFrame>
    </p:spTree>
    <p:extLst>
      <p:ext uri="{BB962C8B-B14F-4D97-AF65-F5344CB8AC3E}">
        <p14:creationId xmlns:p14="http://schemas.microsoft.com/office/powerpoint/2010/main" val="186833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31092" t="15720" r="37026" b="5117"/>
          <a:stretch/>
        </p:blipFill>
        <p:spPr>
          <a:xfrm>
            <a:off x="1016080" y="1313645"/>
            <a:ext cx="3297530" cy="4507605"/>
          </a:xfrm>
          <a:prstGeom prst="rect">
            <a:avLst/>
          </a:prstGeom>
        </p:spPr>
      </p:pic>
      <p:sp>
        <p:nvSpPr>
          <p:cNvPr id="9" name="CuadroTexto 8"/>
          <p:cNvSpPr txBox="1"/>
          <p:nvPr/>
        </p:nvSpPr>
        <p:spPr>
          <a:xfrm>
            <a:off x="1133341" y="772731"/>
            <a:ext cx="2871989" cy="461665"/>
          </a:xfrm>
          <a:prstGeom prst="rect">
            <a:avLst/>
          </a:prstGeom>
          <a:noFill/>
        </p:spPr>
        <p:txBody>
          <a:bodyPr wrap="square" rtlCol="0">
            <a:spAutoFit/>
          </a:bodyPr>
          <a:lstStyle/>
          <a:p>
            <a:pPr algn="ctr"/>
            <a:r>
              <a:rPr lang="es-MX" sz="2400" b="1" dirty="0"/>
              <a:t>Evidence</a:t>
            </a:r>
            <a:r>
              <a:rPr lang="es-MX" b="1" dirty="0"/>
              <a:t> </a:t>
            </a:r>
          </a:p>
        </p:txBody>
      </p:sp>
      <p:sp>
        <p:nvSpPr>
          <p:cNvPr id="10" name="CuadroTexto 9"/>
          <p:cNvSpPr txBox="1"/>
          <p:nvPr/>
        </p:nvSpPr>
        <p:spPr>
          <a:xfrm rot="5400000">
            <a:off x="10488364" y="3110742"/>
            <a:ext cx="1585088" cy="461665"/>
          </a:xfrm>
          <a:prstGeom prst="rect">
            <a:avLst/>
          </a:prstGeom>
          <a:noFill/>
        </p:spPr>
        <p:txBody>
          <a:bodyPr wrap="square" rtlCol="0">
            <a:spAutoFit/>
          </a:bodyPr>
          <a:lstStyle/>
          <a:p>
            <a:pPr algn="ctr"/>
            <a:r>
              <a:rPr lang="es-MX" sz="2400" b="1" dirty="0"/>
              <a:t>Graph</a:t>
            </a:r>
          </a:p>
        </p:txBody>
      </p:sp>
      <p:graphicFrame>
        <p:nvGraphicFramePr>
          <p:cNvPr id="7" name="2 Gráfico"/>
          <p:cNvGraphicFramePr>
            <a:graphicFrameLocks/>
          </p:cNvGraphicFramePr>
          <p:nvPr>
            <p:extLst>
              <p:ext uri="{D42A27DB-BD31-4B8C-83A1-F6EECF244321}">
                <p14:modId xmlns:p14="http://schemas.microsoft.com/office/powerpoint/2010/main" val="742601698"/>
              </p:ext>
            </p:extLst>
          </p:nvPr>
        </p:nvGraphicFramePr>
        <p:xfrm>
          <a:off x="5296350" y="1213602"/>
          <a:ext cx="5648793" cy="47076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96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a:spLocks noGrp="1"/>
          </p:cNvSpPr>
          <p:nvPr>
            <p:ph idx="1"/>
          </p:nvPr>
        </p:nvSpPr>
        <p:spPr>
          <a:xfrm>
            <a:off x="2537139" y="1429554"/>
            <a:ext cx="7213154" cy="3644721"/>
          </a:xfrm>
        </p:spPr>
        <p:txBody>
          <a:bodyPr>
            <a:normAutofit lnSpcReduction="10000"/>
          </a:bodyPr>
          <a:lstStyle/>
          <a:p>
            <a:pPr marL="0" indent="0" algn="ctr">
              <a:buNone/>
            </a:pPr>
            <a:endParaRPr lang="es-ES_tradnl" sz="2400" b="1" i="1" dirty="0"/>
          </a:p>
          <a:p>
            <a:pPr marL="0" indent="0" algn="ctr">
              <a:buNone/>
            </a:pPr>
            <a:r>
              <a:rPr lang="es-MX" sz="2400" b="1" dirty="0" err="1"/>
              <a:t>What</a:t>
            </a:r>
            <a:r>
              <a:rPr lang="es-MX" sz="2400" b="1" dirty="0"/>
              <a:t> </a:t>
            </a:r>
            <a:r>
              <a:rPr lang="es-MX" sz="2400" b="1" dirty="0" err="1"/>
              <a:t>is</a:t>
            </a:r>
            <a:r>
              <a:rPr lang="es-MX" sz="2400" b="1" dirty="0"/>
              <a:t> </a:t>
            </a:r>
            <a:r>
              <a:rPr lang="es-MX" sz="2400" b="1" dirty="0" err="1"/>
              <a:t>your</a:t>
            </a:r>
            <a:r>
              <a:rPr lang="es-MX" sz="2400" b="1" dirty="0"/>
              <a:t> </a:t>
            </a:r>
            <a:r>
              <a:rPr lang="es-MX" sz="2400" b="1" dirty="0" err="1"/>
              <a:t>biggest</a:t>
            </a:r>
            <a:r>
              <a:rPr lang="es-MX" sz="2400" b="1" dirty="0"/>
              <a:t> </a:t>
            </a:r>
            <a:r>
              <a:rPr lang="es-MX" sz="2400" b="1" dirty="0" err="1"/>
              <a:t>complain</a:t>
            </a:r>
            <a:r>
              <a:rPr lang="es-MX" sz="2400" b="1" dirty="0"/>
              <a:t> </a:t>
            </a:r>
            <a:r>
              <a:rPr lang="es-MX" sz="2400" b="1" dirty="0" err="1"/>
              <a:t>about</a:t>
            </a:r>
            <a:r>
              <a:rPr lang="es-MX" sz="2400" b="1" dirty="0"/>
              <a:t> </a:t>
            </a:r>
            <a:r>
              <a:rPr lang="es-MX" sz="2400" b="1" dirty="0" err="1"/>
              <a:t>your</a:t>
            </a:r>
            <a:r>
              <a:rPr lang="es-MX" sz="2400" b="1" dirty="0"/>
              <a:t> </a:t>
            </a:r>
            <a:r>
              <a:rPr lang="es-MX" sz="2400" b="1" dirty="0" err="1"/>
              <a:t>friends</a:t>
            </a:r>
            <a:r>
              <a:rPr lang="es-MX" sz="2400" b="1" dirty="0"/>
              <a:t>?</a:t>
            </a:r>
          </a:p>
          <a:p>
            <a:pPr marL="0" indent="0" algn="ctr">
              <a:buNone/>
            </a:pPr>
            <a:endParaRPr lang="es-ES_tradnl" sz="2400" b="1" i="1" dirty="0"/>
          </a:p>
          <a:p>
            <a:pPr marL="0" indent="0" algn="ctr">
              <a:buNone/>
            </a:pPr>
            <a:r>
              <a:rPr lang="es-ES_tradnl" sz="2400" b="1" i="1" dirty="0" err="1"/>
              <a:t>Daniela´s</a:t>
            </a:r>
            <a:r>
              <a:rPr lang="es-ES_tradnl" sz="2400" b="1" i="1" dirty="0"/>
              <a:t> </a:t>
            </a:r>
            <a:r>
              <a:rPr lang="es-ES_tradnl" sz="2400" b="1" i="1" dirty="0" err="1"/>
              <a:t>Reflexion</a:t>
            </a:r>
            <a:endParaRPr lang="es-ES_tradnl" sz="2400" b="1" i="1" dirty="0"/>
          </a:p>
          <a:p>
            <a:pPr marL="0" indent="0" algn="ctr">
              <a:buNone/>
            </a:pPr>
            <a:endParaRPr lang="en-US" sz="2400" b="1" dirty="0"/>
          </a:p>
          <a:p>
            <a:pPr marL="0" indent="0" algn="ctr">
              <a:buNone/>
            </a:pPr>
            <a:r>
              <a:rPr lang="en-US" sz="2400" dirty="0"/>
              <a:t>I like this project a lot because at the same time we put into practice what we saw in the unit such as complaints and housework, we practice our pronunciation, we work as a team and we have fun.</a:t>
            </a:r>
            <a:endParaRPr lang="es-MX" sz="2400" dirty="0"/>
          </a:p>
        </p:txBody>
      </p:sp>
    </p:spTree>
    <p:extLst>
      <p:ext uri="{BB962C8B-B14F-4D97-AF65-F5344CB8AC3E}">
        <p14:creationId xmlns:p14="http://schemas.microsoft.com/office/powerpoint/2010/main" val="291693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9351" y="116632"/>
            <a:ext cx="11713301" cy="6624736"/>
          </a:xfrm>
        </p:spPr>
        <p:txBody>
          <a:bodyPr/>
          <a:lstStyle/>
          <a:p>
            <a:endParaRPr lang="es-MX" dirty="0"/>
          </a:p>
          <a:p>
            <a:endParaRPr lang="es-MX" dirty="0"/>
          </a:p>
          <a:p>
            <a:endParaRPr lang="es-MX" dirty="0"/>
          </a:p>
          <a:p>
            <a:endParaRPr lang="es-MX" dirty="0"/>
          </a:p>
        </p:txBody>
      </p:sp>
      <p:sp>
        <p:nvSpPr>
          <p:cNvPr id="4" name="3 Rectángulo"/>
          <p:cNvSpPr/>
          <p:nvPr/>
        </p:nvSpPr>
        <p:spPr>
          <a:xfrm>
            <a:off x="3791747" y="2933551"/>
            <a:ext cx="4846417" cy="2520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solidFill>
                  <a:srgbClr val="00FF00"/>
                </a:solidFill>
              </a:rPr>
              <a:t>Wash the dishes </a:t>
            </a:r>
          </a:p>
        </p:txBody>
      </p:sp>
      <p:sp>
        <p:nvSpPr>
          <p:cNvPr id="5" name="4 Rectángulo"/>
          <p:cNvSpPr/>
          <p:nvPr/>
        </p:nvSpPr>
        <p:spPr>
          <a:xfrm>
            <a:off x="3647611" y="3342887"/>
            <a:ext cx="4990552" cy="258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solidFill>
                  <a:srgbClr val="00FF00"/>
                </a:solidFill>
              </a:rPr>
              <a:t> Sweep and mop</a:t>
            </a:r>
          </a:p>
        </p:txBody>
      </p:sp>
      <p:sp>
        <p:nvSpPr>
          <p:cNvPr id="6" name="5 Rectángulo"/>
          <p:cNvSpPr/>
          <p:nvPr/>
        </p:nvSpPr>
        <p:spPr>
          <a:xfrm>
            <a:off x="3647613" y="3711766"/>
            <a:ext cx="4990551" cy="2942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solidFill>
                  <a:srgbClr val="00FF00"/>
                </a:solidFill>
              </a:rPr>
              <a:t> Clean the  bedroom </a:t>
            </a:r>
          </a:p>
        </p:txBody>
      </p:sp>
      <p:sp>
        <p:nvSpPr>
          <p:cNvPr id="7" name="6 Rectángulo"/>
          <p:cNvSpPr/>
          <p:nvPr/>
        </p:nvSpPr>
        <p:spPr>
          <a:xfrm>
            <a:off x="3647613" y="4243033"/>
            <a:ext cx="4990185" cy="1105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solidFill>
                  <a:srgbClr val="00FF00"/>
                </a:solidFill>
              </a:rPr>
              <a:t> Make the bed </a:t>
            </a:r>
          </a:p>
        </p:txBody>
      </p:sp>
      <p:sp>
        <p:nvSpPr>
          <p:cNvPr id="8" name="7 Rectángulo"/>
          <p:cNvSpPr/>
          <p:nvPr/>
        </p:nvSpPr>
        <p:spPr>
          <a:xfrm>
            <a:off x="3719677" y="4523530"/>
            <a:ext cx="4846418"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solidFill>
                  <a:srgbClr val="00FF00"/>
                </a:solidFill>
              </a:rPr>
              <a:t>Feed the pet </a:t>
            </a:r>
          </a:p>
        </p:txBody>
      </p:sp>
      <p:sp>
        <p:nvSpPr>
          <p:cNvPr id="9" name="8 CuadroTexto"/>
          <p:cNvSpPr txBox="1"/>
          <p:nvPr/>
        </p:nvSpPr>
        <p:spPr>
          <a:xfrm>
            <a:off x="291830" y="389106"/>
            <a:ext cx="5632451" cy="369332"/>
          </a:xfrm>
          <a:prstGeom prst="rect">
            <a:avLst/>
          </a:prstGeom>
          <a:noFill/>
        </p:spPr>
        <p:txBody>
          <a:bodyPr wrap="square" rtlCol="0">
            <a:spAutoFit/>
          </a:bodyPr>
          <a:lstStyle/>
          <a:p>
            <a:pPr algn="ctr"/>
            <a:r>
              <a:rPr lang="es-MX" b="1" dirty="0"/>
              <a:t>What is your biggest complain about the house chores?</a:t>
            </a:r>
            <a:endParaRPr lang="es-ES" b="1" dirty="0"/>
          </a:p>
        </p:txBody>
      </p:sp>
      <p:sp>
        <p:nvSpPr>
          <p:cNvPr id="2" name="1 CuadroTexto"/>
          <p:cNvSpPr txBox="1"/>
          <p:nvPr/>
        </p:nvSpPr>
        <p:spPr>
          <a:xfrm>
            <a:off x="7351833" y="1167319"/>
            <a:ext cx="1150143" cy="369332"/>
          </a:xfrm>
          <a:prstGeom prst="rect">
            <a:avLst/>
          </a:prstGeom>
          <a:solidFill>
            <a:schemeClr val="tx1"/>
          </a:solidFill>
        </p:spPr>
        <p:txBody>
          <a:bodyPr wrap="square" rtlCol="0">
            <a:spAutoFit/>
          </a:bodyPr>
          <a:lstStyle/>
          <a:p>
            <a:endParaRPr lang="es-ES" dirty="0"/>
          </a:p>
        </p:txBody>
      </p:sp>
      <p:sp>
        <p:nvSpPr>
          <p:cNvPr id="10" name="9 CuadroTexto"/>
          <p:cNvSpPr txBox="1"/>
          <p:nvPr/>
        </p:nvSpPr>
        <p:spPr>
          <a:xfrm>
            <a:off x="1076440" y="2231176"/>
            <a:ext cx="1203121" cy="369332"/>
          </a:xfrm>
          <a:prstGeom prst="rect">
            <a:avLst/>
          </a:prstGeom>
          <a:solidFill>
            <a:schemeClr val="tx1"/>
          </a:solidFill>
        </p:spPr>
        <p:txBody>
          <a:bodyPr wrap="square" rtlCol="0">
            <a:spAutoFit/>
          </a:bodyPr>
          <a:lstStyle/>
          <a:p>
            <a:endParaRPr lang="es-ES" dirty="0"/>
          </a:p>
        </p:txBody>
      </p:sp>
      <p:sp>
        <p:nvSpPr>
          <p:cNvPr id="11" name="10 CuadroTexto"/>
          <p:cNvSpPr txBox="1"/>
          <p:nvPr/>
        </p:nvSpPr>
        <p:spPr>
          <a:xfrm>
            <a:off x="10694903" y="2288924"/>
            <a:ext cx="1150143" cy="369332"/>
          </a:xfrm>
          <a:prstGeom prst="rect">
            <a:avLst/>
          </a:prstGeom>
          <a:solidFill>
            <a:schemeClr val="tx1"/>
          </a:solidFill>
        </p:spPr>
        <p:txBody>
          <a:bodyPr wrap="square" rtlCol="0">
            <a:spAutoFit/>
          </a:bodyPr>
          <a:lstStyle/>
          <a:p>
            <a:endParaRPr lang="es-ES" dirty="0"/>
          </a:p>
        </p:txBody>
      </p:sp>
    </p:spTree>
    <p:extLst>
      <p:ext uri="{BB962C8B-B14F-4D97-AF65-F5344CB8AC3E}">
        <p14:creationId xmlns:p14="http://schemas.microsoft.com/office/powerpoint/2010/main" val="6782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3204275438"/>
              </p:ext>
            </p:extLst>
          </p:nvPr>
        </p:nvGraphicFramePr>
        <p:xfrm>
          <a:off x="827584" y="82351"/>
          <a:ext cx="2592288" cy="6744490"/>
        </p:xfrm>
        <a:graphic>
          <a:graphicData uri="http://schemas.openxmlformats.org/drawingml/2006/table">
            <a:tbl>
              <a:tblPr/>
              <a:tblGrid>
                <a:gridCol w="864096">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tblGrid>
              <a:tr h="0">
                <a:tc>
                  <a:txBody>
                    <a:bodyPr/>
                    <a:lstStyle/>
                    <a:p>
                      <a:pPr algn="ctr" fontAlgn="b"/>
                      <a:r>
                        <a:rPr lang="es-MX" sz="1200" b="0" i="0" u="none" strike="noStrike" dirty="0" err="1">
                          <a:solidFill>
                            <a:srgbClr val="000000"/>
                          </a:solidFill>
                          <a:effectLst/>
                          <a:latin typeface="Calibri"/>
                        </a:rPr>
                        <a:t>Nothing</a:t>
                      </a:r>
                      <a:r>
                        <a:rPr lang="es-MX" sz="1200" b="0" i="0" u="none" strike="noStrike" dirty="0">
                          <a:solidFill>
                            <a:srgbClr val="000000"/>
                          </a:solidFill>
                          <a:effectLst/>
                          <a:latin typeface="Calibri"/>
                        </a:rPr>
                        <a:t>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a:txBody>
                    <a:bodyPr/>
                    <a:lstStyle/>
                    <a:p>
                      <a:pPr algn="ctr" fontAlgn="b"/>
                      <a:r>
                        <a:rPr lang="es-MX" sz="1200" b="0" i="0" u="none" strike="noStrike">
                          <a:solidFill>
                            <a:srgbClr val="000000"/>
                          </a:solidFill>
                          <a:effectLst/>
                          <a:latin typeface="Calibri"/>
                        </a:rPr>
                        <a:t>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a:txBody>
                    <a:bodyPr/>
                    <a:lstStyle/>
                    <a:p>
                      <a:pPr algn="ctr" fontAlgn="b"/>
                      <a:r>
                        <a:rPr lang="es-MX" sz="1200" b="0" i="0" u="none" strike="noStrike">
                          <a:solidFill>
                            <a:srgbClr val="000000"/>
                          </a:solidFill>
                          <a:effectLst/>
                          <a:latin typeface="Calibri"/>
                        </a:rPr>
                        <a:t>2</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183170">
                <a:tc>
                  <a:txBody>
                    <a:bodyPr/>
                    <a:lstStyle/>
                    <a:p>
                      <a:pPr algn="ctr" fontAlgn="b"/>
                      <a:r>
                        <a:rPr lang="es-MX" sz="1200" b="0" i="0" u="none" strike="noStrike">
                          <a:solidFill>
                            <a:srgbClr val="000000"/>
                          </a:solidFill>
                          <a:effectLst/>
                          <a:latin typeface="Calibri"/>
                        </a:rPr>
                        <a:t>Cook</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a:txBody>
                    <a:bodyPr/>
                    <a:lstStyle/>
                    <a:p>
                      <a:pPr algn="ctr" fontAlgn="b"/>
                      <a:r>
                        <a:rPr lang="es-MX" sz="1200" b="0" i="0" u="none" strike="noStrike">
                          <a:solidFill>
                            <a:srgbClr val="000000"/>
                          </a:solidFill>
                          <a:effectLst/>
                          <a:latin typeface="Calibri"/>
                        </a:rPr>
                        <a:t>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a:txBody>
                    <a:bodyPr/>
                    <a:lstStyle/>
                    <a:p>
                      <a:pPr algn="ctr" fontAlgn="b"/>
                      <a:r>
                        <a:rPr lang="es-MX" sz="1200" b="0" i="0" u="none" strike="noStrike" dirty="0">
                          <a:solidFill>
                            <a:srgbClr val="000000"/>
                          </a:solidFill>
                          <a:effectLst/>
                          <a:latin typeface="Calibri"/>
                        </a:rPr>
                        <a:t>1</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3170">
                <a:tc gridSpan="2">
                  <a:txBody>
                    <a:bodyPr/>
                    <a:lstStyle/>
                    <a:p>
                      <a:pPr algn="ctr" fontAlgn="b"/>
                      <a:r>
                        <a:rPr lang="es-MX" sz="1200" b="0" i="0" u="none" strike="noStrike">
                          <a:solidFill>
                            <a:srgbClr val="000000"/>
                          </a:solidFill>
                          <a:effectLst/>
                          <a:latin typeface="Calibri"/>
                        </a:rPr>
                        <a:t>wash the clothes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2</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183170">
                <a:tc gridSpan="2">
                  <a:txBody>
                    <a:bodyPr/>
                    <a:lstStyle/>
                    <a:p>
                      <a:pPr algn="ctr" fontAlgn="b"/>
                      <a:r>
                        <a:rPr lang="es-MX" sz="1200" b="0" i="0" u="none" strike="noStrike">
                          <a:solidFill>
                            <a:srgbClr val="000000"/>
                          </a:solidFill>
                          <a:effectLst/>
                          <a:latin typeface="Calibri"/>
                        </a:rPr>
                        <a:t>Wash the dishes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11</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3"/>
                  </a:ext>
                </a:extLst>
              </a:tr>
              <a:tr h="183170">
                <a:tc gridSpan="2">
                  <a:txBody>
                    <a:bodyPr/>
                    <a:lstStyle/>
                    <a:p>
                      <a:pPr algn="ctr" fontAlgn="b"/>
                      <a:r>
                        <a:rPr lang="es-MX" sz="1200" b="0" i="0" u="none" strike="noStrike">
                          <a:solidFill>
                            <a:srgbClr val="000000"/>
                          </a:solidFill>
                          <a:effectLst/>
                          <a:latin typeface="Calibri"/>
                        </a:rPr>
                        <a:t>sweep and mop</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9</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183170">
                <a:tc gridSpan="2">
                  <a:txBody>
                    <a:bodyPr/>
                    <a:lstStyle/>
                    <a:p>
                      <a:pPr algn="ctr" fontAlgn="b"/>
                      <a:r>
                        <a:rPr lang="es-MX" sz="1200" b="0" i="0" u="none" strike="noStrike">
                          <a:solidFill>
                            <a:srgbClr val="000000"/>
                          </a:solidFill>
                          <a:effectLst/>
                          <a:latin typeface="Calibri"/>
                        </a:rPr>
                        <a:t>feed the pet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2</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5"/>
                  </a:ext>
                </a:extLst>
              </a:tr>
              <a:tr h="183170">
                <a:tc gridSpan="2">
                  <a:txBody>
                    <a:bodyPr/>
                    <a:lstStyle/>
                    <a:p>
                      <a:pPr algn="ctr" fontAlgn="b"/>
                      <a:r>
                        <a:rPr lang="es-MX" sz="1200" b="0" i="0" u="none" strike="noStrike">
                          <a:solidFill>
                            <a:srgbClr val="000000"/>
                          </a:solidFill>
                          <a:effectLst/>
                          <a:latin typeface="Calibri"/>
                        </a:rPr>
                        <a:t>Paint the house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1</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83170">
                <a:tc gridSpan="2">
                  <a:txBody>
                    <a:bodyPr/>
                    <a:lstStyle/>
                    <a:p>
                      <a:pPr algn="ctr" fontAlgn="b"/>
                      <a:r>
                        <a:rPr lang="es-MX" sz="1200" b="0" i="0" u="none" strike="noStrike">
                          <a:solidFill>
                            <a:srgbClr val="000000"/>
                          </a:solidFill>
                          <a:effectLst/>
                          <a:latin typeface="Calibri"/>
                        </a:rPr>
                        <a:t>Wash the car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1</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7"/>
                  </a:ext>
                </a:extLst>
              </a:tr>
              <a:tr h="183170">
                <a:tc gridSpan="2">
                  <a:txBody>
                    <a:bodyPr/>
                    <a:lstStyle/>
                    <a:p>
                      <a:pPr algn="ctr" fontAlgn="b"/>
                      <a:r>
                        <a:rPr lang="es-MX" sz="1200" b="0" i="0" u="none" strike="noStrike">
                          <a:solidFill>
                            <a:srgbClr val="000000"/>
                          </a:solidFill>
                          <a:effectLst/>
                          <a:latin typeface="Calibri"/>
                        </a:rPr>
                        <a:t>clean the bedroom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3</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359442">
                <a:tc>
                  <a:txBody>
                    <a:bodyPr/>
                    <a:lstStyle/>
                    <a:p>
                      <a:pPr algn="ctr" fontAlgn="b"/>
                      <a:r>
                        <a:rPr lang="es-MX" sz="1200" b="0" i="0" u="none" strike="noStrike">
                          <a:solidFill>
                            <a:srgbClr val="000000"/>
                          </a:solidFill>
                          <a:effectLst/>
                          <a:latin typeface="Calibri"/>
                        </a:rPr>
                        <a:t>Take out the trash</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a:txBody>
                    <a:bodyPr/>
                    <a:lstStyle/>
                    <a:p>
                      <a:pPr algn="ctr" fontAlgn="b"/>
                      <a:r>
                        <a:rPr lang="es-MX" sz="1200" b="0" i="0" u="none" strike="noStrike">
                          <a:solidFill>
                            <a:srgbClr val="000000"/>
                          </a:solidFill>
                          <a:effectLst/>
                          <a:latin typeface="Calibri"/>
                        </a:rPr>
                        <a:t>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9"/>
                  </a:ext>
                </a:extLst>
              </a:tr>
              <a:tr h="183170">
                <a:tc gridSpan="2">
                  <a:txBody>
                    <a:bodyPr/>
                    <a:lstStyle/>
                    <a:p>
                      <a:pPr algn="ctr" fontAlgn="b"/>
                      <a:r>
                        <a:rPr lang="es-MX" sz="1200" b="0" i="0" u="none" strike="noStrike">
                          <a:solidFill>
                            <a:srgbClr val="000000"/>
                          </a:solidFill>
                          <a:effectLst/>
                          <a:latin typeface="Calibri"/>
                        </a:rPr>
                        <a:t>clean the yard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83170">
                <a:tc gridSpan="2">
                  <a:txBody>
                    <a:bodyPr/>
                    <a:lstStyle/>
                    <a:p>
                      <a:pPr algn="ctr" fontAlgn="b"/>
                      <a:r>
                        <a:rPr lang="es-MX" sz="1200" b="0" i="0" u="none" strike="noStrike">
                          <a:solidFill>
                            <a:srgbClr val="000000"/>
                          </a:solidFill>
                          <a:effectLst/>
                          <a:latin typeface="Calibri"/>
                        </a:rPr>
                        <a:t>Make the bed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3</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11"/>
                  </a:ext>
                </a:extLst>
              </a:tr>
              <a:tr h="183170">
                <a:tc>
                  <a:txBody>
                    <a:bodyPr/>
                    <a:lstStyle/>
                    <a:p>
                      <a:pPr algn="ctr" fontAlgn="b"/>
                      <a:r>
                        <a:rPr lang="es-MX" sz="1200" b="0" i="0" u="none" strike="noStrike">
                          <a:solidFill>
                            <a:srgbClr val="000000"/>
                          </a:solidFill>
                          <a:effectLst/>
                          <a:latin typeface="Calibri"/>
                        </a:rPr>
                        <a:t>clean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a:txBody>
                    <a:bodyPr/>
                    <a:lstStyle/>
                    <a:p>
                      <a:pPr algn="ctr" fontAlgn="b"/>
                      <a:r>
                        <a:rPr lang="es-MX" sz="1200" b="0" i="0" u="none" strike="noStrike">
                          <a:solidFill>
                            <a:srgbClr val="000000"/>
                          </a:solidFill>
                          <a:effectLst/>
                          <a:latin typeface="Calibri"/>
                        </a:rPr>
                        <a:t>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a:txBody>
                    <a:bodyPr/>
                    <a:lstStyle/>
                    <a:p>
                      <a:pPr algn="ctr" fontAlgn="b"/>
                      <a:r>
                        <a:rPr lang="es-MX" sz="1200" b="0" i="0" u="none" strike="noStrike">
                          <a:solidFill>
                            <a:srgbClr val="000000"/>
                          </a:solidFill>
                          <a:effectLst/>
                          <a:latin typeface="Calibri"/>
                        </a:rPr>
                        <a:t>2</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83170">
                <a:tc gridSpan="2">
                  <a:txBody>
                    <a:bodyPr/>
                    <a:lstStyle/>
                    <a:p>
                      <a:pPr algn="ctr" fontAlgn="b"/>
                      <a:r>
                        <a:rPr lang="es-MX" sz="1200" b="0" i="0" u="none" strike="noStrike">
                          <a:solidFill>
                            <a:srgbClr val="000000"/>
                          </a:solidFill>
                          <a:effectLst/>
                          <a:latin typeface="Calibri"/>
                        </a:rPr>
                        <a:t>clean the bathroom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1</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13"/>
                  </a:ext>
                </a:extLst>
              </a:tr>
              <a:tr h="183170">
                <a:tc gridSpan="2">
                  <a:txBody>
                    <a:bodyPr/>
                    <a:lstStyle/>
                    <a:p>
                      <a:pPr algn="ctr" fontAlgn="b"/>
                      <a:r>
                        <a:rPr lang="es-MX" sz="1200" b="0" i="0" u="none" strike="noStrike">
                          <a:solidFill>
                            <a:srgbClr val="000000"/>
                          </a:solidFill>
                          <a:effectLst/>
                          <a:latin typeface="Calibri"/>
                        </a:rPr>
                        <a:t>clean the liviningroom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183170">
                <a:tc gridSpan="2">
                  <a:txBody>
                    <a:bodyPr/>
                    <a:lstStyle/>
                    <a:p>
                      <a:pPr algn="ctr" fontAlgn="b"/>
                      <a:r>
                        <a:rPr lang="es-MX" sz="1200" b="0" i="0" u="none" strike="noStrike">
                          <a:solidFill>
                            <a:srgbClr val="000000"/>
                          </a:solidFill>
                          <a:effectLst/>
                          <a:latin typeface="Calibri"/>
                        </a:rPr>
                        <a:t>clean the kitchen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15"/>
                  </a:ext>
                </a:extLst>
              </a:tr>
              <a:tr h="183170">
                <a:tc>
                  <a:txBody>
                    <a:bodyPr/>
                    <a:lstStyle/>
                    <a:p>
                      <a:pPr algn="ctr" fontAlgn="b"/>
                      <a:r>
                        <a:rPr lang="es-MX" sz="1200" b="0" i="0" u="none" strike="noStrike">
                          <a:solidFill>
                            <a:srgbClr val="000000"/>
                          </a:solidFill>
                          <a:effectLst/>
                          <a:latin typeface="Calibri"/>
                        </a:rPr>
                        <a:t>sing songs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a:txBody>
                    <a:bodyPr/>
                    <a:lstStyle/>
                    <a:p>
                      <a:pPr algn="ctr" fontAlgn="b"/>
                      <a:r>
                        <a:rPr lang="es-MX" sz="1200" b="0" i="0" u="none" strike="noStrike">
                          <a:solidFill>
                            <a:srgbClr val="000000"/>
                          </a:solidFill>
                          <a:effectLst/>
                          <a:latin typeface="Calibri"/>
                        </a:rPr>
                        <a:t>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183170">
                <a:tc gridSpan="2">
                  <a:txBody>
                    <a:bodyPr/>
                    <a:lstStyle/>
                    <a:p>
                      <a:pPr algn="ctr" fontAlgn="b"/>
                      <a:r>
                        <a:rPr lang="es-MX" sz="1200" b="0" i="0" u="none" strike="noStrike">
                          <a:solidFill>
                            <a:srgbClr val="000000"/>
                          </a:solidFill>
                          <a:effectLst/>
                          <a:latin typeface="Calibri"/>
                        </a:rPr>
                        <a:t>fold the clothes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17"/>
                  </a:ext>
                </a:extLst>
              </a:tr>
              <a:tr h="183170">
                <a:tc gridSpan="2">
                  <a:txBody>
                    <a:bodyPr/>
                    <a:lstStyle/>
                    <a:p>
                      <a:pPr algn="ctr" fontAlgn="b"/>
                      <a:r>
                        <a:rPr lang="es-MX" sz="1200" b="0" i="0" u="none" strike="noStrike">
                          <a:solidFill>
                            <a:srgbClr val="000000"/>
                          </a:solidFill>
                          <a:effectLst/>
                          <a:latin typeface="Calibri"/>
                        </a:rPr>
                        <a:t>Hang out the clothes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183170">
                <a:tc gridSpan="2">
                  <a:txBody>
                    <a:bodyPr/>
                    <a:lstStyle/>
                    <a:p>
                      <a:pPr algn="ctr" fontAlgn="b"/>
                      <a:r>
                        <a:rPr lang="es-MX" sz="1200" b="0" i="0" u="none" strike="noStrike">
                          <a:solidFill>
                            <a:srgbClr val="000000"/>
                          </a:solidFill>
                          <a:effectLst/>
                          <a:latin typeface="Calibri"/>
                        </a:rPr>
                        <a:t>water plants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19"/>
                  </a:ext>
                </a:extLst>
              </a:tr>
              <a:tr h="183170">
                <a:tc gridSpan="2">
                  <a:txBody>
                    <a:bodyPr/>
                    <a:lstStyle/>
                    <a:p>
                      <a:pPr algn="ctr" fontAlgn="b"/>
                      <a:r>
                        <a:rPr lang="es-MX" sz="1200" b="0" i="0" u="none" strike="noStrike">
                          <a:solidFill>
                            <a:srgbClr val="000000"/>
                          </a:solidFill>
                          <a:effectLst/>
                          <a:latin typeface="Calibri"/>
                        </a:rPr>
                        <a:t>dust the furniture</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20"/>
                  </a:ext>
                </a:extLst>
              </a:tr>
              <a:tr h="359442">
                <a:tc gridSpan="2">
                  <a:txBody>
                    <a:bodyPr/>
                    <a:lstStyle/>
                    <a:p>
                      <a:pPr algn="ctr" fontAlgn="b"/>
                      <a:r>
                        <a:rPr lang="es-MX" sz="1200" b="0" i="0" u="none" strike="noStrike">
                          <a:solidFill>
                            <a:srgbClr val="000000"/>
                          </a:solidFill>
                          <a:effectLst/>
                          <a:latin typeface="Calibri"/>
                        </a:rPr>
                        <a:t>accommodate the pictures</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21"/>
                  </a:ext>
                </a:extLst>
              </a:tr>
              <a:tr h="359442">
                <a:tc gridSpan="2">
                  <a:txBody>
                    <a:bodyPr/>
                    <a:lstStyle/>
                    <a:p>
                      <a:pPr algn="ctr" fontAlgn="b"/>
                      <a:r>
                        <a:rPr lang="es-MX" sz="1200" b="0" i="0" u="none" strike="noStrike">
                          <a:solidFill>
                            <a:srgbClr val="000000"/>
                          </a:solidFill>
                          <a:effectLst/>
                          <a:latin typeface="Calibri"/>
                        </a:rPr>
                        <a:t>accommodate the dishes</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r h="183170">
                <a:tc gridSpan="2">
                  <a:txBody>
                    <a:bodyPr/>
                    <a:lstStyle/>
                    <a:p>
                      <a:pPr algn="ctr" fontAlgn="b"/>
                      <a:r>
                        <a:rPr lang="es-MX" sz="1200" b="0" i="0" u="none" strike="noStrike">
                          <a:solidFill>
                            <a:srgbClr val="000000"/>
                          </a:solidFill>
                          <a:effectLst/>
                          <a:latin typeface="Calibri"/>
                        </a:rPr>
                        <a:t>look for papers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23"/>
                  </a:ext>
                </a:extLst>
              </a:tr>
              <a:tr h="183170">
                <a:tc gridSpan="2">
                  <a:txBody>
                    <a:bodyPr/>
                    <a:lstStyle/>
                    <a:p>
                      <a:pPr algn="ctr" fontAlgn="b"/>
                      <a:r>
                        <a:rPr lang="es-MX" sz="1200" b="0" i="0" u="none" strike="noStrike">
                          <a:solidFill>
                            <a:srgbClr val="000000"/>
                          </a:solidFill>
                          <a:effectLst/>
                          <a:latin typeface="Calibri"/>
                        </a:rPr>
                        <a:t>clean the pets area</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1</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24"/>
                  </a:ext>
                </a:extLst>
              </a:tr>
              <a:tr h="359442">
                <a:tc gridSpan="2">
                  <a:txBody>
                    <a:bodyPr/>
                    <a:lstStyle/>
                    <a:p>
                      <a:pPr algn="ctr" fontAlgn="b"/>
                      <a:r>
                        <a:rPr lang="es-MX" sz="1200" b="0" i="0" u="none" strike="noStrike">
                          <a:solidFill>
                            <a:srgbClr val="000000"/>
                          </a:solidFill>
                          <a:effectLst/>
                          <a:latin typeface="Calibri"/>
                        </a:rPr>
                        <a:t>clean doors and windows</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1</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25"/>
                  </a:ext>
                </a:extLst>
              </a:tr>
              <a:tr h="183170">
                <a:tc gridSpan="2">
                  <a:txBody>
                    <a:bodyPr/>
                    <a:lstStyle/>
                    <a:p>
                      <a:pPr algn="ctr" fontAlgn="b"/>
                      <a:r>
                        <a:rPr lang="es-MX" sz="1200" b="0" i="0" u="none" strike="noStrike">
                          <a:solidFill>
                            <a:srgbClr val="000000"/>
                          </a:solidFill>
                          <a:effectLst/>
                          <a:latin typeface="Calibri"/>
                        </a:rPr>
                        <a:t>go to the groceries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26"/>
                  </a:ext>
                </a:extLst>
              </a:tr>
              <a:tr h="183170">
                <a:tc gridSpan="2">
                  <a:txBody>
                    <a:bodyPr/>
                    <a:lstStyle/>
                    <a:p>
                      <a:pPr algn="ctr" fontAlgn="b"/>
                      <a:r>
                        <a:rPr lang="es-MX" sz="1200" b="0" i="0" u="none" strike="noStrike">
                          <a:solidFill>
                            <a:srgbClr val="000000"/>
                          </a:solidFill>
                          <a:effectLst/>
                          <a:latin typeface="Calibri"/>
                        </a:rPr>
                        <a:t>care  the brothers </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27"/>
                  </a:ext>
                </a:extLst>
              </a:tr>
              <a:tr h="359442">
                <a:tc gridSpan="2">
                  <a:txBody>
                    <a:bodyPr/>
                    <a:lstStyle/>
                    <a:p>
                      <a:pPr algn="ctr" fontAlgn="b"/>
                      <a:r>
                        <a:rPr lang="en-US" sz="1200" b="0" i="0" u="none" strike="noStrike">
                          <a:solidFill>
                            <a:srgbClr val="000000"/>
                          </a:solidFill>
                          <a:effectLst/>
                          <a:latin typeface="Calibri"/>
                        </a:rPr>
                        <a:t>put the clothes in the boat</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dirty="0">
                          <a:solidFill>
                            <a:srgbClr val="000000"/>
                          </a:solidFill>
                          <a:effectLst/>
                          <a:latin typeface="Calibri"/>
                        </a:rPr>
                        <a:t>1</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DE9D9"/>
                    </a:solidFill>
                  </a:tcPr>
                </a:tc>
                <a:extLst>
                  <a:ext uri="{0D108BD9-81ED-4DB2-BD59-A6C34878D82A}">
                    <a16:rowId xmlns:a16="http://schemas.microsoft.com/office/drawing/2014/main" val="10028"/>
                  </a:ext>
                </a:extLst>
              </a:tr>
              <a:tr h="181155">
                <a:tc gridSpan="2">
                  <a:txBody>
                    <a:bodyPr/>
                    <a:lstStyle/>
                    <a:p>
                      <a:pPr algn="ctr" fontAlgn="b"/>
                      <a:r>
                        <a:rPr lang="en-US" sz="1200" b="0" i="0" u="none" strike="noStrike">
                          <a:solidFill>
                            <a:srgbClr val="000000"/>
                          </a:solidFill>
                          <a:effectLst/>
                          <a:latin typeface="Calibri"/>
                        </a:rPr>
                        <a:t>take out the clothes for wash                 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rgbClr val="FFFF00"/>
                    </a:solidFill>
                  </a:tcPr>
                </a:tc>
                <a:tc hMerge="1">
                  <a:txBody>
                    <a:bodyPr/>
                    <a:lstStyle/>
                    <a:p>
                      <a:endParaRPr lang="es-MX"/>
                    </a:p>
                  </a:txBody>
                  <a:tcPr/>
                </a:tc>
                <a:tc>
                  <a:txBody>
                    <a:bodyPr/>
                    <a:lstStyle/>
                    <a:p>
                      <a:pPr algn="ctr" fontAlgn="b"/>
                      <a:r>
                        <a:rPr lang="es-MX" sz="1200" b="0" i="0" u="none" strike="noStrike" dirty="0">
                          <a:solidFill>
                            <a:srgbClr val="000000"/>
                          </a:solidFill>
                          <a:effectLst/>
                          <a:latin typeface="Calibri"/>
                        </a:rPr>
                        <a:t>0</a:t>
                      </a:r>
                    </a:p>
                  </a:txBody>
                  <a:tcPr marL="7157" marR="7157" marT="7157" marB="0"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2218928084"/>
              </p:ext>
            </p:extLst>
          </p:nvPr>
        </p:nvGraphicFramePr>
        <p:xfrm>
          <a:off x="4671239" y="1281658"/>
          <a:ext cx="4772564" cy="1611444"/>
        </p:xfrm>
        <a:graphic>
          <a:graphicData uri="http://schemas.openxmlformats.org/drawingml/2006/table">
            <a:tbl>
              <a:tblPr/>
              <a:tblGrid>
                <a:gridCol w="2386282">
                  <a:extLst>
                    <a:ext uri="{9D8B030D-6E8A-4147-A177-3AD203B41FA5}">
                      <a16:colId xmlns:a16="http://schemas.microsoft.com/office/drawing/2014/main" val="20000"/>
                    </a:ext>
                  </a:extLst>
                </a:gridCol>
                <a:gridCol w="2386282">
                  <a:extLst>
                    <a:ext uri="{9D8B030D-6E8A-4147-A177-3AD203B41FA5}">
                      <a16:colId xmlns:a16="http://schemas.microsoft.com/office/drawing/2014/main" val="20001"/>
                    </a:ext>
                  </a:extLst>
                </a:gridCol>
              </a:tblGrid>
              <a:tr h="268574">
                <a:tc>
                  <a:txBody>
                    <a:bodyPr/>
                    <a:lstStyle/>
                    <a:p>
                      <a:pPr algn="ctr" fontAlgn="b"/>
                      <a:r>
                        <a:rPr lang="es-MX" sz="1400" b="0" i="0" u="none" strike="noStrike" dirty="0" err="1">
                          <a:solidFill>
                            <a:srgbClr val="000000"/>
                          </a:solidFill>
                          <a:effectLst/>
                          <a:latin typeface="Calibri"/>
                        </a:rPr>
                        <a:t>Populars</a:t>
                      </a:r>
                      <a:endParaRPr lang="es-MX" sz="1400" b="0" i="0" u="none" strike="noStrike" dirty="0">
                        <a:solidFill>
                          <a:srgbClr val="000000"/>
                        </a:solidFill>
                        <a:effectLst/>
                        <a:latin typeface="Calibri"/>
                      </a:endParaRP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00B0F0"/>
                    </a:solidFill>
                  </a:tcPr>
                </a:tc>
                <a:tc>
                  <a:txBody>
                    <a:bodyPr/>
                    <a:lstStyle/>
                    <a:p>
                      <a:pPr algn="ctr" fontAlgn="b"/>
                      <a:endParaRPr lang="es-MX" sz="1400" b="0" i="0" u="none" strike="noStrike">
                        <a:solidFill>
                          <a:srgbClr val="000000"/>
                        </a:solidFill>
                        <a:effectLst/>
                        <a:latin typeface="Calibri"/>
                      </a:endParaRP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0"/>
                  </a:ext>
                </a:extLst>
              </a:tr>
              <a:tr h="268574">
                <a:tc>
                  <a:txBody>
                    <a:bodyPr/>
                    <a:lstStyle/>
                    <a:p>
                      <a:pPr algn="ctr" fontAlgn="b"/>
                      <a:r>
                        <a:rPr lang="es-MX" sz="1400" b="0" i="0" u="none" strike="noStrike" dirty="0" err="1">
                          <a:solidFill>
                            <a:srgbClr val="000000"/>
                          </a:solidFill>
                          <a:effectLst/>
                          <a:latin typeface="Calibri"/>
                        </a:rPr>
                        <a:t>wash</a:t>
                      </a:r>
                      <a:r>
                        <a:rPr lang="es-MX" sz="1400" b="0" i="0" u="none" strike="noStrike" dirty="0">
                          <a:solidFill>
                            <a:srgbClr val="000000"/>
                          </a:solidFill>
                          <a:effectLst/>
                          <a:latin typeface="Calibri"/>
                        </a:rPr>
                        <a:t> </a:t>
                      </a:r>
                      <a:r>
                        <a:rPr lang="es-MX" sz="1400" b="0" i="0" u="none" strike="noStrike" dirty="0" err="1">
                          <a:solidFill>
                            <a:srgbClr val="000000"/>
                          </a:solidFill>
                          <a:effectLst/>
                          <a:latin typeface="Calibri"/>
                        </a:rPr>
                        <a:t>the</a:t>
                      </a:r>
                      <a:r>
                        <a:rPr lang="es-MX" sz="1400" b="0" i="0" u="none" strike="noStrike" dirty="0">
                          <a:solidFill>
                            <a:srgbClr val="000000"/>
                          </a:solidFill>
                          <a:effectLst/>
                          <a:latin typeface="Calibri"/>
                        </a:rPr>
                        <a:t> </a:t>
                      </a:r>
                      <a:r>
                        <a:rPr lang="es-MX" sz="1400" b="0" i="0" u="none" strike="noStrike" dirty="0" err="1">
                          <a:solidFill>
                            <a:srgbClr val="000000"/>
                          </a:solidFill>
                          <a:effectLst/>
                          <a:latin typeface="Calibri"/>
                        </a:rPr>
                        <a:t>dishes</a:t>
                      </a:r>
                      <a:r>
                        <a:rPr lang="es-MX" sz="1400" b="0" i="0" u="none" strike="noStrike" dirty="0">
                          <a:solidFill>
                            <a:srgbClr val="000000"/>
                          </a:solidFill>
                          <a:effectLst/>
                          <a:latin typeface="Calibri"/>
                        </a:rPr>
                        <a:t>              11</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00B0F0"/>
                    </a:solidFill>
                  </a:tcPr>
                </a:tc>
                <a:tc>
                  <a:txBody>
                    <a:bodyPr/>
                    <a:lstStyle/>
                    <a:p>
                      <a:pPr algn="ctr" fontAlgn="b"/>
                      <a:r>
                        <a:rPr lang="es-MX" sz="1400" b="0" i="0" u="none" strike="noStrike" dirty="0">
                          <a:solidFill>
                            <a:srgbClr val="000000"/>
                          </a:solidFill>
                          <a:effectLst/>
                          <a:latin typeface="Calibri"/>
                        </a:rPr>
                        <a:t>11</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1"/>
                  </a:ext>
                </a:extLst>
              </a:tr>
              <a:tr h="268574">
                <a:tc>
                  <a:txBody>
                    <a:bodyPr/>
                    <a:lstStyle/>
                    <a:p>
                      <a:pPr algn="ctr" fontAlgn="b"/>
                      <a:r>
                        <a:rPr lang="es-MX" sz="1400" b="0" i="0" u="none" strike="noStrike">
                          <a:solidFill>
                            <a:srgbClr val="000000"/>
                          </a:solidFill>
                          <a:effectLst/>
                          <a:latin typeface="Calibri"/>
                        </a:rPr>
                        <a:t>sweep and mop</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00B0F0"/>
                    </a:solidFill>
                  </a:tcPr>
                </a:tc>
                <a:tc>
                  <a:txBody>
                    <a:bodyPr/>
                    <a:lstStyle/>
                    <a:p>
                      <a:pPr algn="ctr" fontAlgn="b"/>
                      <a:r>
                        <a:rPr lang="es-MX" sz="1400" b="0" i="0" u="none" strike="noStrike" dirty="0">
                          <a:solidFill>
                            <a:srgbClr val="000000"/>
                          </a:solidFill>
                          <a:effectLst/>
                          <a:latin typeface="Calibri"/>
                        </a:rPr>
                        <a:t>9</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2"/>
                  </a:ext>
                </a:extLst>
              </a:tr>
              <a:tr h="268574">
                <a:tc>
                  <a:txBody>
                    <a:bodyPr/>
                    <a:lstStyle/>
                    <a:p>
                      <a:pPr algn="ctr" fontAlgn="b"/>
                      <a:r>
                        <a:rPr lang="es-MX" sz="1400" b="0" i="0" u="none" strike="noStrike">
                          <a:solidFill>
                            <a:srgbClr val="000000"/>
                          </a:solidFill>
                          <a:effectLst/>
                          <a:latin typeface="Calibri"/>
                        </a:rPr>
                        <a:t>clean the bedroom          3 </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00B0F0"/>
                    </a:solidFill>
                  </a:tcPr>
                </a:tc>
                <a:tc>
                  <a:txBody>
                    <a:bodyPr/>
                    <a:lstStyle/>
                    <a:p>
                      <a:pPr algn="ctr" fontAlgn="b"/>
                      <a:r>
                        <a:rPr lang="es-MX" sz="1400" b="0" i="0" u="none" strike="noStrike">
                          <a:solidFill>
                            <a:srgbClr val="000000"/>
                          </a:solidFill>
                          <a:effectLst/>
                          <a:latin typeface="Calibri"/>
                        </a:rPr>
                        <a:t>3</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3"/>
                  </a:ext>
                </a:extLst>
              </a:tr>
              <a:tr h="268574">
                <a:tc>
                  <a:txBody>
                    <a:bodyPr/>
                    <a:lstStyle/>
                    <a:p>
                      <a:pPr algn="ctr" fontAlgn="b"/>
                      <a:r>
                        <a:rPr lang="es-MX" sz="1400" b="0" i="0" u="none" strike="noStrike">
                          <a:solidFill>
                            <a:srgbClr val="000000"/>
                          </a:solidFill>
                          <a:effectLst/>
                          <a:latin typeface="Calibri"/>
                        </a:rPr>
                        <a:t>make the bed                      3</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00B0F0"/>
                    </a:solidFill>
                  </a:tcPr>
                </a:tc>
                <a:tc>
                  <a:txBody>
                    <a:bodyPr/>
                    <a:lstStyle/>
                    <a:p>
                      <a:pPr algn="ctr" fontAlgn="b"/>
                      <a:r>
                        <a:rPr lang="es-MX" sz="1400" b="0" i="0" u="none" strike="noStrike" dirty="0">
                          <a:solidFill>
                            <a:srgbClr val="000000"/>
                          </a:solidFill>
                          <a:effectLst/>
                          <a:latin typeface="Calibri"/>
                        </a:rPr>
                        <a:t>3</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4"/>
                  </a:ext>
                </a:extLst>
              </a:tr>
              <a:tr h="268574">
                <a:tc>
                  <a:txBody>
                    <a:bodyPr/>
                    <a:lstStyle/>
                    <a:p>
                      <a:pPr algn="ctr" fontAlgn="b"/>
                      <a:r>
                        <a:rPr lang="es-MX" sz="1400" b="0" i="0" u="none" strike="noStrike">
                          <a:solidFill>
                            <a:srgbClr val="000000"/>
                          </a:solidFill>
                          <a:effectLst/>
                          <a:latin typeface="Calibri"/>
                        </a:rPr>
                        <a:t>feed the pet                        2</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00B0F0"/>
                    </a:solidFill>
                  </a:tcPr>
                </a:tc>
                <a:tc>
                  <a:txBody>
                    <a:bodyPr/>
                    <a:lstStyle/>
                    <a:p>
                      <a:pPr algn="ctr" fontAlgn="b"/>
                      <a:r>
                        <a:rPr lang="es-MX" sz="1400" b="0" i="0" u="none" strike="noStrike" dirty="0">
                          <a:solidFill>
                            <a:srgbClr val="000000"/>
                          </a:solidFill>
                          <a:effectLst/>
                          <a:latin typeface="Calibri"/>
                        </a:rPr>
                        <a:t>3</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11 CuadroTexto"/>
          <p:cNvSpPr txBox="1"/>
          <p:nvPr/>
        </p:nvSpPr>
        <p:spPr>
          <a:xfrm>
            <a:off x="4369154" y="573772"/>
            <a:ext cx="5632451" cy="707886"/>
          </a:xfrm>
          <a:prstGeom prst="rect">
            <a:avLst/>
          </a:prstGeom>
          <a:noFill/>
        </p:spPr>
        <p:txBody>
          <a:bodyPr wrap="square" rtlCol="0">
            <a:spAutoFit/>
          </a:bodyPr>
          <a:lstStyle/>
          <a:p>
            <a:pPr algn="ctr"/>
            <a:r>
              <a:rPr lang="es-MX" sz="2000" b="1" dirty="0"/>
              <a:t>What is your biggest complain about the house chores?</a:t>
            </a:r>
            <a:endParaRPr lang="es-ES" sz="2000" b="1" dirty="0"/>
          </a:p>
        </p:txBody>
      </p:sp>
      <p:graphicFrame>
        <p:nvGraphicFramePr>
          <p:cNvPr id="6" name="1 Gráfico"/>
          <p:cNvGraphicFramePr>
            <a:graphicFrameLocks/>
          </p:cNvGraphicFramePr>
          <p:nvPr>
            <p:extLst>
              <p:ext uri="{D42A27DB-BD31-4B8C-83A1-F6EECF244321}">
                <p14:modId xmlns:p14="http://schemas.microsoft.com/office/powerpoint/2010/main" val="2196923053"/>
              </p:ext>
            </p:extLst>
          </p:nvPr>
        </p:nvGraphicFramePr>
        <p:xfrm>
          <a:off x="4089576" y="3016771"/>
          <a:ext cx="6191605" cy="35938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158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11 CuadroTexto"/>
          <p:cNvSpPr txBox="1"/>
          <p:nvPr/>
        </p:nvSpPr>
        <p:spPr>
          <a:xfrm>
            <a:off x="2773182" y="1282454"/>
            <a:ext cx="6748740" cy="4462760"/>
          </a:xfrm>
          <a:prstGeom prst="rect">
            <a:avLst/>
          </a:prstGeom>
          <a:noFill/>
        </p:spPr>
        <p:txBody>
          <a:bodyPr wrap="square" rtlCol="0">
            <a:spAutoFit/>
          </a:bodyPr>
          <a:lstStyle/>
          <a:p>
            <a:pPr algn="ctr"/>
            <a:r>
              <a:rPr lang="es-MX" sz="2400" b="1" dirty="0"/>
              <a:t>What is your biggest complain about the house chores?</a:t>
            </a:r>
          </a:p>
          <a:p>
            <a:pPr algn="ctr"/>
            <a:endParaRPr lang="es-MX" sz="2400" b="1" dirty="0"/>
          </a:p>
          <a:p>
            <a:pPr algn="ctr"/>
            <a:r>
              <a:rPr lang="en-US" sz="2400" b="1" i="1" dirty="0" err="1"/>
              <a:t>Sahima´s</a:t>
            </a:r>
            <a:r>
              <a:rPr lang="en-US" sz="2400" b="1" i="1" dirty="0"/>
              <a:t> </a:t>
            </a:r>
            <a:r>
              <a:rPr lang="en-US" sz="2400" b="1" i="1" dirty="0" err="1"/>
              <a:t>Reflexion</a:t>
            </a:r>
            <a:r>
              <a:rPr lang="en-US" sz="2400" b="1" i="1" dirty="0"/>
              <a:t> </a:t>
            </a:r>
          </a:p>
          <a:p>
            <a:pPr algn="ctr"/>
            <a:endParaRPr lang="en-US" sz="2400" b="1" i="1" dirty="0"/>
          </a:p>
          <a:p>
            <a:pPr marL="342900" indent="-342900">
              <a:buFont typeface="Arial" panose="020B0604020202020204" pitchFamily="34" charset="0"/>
              <a:buChar char="•"/>
            </a:pPr>
            <a:r>
              <a:rPr lang="en-US" sz="2400" dirty="0"/>
              <a:t>I liked this activity because to could  practiced the English with my girl classmates ,   I feel more security speaking with they. </a:t>
            </a:r>
          </a:p>
          <a:p>
            <a:pPr marL="342900" indent="-342900">
              <a:buFont typeface="Arial" panose="020B0604020202020204" pitchFamily="34" charset="0"/>
              <a:buChar char="•"/>
            </a:pPr>
            <a:r>
              <a:rPr lang="en-US" sz="2400" dirty="0"/>
              <a:t>The activity was very enjoying for me and </a:t>
            </a:r>
            <a:r>
              <a:rPr lang="en-US" sz="2400" dirty="0" err="1"/>
              <a:t>i</a:t>
            </a:r>
            <a:r>
              <a:rPr lang="en-US" sz="2400" dirty="0"/>
              <a:t> think that for my classmates  too.</a:t>
            </a:r>
          </a:p>
          <a:p>
            <a:pPr marL="342900" indent="-342900">
              <a:buFont typeface="Arial" panose="020B0604020202020204" pitchFamily="34" charset="0"/>
              <a:buChar char="•"/>
            </a:pPr>
            <a:r>
              <a:rPr lang="en-US" sz="2400" dirty="0"/>
              <a:t>I would like to have more activities like this </a:t>
            </a:r>
            <a:endParaRPr lang="es-MX" sz="2400" dirty="0"/>
          </a:p>
          <a:p>
            <a:pPr algn="ctr"/>
            <a:endParaRPr lang="es-ES" sz="2000" b="1" dirty="0"/>
          </a:p>
        </p:txBody>
      </p:sp>
    </p:spTree>
    <p:extLst>
      <p:ext uri="{BB962C8B-B14F-4D97-AF65-F5344CB8AC3E}">
        <p14:creationId xmlns:p14="http://schemas.microsoft.com/office/powerpoint/2010/main" val="16272086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285</TotalTime>
  <Words>1311</Words>
  <Application>Microsoft Office PowerPoint</Application>
  <PresentationFormat>Panorámica</PresentationFormat>
  <Paragraphs>312</Paragraphs>
  <Slides>16</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 SUEGRO</dc:creator>
  <cp:lastModifiedBy>Beatriz Eugenia Valdés Rodríguez</cp:lastModifiedBy>
  <cp:revision>34</cp:revision>
  <dcterms:created xsi:type="dcterms:W3CDTF">2019-11-01T01:08:21Z</dcterms:created>
  <dcterms:modified xsi:type="dcterms:W3CDTF">2019-12-09T03:43:08Z</dcterms:modified>
</cp:coreProperties>
</file>