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9467" autoAdjust="0"/>
  </p:normalViewPr>
  <p:slideViewPr>
    <p:cSldViewPr showGuides="1">
      <p:cViewPr varScale="1">
        <p:scale>
          <a:sx n="73" d="100"/>
          <a:sy n="7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725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350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6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28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695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38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10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25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72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58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86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411A-9FFD-48D4-B889-C1B8F891CE0F}" type="datetimeFigureOut">
              <a:rPr lang="es-MX" smtClean="0"/>
              <a:t>17/11/2019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E325-DEBD-4A5A-8EDF-62D6DB0192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39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8" b="95624" l="3430" r="99639">
                        <a14:foregroundMark x1="3430" y1="22538" x2="4513" y2="82713"/>
                        <a14:foregroundMark x1="17509" y1="96061" x2="81949" y2="96061"/>
                        <a14:foregroundMark x1="95487" y1="82713" x2="93682" y2="15098"/>
                        <a14:foregroundMark x1="99639" y1="54267" x2="99097" y2="47265"/>
                        <a14:foregroundMark x1="85018" y1="4158" x2="5415" y2="4158"/>
                        <a14:backgroundMark x1="27617" y1="41794" x2="76534" y2="60394"/>
                        <a14:backgroundMark x1="24188" y1="63239" x2="80686" y2="40700"/>
                        <a14:backgroundMark x1="37545" y1="54923" x2="76534" y2="54048"/>
                        <a14:backgroundMark x1="24729" y1="45952" x2="52527" y2="47265"/>
                        <a14:backgroundMark x1="25451" y1="38731" x2="61913" y2="43107"/>
                        <a14:backgroundMark x1="21661" y1="47046" x2="51986" y2="50547"/>
                        <a14:backgroundMark x1="21480" y1="48140" x2="38087" y2="52298"/>
                        <a14:backgroundMark x1="33032" y1="36761" x2="42058" y2="42670"/>
                        <a14:backgroundMark x1="40614" y1="61269" x2="79242" y2="61050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BEF18D0-E339-4852-AEA9-D90CFCBDBF6C}"/>
              </a:ext>
            </a:extLst>
          </p:cNvPr>
          <p:cNvSpPr/>
          <p:nvPr/>
        </p:nvSpPr>
        <p:spPr>
          <a:xfrm>
            <a:off x="3110258" y="585555"/>
            <a:ext cx="2923493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37493DE-CD69-495A-B486-50713D86D1F0}"/>
              </a:ext>
            </a:extLst>
          </p:cNvPr>
          <p:cNvSpPr/>
          <p:nvPr/>
        </p:nvSpPr>
        <p:spPr>
          <a:xfrm>
            <a:off x="3184013" y="825324"/>
            <a:ext cx="2715102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 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CDDB1B9C-1C4D-4D61-A351-3CC0915AD081}"/>
              </a:ext>
            </a:extLst>
          </p:cNvPr>
          <p:cNvSpPr/>
          <p:nvPr/>
        </p:nvSpPr>
        <p:spPr>
          <a:xfrm>
            <a:off x="3670868" y="1043268"/>
            <a:ext cx="1803700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2019 - 2020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Resultado de imagen para logo enep">
            <a:extLst>
              <a:ext uri="{FF2B5EF4-FFF2-40B4-BE49-F238E27FC236}">
                <a16:creationId xmlns="" xmlns:a16="http://schemas.microsoft.com/office/drawing/2014/main" id="{B7CFD6A7-D0C1-4A9B-BC56-30004149E8D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4" t="10832" r="19635" b="16578"/>
          <a:stretch/>
        </p:blipFill>
        <p:spPr bwMode="auto">
          <a:xfrm>
            <a:off x="4287381" y="1333217"/>
            <a:ext cx="570679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1DB7EC7-15E6-4775-BE57-76736EECE9E8}"/>
              </a:ext>
            </a:extLst>
          </p:cNvPr>
          <p:cNvSpPr/>
          <p:nvPr/>
        </p:nvSpPr>
        <p:spPr>
          <a:xfrm>
            <a:off x="3727775" y="2049334"/>
            <a:ext cx="1689886" cy="477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28875" algn="l"/>
              </a:tabLst>
            </a:pP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 </a:t>
            </a:r>
            <a:b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a la diversidad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8752125-6EF7-4E06-ADE8-1B6F122A50C6}"/>
              </a:ext>
            </a:extLst>
          </p:cNvPr>
          <p:cNvSpPr/>
          <p:nvPr/>
        </p:nvSpPr>
        <p:spPr>
          <a:xfrm>
            <a:off x="3625539" y="2536903"/>
            <a:ext cx="1894365" cy="487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143125" algn="l"/>
              </a:tabLst>
            </a:pP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Titular: </a:t>
            </a:r>
            <a:b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Rosa </a:t>
            </a:r>
            <a:r>
              <a:rPr lang="es-MX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Velia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Río Tijerina 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0489A60-EA8A-43A3-8324-E9291C6C6CA0}"/>
              </a:ext>
            </a:extLst>
          </p:cNvPr>
          <p:cNvSpPr/>
          <p:nvPr/>
        </p:nvSpPr>
        <p:spPr>
          <a:xfrm>
            <a:off x="2081017" y="3024472"/>
            <a:ext cx="498034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28875" algn="l"/>
              </a:tabLst>
            </a:pP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Luisa Lucía Hernández Cruz  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38841" y="4119463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"Y TÚ… ¿CÓMO FORMAS PARTE DE LA DISCRIMINACIÓN? DIVERSIDAD Y EDUCACIÓN DE LOS ESTUDIANTES EN SITUACIÓN DE DESVENTAJA</a:t>
            </a:r>
            <a:r>
              <a:rPr lang="es-MX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s-MX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99204" y="5157192"/>
            <a:ext cx="6943973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MX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MX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60912" y="3872081"/>
            <a:ext cx="219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de aprendizaje </a:t>
            </a:r>
            <a:r>
              <a:rPr lang="es-MX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s-MX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95736" y="3512041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Grado:  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Sección:    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Lista: 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MX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18628" y="4653136"/>
            <a:ext cx="6308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Competencia de la Unidad: </a:t>
            </a:r>
            <a:b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Cuestiona las perspectivas personales centradas en modelos esencialistas y de la teoría del déficit y logra apropiarse de los fundamentos y filosofía subyacente a las perspectivas interactivas y contextuales basadas en derechos, oportunidades, apoyos y diálogo social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Redimensiona la problemática social y escolar de grupos en situación de vulnerabilidad y exclusión a través de contextualizar sus entornos de desarrollo y aprendizaje y de identificar factores causales que han puesto en cuestionamiento su educabilidad.</a:t>
            </a:r>
            <a:endParaRPr lang="es-MX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2051720" y="1364575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AULAS INCLUSIVAS: </a:t>
            </a:r>
            <a:r>
              <a:rPr lang="es-MX" sz="2400" dirty="0" smtClean="0">
                <a:latin typeface="Britannic Bold" panose="020B0903060703020204" pitchFamily="34" charset="0"/>
              </a:rPr>
              <a:t>Recursos para la implementación del género en la educación infantil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051720" y="300217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A continuación, se presenta un organizador gráfico donde se integran distintos conceptos y definiciones  que se relacionan con los géneros masculino y femenino, a través del punto de vista de la sociedad.</a:t>
            </a:r>
            <a:endParaRPr lang="es-MX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antalla paste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411760" y="2890391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K26ToyBlocks123" panose="02000500000000000000" pitchFamily="2" charset="0"/>
              </a:rPr>
              <a:t>AULAS</a:t>
            </a:r>
          </a:p>
          <a:p>
            <a:pPr algn="ctr"/>
            <a:r>
              <a:rPr lang="es-MX" sz="3200" dirty="0" smtClean="0">
                <a:latin typeface="K26ToyBlocks123" panose="02000500000000000000" pitchFamily="2" charset="0"/>
              </a:rPr>
              <a:t> INCLUSIVAS</a:t>
            </a:r>
            <a:endParaRPr lang="es-MX" sz="3200" dirty="0">
              <a:latin typeface="K26ToyBlocks123" panose="02000500000000000000" pitchFamily="2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892586" y="1916832"/>
            <a:ext cx="1728192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Masculino y femenino son construcciones sociales</a:t>
            </a:r>
            <a:endParaRPr lang="es-MX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3257512" y="528712"/>
            <a:ext cx="2592288" cy="11521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Construcción de identidad: </a:t>
            </a:r>
            <a:r>
              <a:rPr lang="es-MX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Niños y niñas asumen formas de ser, sentir y actuar que se definen en la sociedad</a:t>
            </a:r>
          </a:p>
        </p:txBody>
      </p:sp>
      <p:sp>
        <p:nvSpPr>
          <p:cNvPr id="10" name="9 Elipse"/>
          <p:cNvSpPr/>
          <p:nvPr/>
        </p:nvSpPr>
        <p:spPr>
          <a:xfrm>
            <a:off x="6455304" y="1556792"/>
            <a:ext cx="2346824" cy="13681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Estereotipos de género: </a:t>
            </a:r>
            <a:r>
              <a:rPr lang="es-MX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Atributos o cualidades que se han asignado de manera diferenciada y desigual a hombres y mujeres</a:t>
            </a:r>
          </a:p>
        </p:txBody>
      </p:sp>
      <p:sp>
        <p:nvSpPr>
          <p:cNvPr id="11" name="10 Elipse"/>
          <p:cNvSpPr/>
          <p:nvPr/>
        </p:nvSpPr>
        <p:spPr>
          <a:xfrm>
            <a:off x="6591389" y="3933056"/>
            <a:ext cx="2346824" cy="16076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Rol de género: </a:t>
            </a:r>
            <a:r>
              <a:rPr lang="es-MX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Funciones y papeles sociales que se cumplen según la forma de actuar.</a:t>
            </a:r>
            <a:br>
              <a:rPr lang="es-MX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MX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Esto es jerarquizado, desigual y no equitativo</a:t>
            </a:r>
          </a:p>
        </p:txBody>
      </p:sp>
      <p:sp>
        <p:nvSpPr>
          <p:cNvPr id="12" name="11 Elipse"/>
          <p:cNvSpPr/>
          <p:nvPr/>
        </p:nvSpPr>
        <p:spPr>
          <a:xfrm>
            <a:off x="306109" y="4030142"/>
            <a:ext cx="2249667" cy="1271066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Sesgos de género: </a:t>
            </a:r>
            <a:r>
              <a:rPr lang="es-MX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Forzamiento de discursos, prácticas y representaciones para favorecer en detrimento del otro</a:t>
            </a:r>
          </a:p>
        </p:txBody>
      </p:sp>
      <p:sp>
        <p:nvSpPr>
          <p:cNvPr id="13" name="12 Elipse"/>
          <p:cNvSpPr/>
          <p:nvPr/>
        </p:nvSpPr>
        <p:spPr>
          <a:xfrm>
            <a:off x="3231142" y="5276130"/>
            <a:ext cx="2681715" cy="13681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Sexismo: </a:t>
            </a:r>
            <a:r>
              <a:rPr lang="es-MX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Conjunto de métodos empleados para mantener en situación de inferioridad, subordinación y explotación al sexo dominado</a:t>
            </a:r>
          </a:p>
        </p:txBody>
      </p:sp>
      <p:sp>
        <p:nvSpPr>
          <p:cNvPr id="8" name="7 Flecha a la derecha con muesca"/>
          <p:cNvSpPr/>
          <p:nvPr/>
        </p:nvSpPr>
        <p:spPr>
          <a:xfrm rot="12457720">
            <a:off x="2725128" y="2672916"/>
            <a:ext cx="648072" cy="504056"/>
          </a:xfrm>
          <a:prstGeom prst="notchedRightArrow">
            <a:avLst>
              <a:gd name="adj1" fmla="val 57211"/>
              <a:gd name="adj2" fmla="val 4661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 la derecha con muesca"/>
          <p:cNvSpPr/>
          <p:nvPr/>
        </p:nvSpPr>
        <p:spPr>
          <a:xfrm rot="16200000">
            <a:off x="4229620" y="2132857"/>
            <a:ext cx="648072" cy="504056"/>
          </a:xfrm>
          <a:prstGeom prst="notchedRightArrow">
            <a:avLst>
              <a:gd name="adj1" fmla="val 57211"/>
              <a:gd name="adj2" fmla="val 466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 la derecha con muesca"/>
          <p:cNvSpPr/>
          <p:nvPr/>
        </p:nvSpPr>
        <p:spPr>
          <a:xfrm rot="20045338">
            <a:off x="5729676" y="2667645"/>
            <a:ext cx="648072" cy="504056"/>
          </a:xfrm>
          <a:prstGeom prst="notchedRightArrow">
            <a:avLst>
              <a:gd name="adj1" fmla="val 57211"/>
              <a:gd name="adj2" fmla="val 4661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 la derecha con muesca"/>
          <p:cNvSpPr/>
          <p:nvPr/>
        </p:nvSpPr>
        <p:spPr>
          <a:xfrm rot="1870941">
            <a:off x="5876036" y="3982712"/>
            <a:ext cx="648072" cy="504056"/>
          </a:xfrm>
          <a:prstGeom prst="notchedRightArrow">
            <a:avLst>
              <a:gd name="adj1" fmla="val 57211"/>
              <a:gd name="adj2" fmla="val 4661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 la derecha con muesca"/>
          <p:cNvSpPr/>
          <p:nvPr/>
        </p:nvSpPr>
        <p:spPr>
          <a:xfrm rot="5400000">
            <a:off x="4229620" y="4221088"/>
            <a:ext cx="648072" cy="504056"/>
          </a:xfrm>
          <a:prstGeom prst="notchedRightArrow">
            <a:avLst>
              <a:gd name="adj1" fmla="val 57211"/>
              <a:gd name="adj2" fmla="val 466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a la derecha con muesca"/>
          <p:cNvSpPr/>
          <p:nvPr/>
        </p:nvSpPr>
        <p:spPr>
          <a:xfrm rot="9079640">
            <a:off x="2615889" y="3982712"/>
            <a:ext cx="648072" cy="504056"/>
          </a:xfrm>
          <a:prstGeom prst="notchedRightArrow">
            <a:avLst>
              <a:gd name="adj1" fmla="val 57211"/>
              <a:gd name="adj2" fmla="val 466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Resultado de imagen para roles de gener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85" y="5661248"/>
            <a:ext cx="2123728" cy="10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roles de genero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9052" r="53241" b="7995"/>
          <a:stretch/>
        </p:blipFill>
        <p:spPr bwMode="auto">
          <a:xfrm>
            <a:off x="1756682" y="188640"/>
            <a:ext cx="1359267" cy="10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n para roles de genero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3" t="9052" r="2715" b="7995"/>
          <a:stretch/>
        </p:blipFill>
        <p:spPr bwMode="auto">
          <a:xfrm>
            <a:off x="6021147" y="188640"/>
            <a:ext cx="1359267" cy="10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6" t="7416" r="7314" b="6777"/>
          <a:stretch/>
        </p:blipFill>
        <p:spPr bwMode="auto">
          <a:xfrm>
            <a:off x="6883007" y="3010271"/>
            <a:ext cx="1763587" cy="83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7416" r="62362" b="6777"/>
          <a:stretch/>
        </p:blipFill>
        <p:spPr bwMode="auto">
          <a:xfrm>
            <a:off x="599347" y="3010351"/>
            <a:ext cx="1663190" cy="8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0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4381" r="3713" b="55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403648" y="2275125"/>
            <a:ext cx="63367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En la actualidad, desafortunadamente</a:t>
            </a:r>
            <a:r>
              <a:rPr lang="es-MX" sz="2000" dirty="0" smtClean="0">
                <a:latin typeface="Century Gothic" panose="020B0502020202020204" pitchFamily="34" charset="0"/>
              </a:rPr>
              <a:t>, los roles anteriormente mencionados siguen siendo así en las distintas sociedades, se clasifican a las personas dependiendo de sus conductas y los estereotipos que cumplen o no; sin embargo, se ha estado intentando adaptarse a un mundo cambiante actual, donde se practique la inclusión y equidad en todo tipo de ambientes y espacios y a cualquier persona o individuo, sin importar sus características.</a:t>
            </a:r>
            <a:endParaRPr lang="es-MX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292</Words>
  <Application>Microsoft Office PowerPoint</Application>
  <PresentationFormat>Presentación en pantalla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9</cp:revision>
  <dcterms:created xsi:type="dcterms:W3CDTF">2019-11-17T21:11:18Z</dcterms:created>
  <dcterms:modified xsi:type="dcterms:W3CDTF">2019-11-17T22:50:04Z</dcterms:modified>
</cp:coreProperties>
</file>