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42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2ED4FFA3-72B8-479A-8416-6C112E23CA6E}" type="datetimeFigureOut">
              <a:rPr lang="es-MX" smtClean="0"/>
              <a:t>18/11/2019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4A33270-34A3-4AC5-B4A0-2275F9BD6E38}" type="slidenum">
              <a:rPr lang="es-MX" smtClean="0"/>
              <a:t>‹Nº›</a:t>
            </a:fld>
            <a:endParaRPr lang="es-MX"/>
          </a:p>
        </p:txBody>
      </p:sp>
    </p:spTree>
    <p:extLst>
      <p:ext uri="{BB962C8B-B14F-4D97-AF65-F5344CB8AC3E}">
        <p14:creationId xmlns:p14="http://schemas.microsoft.com/office/powerpoint/2010/main" val="1391036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2ED4FFA3-72B8-479A-8416-6C112E23CA6E}" type="datetimeFigureOut">
              <a:rPr lang="es-MX" smtClean="0"/>
              <a:t>18/11/2019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4A33270-34A3-4AC5-B4A0-2275F9BD6E38}" type="slidenum">
              <a:rPr lang="es-MX" smtClean="0"/>
              <a:t>‹Nº›</a:t>
            </a:fld>
            <a:endParaRPr lang="es-MX"/>
          </a:p>
        </p:txBody>
      </p:sp>
    </p:spTree>
    <p:extLst>
      <p:ext uri="{BB962C8B-B14F-4D97-AF65-F5344CB8AC3E}">
        <p14:creationId xmlns:p14="http://schemas.microsoft.com/office/powerpoint/2010/main" val="963179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2ED4FFA3-72B8-479A-8416-6C112E23CA6E}" type="datetimeFigureOut">
              <a:rPr lang="es-MX" smtClean="0"/>
              <a:t>18/11/2019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4A33270-34A3-4AC5-B4A0-2275F9BD6E38}" type="slidenum">
              <a:rPr lang="es-MX" smtClean="0"/>
              <a:t>‹Nº›</a:t>
            </a:fld>
            <a:endParaRPr lang="es-MX"/>
          </a:p>
        </p:txBody>
      </p:sp>
    </p:spTree>
    <p:extLst>
      <p:ext uri="{BB962C8B-B14F-4D97-AF65-F5344CB8AC3E}">
        <p14:creationId xmlns:p14="http://schemas.microsoft.com/office/powerpoint/2010/main" val="3239752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2ED4FFA3-72B8-479A-8416-6C112E23CA6E}" type="datetimeFigureOut">
              <a:rPr lang="es-MX" smtClean="0"/>
              <a:t>18/11/2019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4A33270-34A3-4AC5-B4A0-2275F9BD6E38}" type="slidenum">
              <a:rPr lang="es-MX" smtClean="0"/>
              <a:t>‹Nº›</a:t>
            </a:fld>
            <a:endParaRPr lang="es-MX"/>
          </a:p>
        </p:txBody>
      </p:sp>
    </p:spTree>
    <p:extLst>
      <p:ext uri="{BB962C8B-B14F-4D97-AF65-F5344CB8AC3E}">
        <p14:creationId xmlns:p14="http://schemas.microsoft.com/office/powerpoint/2010/main" val="2663763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2ED4FFA3-72B8-479A-8416-6C112E23CA6E}" type="datetimeFigureOut">
              <a:rPr lang="es-MX" smtClean="0"/>
              <a:t>18/11/2019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4A33270-34A3-4AC5-B4A0-2275F9BD6E38}" type="slidenum">
              <a:rPr lang="es-MX" smtClean="0"/>
              <a:t>‹Nº›</a:t>
            </a:fld>
            <a:endParaRPr lang="es-MX"/>
          </a:p>
        </p:txBody>
      </p:sp>
    </p:spTree>
    <p:extLst>
      <p:ext uri="{BB962C8B-B14F-4D97-AF65-F5344CB8AC3E}">
        <p14:creationId xmlns:p14="http://schemas.microsoft.com/office/powerpoint/2010/main" val="996744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2ED4FFA3-72B8-479A-8416-6C112E23CA6E}" type="datetimeFigureOut">
              <a:rPr lang="es-MX" smtClean="0"/>
              <a:t>18/11/2019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F4A33270-34A3-4AC5-B4A0-2275F9BD6E38}" type="slidenum">
              <a:rPr lang="es-MX" smtClean="0"/>
              <a:t>‹Nº›</a:t>
            </a:fld>
            <a:endParaRPr lang="es-MX"/>
          </a:p>
        </p:txBody>
      </p:sp>
    </p:spTree>
    <p:extLst>
      <p:ext uri="{BB962C8B-B14F-4D97-AF65-F5344CB8AC3E}">
        <p14:creationId xmlns:p14="http://schemas.microsoft.com/office/powerpoint/2010/main" val="3696763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2ED4FFA3-72B8-479A-8416-6C112E23CA6E}" type="datetimeFigureOut">
              <a:rPr lang="es-MX" smtClean="0"/>
              <a:t>18/11/2019</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F4A33270-34A3-4AC5-B4A0-2275F9BD6E38}" type="slidenum">
              <a:rPr lang="es-MX" smtClean="0"/>
              <a:t>‹Nº›</a:t>
            </a:fld>
            <a:endParaRPr lang="es-MX"/>
          </a:p>
        </p:txBody>
      </p:sp>
    </p:spTree>
    <p:extLst>
      <p:ext uri="{BB962C8B-B14F-4D97-AF65-F5344CB8AC3E}">
        <p14:creationId xmlns:p14="http://schemas.microsoft.com/office/powerpoint/2010/main" val="2073299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2ED4FFA3-72B8-479A-8416-6C112E23CA6E}" type="datetimeFigureOut">
              <a:rPr lang="es-MX" smtClean="0"/>
              <a:t>18/11/2019</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F4A33270-34A3-4AC5-B4A0-2275F9BD6E38}" type="slidenum">
              <a:rPr lang="es-MX" smtClean="0"/>
              <a:t>‹Nº›</a:t>
            </a:fld>
            <a:endParaRPr lang="es-MX"/>
          </a:p>
        </p:txBody>
      </p:sp>
    </p:spTree>
    <p:extLst>
      <p:ext uri="{BB962C8B-B14F-4D97-AF65-F5344CB8AC3E}">
        <p14:creationId xmlns:p14="http://schemas.microsoft.com/office/powerpoint/2010/main" val="3934537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ED4FFA3-72B8-479A-8416-6C112E23CA6E}" type="datetimeFigureOut">
              <a:rPr lang="es-MX" smtClean="0"/>
              <a:t>18/11/2019</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F4A33270-34A3-4AC5-B4A0-2275F9BD6E38}" type="slidenum">
              <a:rPr lang="es-MX" smtClean="0"/>
              <a:t>‹Nº›</a:t>
            </a:fld>
            <a:endParaRPr lang="es-MX"/>
          </a:p>
        </p:txBody>
      </p:sp>
    </p:spTree>
    <p:extLst>
      <p:ext uri="{BB962C8B-B14F-4D97-AF65-F5344CB8AC3E}">
        <p14:creationId xmlns:p14="http://schemas.microsoft.com/office/powerpoint/2010/main" val="2451667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ED4FFA3-72B8-479A-8416-6C112E23CA6E}" type="datetimeFigureOut">
              <a:rPr lang="es-MX" smtClean="0"/>
              <a:t>18/11/2019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F4A33270-34A3-4AC5-B4A0-2275F9BD6E38}" type="slidenum">
              <a:rPr lang="es-MX" smtClean="0"/>
              <a:t>‹Nº›</a:t>
            </a:fld>
            <a:endParaRPr lang="es-MX"/>
          </a:p>
        </p:txBody>
      </p:sp>
    </p:spTree>
    <p:extLst>
      <p:ext uri="{BB962C8B-B14F-4D97-AF65-F5344CB8AC3E}">
        <p14:creationId xmlns:p14="http://schemas.microsoft.com/office/powerpoint/2010/main" val="3738687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ED4FFA3-72B8-479A-8416-6C112E23CA6E}" type="datetimeFigureOut">
              <a:rPr lang="es-MX" smtClean="0"/>
              <a:t>18/11/2019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F4A33270-34A3-4AC5-B4A0-2275F9BD6E38}" type="slidenum">
              <a:rPr lang="es-MX" smtClean="0"/>
              <a:t>‹Nº›</a:t>
            </a:fld>
            <a:endParaRPr lang="es-MX"/>
          </a:p>
        </p:txBody>
      </p:sp>
    </p:spTree>
    <p:extLst>
      <p:ext uri="{BB962C8B-B14F-4D97-AF65-F5344CB8AC3E}">
        <p14:creationId xmlns:p14="http://schemas.microsoft.com/office/powerpoint/2010/main" val="928192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D4FFA3-72B8-479A-8416-6C112E23CA6E}" type="datetimeFigureOut">
              <a:rPr lang="es-MX" smtClean="0"/>
              <a:t>18/11/2019</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A33270-34A3-4AC5-B4A0-2275F9BD6E38}" type="slidenum">
              <a:rPr lang="es-MX" smtClean="0"/>
              <a:t>‹Nº›</a:t>
            </a:fld>
            <a:endParaRPr lang="es-MX"/>
          </a:p>
        </p:txBody>
      </p:sp>
    </p:spTree>
    <p:extLst>
      <p:ext uri="{BB962C8B-B14F-4D97-AF65-F5344CB8AC3E}">
        <p14:creationId xmlns:p14="http://schemas.microsoft.com/office/powerpoint/2010/main" val="31512551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908593" y="-243408"/>
            <a:ext cx="7326814" cy="741682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s-MX" sz="1200" dirty="0" smtClean="0">
              <a:solidFill>
                <a:schemeClr val="tx1"/>
              </a:solidFill>
              <a:latin typeface="Times New Roman" pitchFamily="18" charset="0"/>
              <a:cs typeface="Times New Roman" pitchFamily="18" charset="0"/>
            </a:endParaRPr>
          </a:p>
          <a:p>
            <a:pPr algn="ctr">
              <a:lnSpc>
                <a:spcPct val="150000"/>
              </a:lnSpc>
            </a:pPr>
            <a:endParaRPr lang="es-MX" sz="1200" dirty="0">
              <a:solidFill>
                <a:schemeClr val="tx1"/>
              </a:solidFill>
              <a:latin typeface="Times New Roman" pitchFamily="18" charset="0"/>
              <a:cs typeface="Times New Roman" pitchFamily="18" charset="0"/>
            </a:endParaRPr>
          </a:p>
          <a:p>
            <a:pPr algn="ctr">
              <a:lnSpc>
                <a:spcPct val="150000"/>
              </a:lnSpc>
            </a:pPr>
            <a:endParaRPr lang="es-MX" sz="1200" dirty="0" smtClean="0">
              <a:solidFill>
                <a:schemeClr val="tx1"/>
              </a:solidFill>
              <a:latin typeface="Times New Roman" pitchFamily="18" charset="0"/>
              <a:cs typeface="Times New Roman" pitchFamily="18" charset="0"/>
            </a:endParaRPr>
          </a:p>
          <a:p>
            <a:pPr algn="ctr">
              <a:lnSpc>
                <a:spcPct val="150000"/>
              </a:lnSpc>
            </a:pPr>
            <a:r>
              <a:rPr lang="es-MX" sz="1200" dirty="0" smtClean="0">
                <a:solidFill>
                  <a:schemeClr val="tx1"/>
                </a:solidFill>
                <a:latin typeface="Times New Roman" pitchFamily="18" charset="0"/>
                <a:cs typeface="Times New Roman" pitchFamily="18" charset="0"/>
              </a:rPr>
              <a:t>ESCUELA NORMAL DE EDUCACIÓN PREESCOLAR</a:t>
            </a:r>
          </a:p>
          <a:p>
            <a:pPr algn="ctr">
              <a:lnSpc>
                <a:spcPct val="150000"/>
              </a:lnSpc>
            </a:pPr>
            <a:r>
              <a:rPr lang="es-MX" sz="1200" dirty="0" smtClean="0">
                <a:solidFill>
                  <a:schemeClr val="tx1"/>
                </a:solidFill>
                <a:latin typeface="Times New Roman" pitchFamily="18" charset="0"/>
                <a:cs typeface="Times New Roman" pitchFamily="18" charset="0"/>
              </a:rPr>
              <a:t>Licenciatura en educación preescolar</a:t>
            </a:r>
          </a:p>
          <a:p>
            <a:pPr algn="ctr">
              <a:lnSpc>
                <a:spcPct val="150000"/>
              </a:lnSpc>
            </a:pPr>
            <a:r>
              <a:rPr lang="es-MX" sz="1200" dirty="0" smtClean="0">
                <a:solidFill>
                  <a:schemeClr val="tx1"/>
                </a:solidFill>
                <a:latin typeface="Times New Roman" pitchFamily="18" charset="0"/>
                <a:cs typeface="Times New Roman" pitchFamily="18" charset="0"/>
              </a:rPr>
              <a:t>Ciclo escolar 2018 - 2019</a:t>
            </a:r>
          </a:p>
          <a:p>
            <a:pPr algn="ctr">
              <a:lnSpc>
                <a:spcPct val="150000"/>
              </a:lnSpc>
            </a:pPr>
            <a:endParaRPr lang="es-MX" sz="1200" dirty="0" smtClean="0">
              <a:solidFill>
                <a:schemeClr val="tx1"/>
              </a:solidFill>
              <a:latin typeface="Times New Roman" pitchFamily="18" charset="0"/>
              <a:cs typeface="Times New Roman" pitchFamily="18" charset="0"/>
            </a:endParaRPr>
          </a:p>
          <a:p>
            <a:pPr algn="ctr">
              <a:lnSpc>
                <a:spcPct val="150000"/>
              </a:lnSpc>
            </a:pPr>
            <a:endParaRPr lang="es-MX" sz="1200" dirty="0" smtClean="0">
              <a:solidFill>
                <a:schemeClr val="tx1"/>
              </a:solidFill>
              <a:latin typeface="Times New Roman" pitchFamily="18" charset="0"/>
              <a:cs typeface="Times New Roman" pitchFamily="18" charset="0"/>
            </a:endParaRPr>
          </a:p>
          <a:p>
            <a:pPr algn="ctr">
              <a:lnSpc>
                <a:spcPct val="150000"/>
              </a:lnSpc>
            </a:pPr>
            <a:r>
              <a:rPr lang="es-MX" sz="1200" dirty="0" smtClean="0">
                <a:solidFill>
                  <a:schemeClr val="tx1"/>
                </a:solidFill>
                <a:latin typeface="Times New Roman" pitchFamily="18" charset="0"/>
                <a:cs typeface="Times New Roman" pitchFamily="18" charset="0"/>
              </a:rPr>
              <a:t>Atención a </a:t>
            </a:r>
            <a:r>
              <a:rPr lang="es-MX" sz="1200" dirty="0" smtClean="0">
                <a:solidFill>
                  <a:schemeClr val="tx1"/>
                </a:solidFill>
                <a:latin typeface="Times New Roman" pitchFamily="18" charset="0"/>
                <a:cs typeface="Times New Roman" pitchFamily="18" charset="0"/>
              </a:rPr>
              <a:t>la diversidad</a:t>
            </a:r>
            <a:endParaRPr lang="es-MX" sz="1200" dirty="0">
              <a:solidFill>
                <a:schemeClr val="tx1"/>
              </a:solidFill>
              <a:latin typeface="Times New Roman" pitchFamily="18" charset="0"/>
              <a:cs typeface="Times New Roman" pitchFamily="18" charset="0"/>
            </a:endParaRPr>
          </a:p>
          <a:p>
            <a:pPr algn="ctr">
              <a:lnSpc>
                <a:spcPct val="150000"/>
              </a:lnSpc>
            </a:pPr>
            <a:r>
              <a:rPr lang="es-MX" sz="1200" dirty="0" smtClean="0">
                <a:solidFill>
                  <a:schemeClr val="tx1"/>
                </a:solidFill>
                <a:latin typeface="Times New Roman" pitchFamily="18" charset="0"/>
                <a:cs typeface="Times New Roman" pitchFamily="18" charset="0"/>
              </a:rPr>
              <a:t>Unidad II</a:t>
            </a:r>
          </a:p>
          <a:p>
            <a:pPr algn="ctr">
              <a:lnSpc>
                <a:spcPct val="150000"/>
              </a:lnSpc>
            </a:pPr>
            <a:r>
              <a:rPr lang="es-MX" sz="1200" dirty="0" smtClean="0">
                <a:solidFill>
                  <a:schemeClr val="tx1"/>
                </a:solidFill>
                <a:latin typeface="Times New Roman" pitchFamily="18" charset="0"/>
                <a:cs typeface="Times New Roman" pitchFamily="18" charset="0"/>
              </a:rPr>
              <a:t>"Y tú… ¿cómo formas parte de la discriminación? Diversidad y educación de los estudiantes en situación de desventaja"</a:t>
            </a:r>
          </a:p>
          <a:p>
            <a:pPr algn="ctr">
              <a:lnSpc>
                <a:spcPct val="150000"/>
              </a:lnSpc>
            </a:pPr>
            <a:r>
              <a:rPr lang="es-MX" sz="1200" dirty="0" smtClean="0">
                <a:solidFill>
                  <a:schemeClr val="tx1"/>
                </a:solidFill>
                <a:latin typeface="Times New Roman" pitchFamily="18" charset="0"/>
                <a:cs typeface="Times New Roman" pitchFamily="18" charset="0"/>
              </a:rPr>
              <a:t>Presentación discriminación por genero conceptos</a:t>
            </a:r>
            <a:endParaRPr lang="es-MX" sz="1200" dirty="0" smtClean="0">
              <a:solidFill>
                <a:schemeClr val="tx1"/>
              </a:solidFill>
              <a:latin typeface="Times New Roman" pitchFamily="18" charset="0"/>
              <a:cs typeface="Times New Roman" pitchFamily="18" charset="0"/>
            </a:endParaRPr>
          </a:p>
          <a:p>
            <a:pPr algn="ctr">
              <a:lnSpc>
                <a:spcPct val="150000"/>
              </a:lnSpc>
            </a:pPr>
            <a:r>
              <a:rPr lang="es-MX" sz="1200" dirty="0" smtClean="0">
                <a:solidFill>
                  <a:schemeClr val="tx1"/>
                </a:solidFill>
                <a:latin typeface="Times New Roman" pitchFamily="18" charset="0"/>
                <a:cs typeface="Times New Roman" pitchFamily="18" charset="0"/>
              </a:rPr>
              <a:t>Rosa </a:t>
            </a:r>
            <a:r>
              <a:rPr lang="es-MX" sz="1200" dirty="0" err="1" smtClean="0">
                <a:solidFill>
                  <a:schemeClr val="tx1"/>
                </a:solidFill>
                <a:latin typeface="Times New Roman" pitchFamily="18" charset="0"/>
                <a:cs typeface="Times New Roman" pitchFamily="18" charset="0"/>
              </a:rPr>
              <a:t>Velia</a:t>
            </a:r>
            <a:r>
              <a:rPr lang="es-MX" sz="1200" dirty="0" smtClean="0">
                <a:solidFill>
                  <a:schemeClr val="tx1"/>
                </a:solidFill>
                <a:latin typeface="Times New Roman" pitchFamily="18" charset="0"/>
                <a:cs typeface="Times New Roman" pitchFamily="18" charset="0"/>
              </a:rPr>
              <a:t> Rio Tijerina</a:t>
            </a:r>
          </a:p>
          <a:p>
            <a:pPr algn="ctr">
              <a:lnSpc>
                <a:spcPct val="150000"/>
              </a:lnSpc>
            </a:pPr>
            <a:r>
              <a:rPr lang="es-MX" sz="1200" dirty="0" smtClean="0">
                <a:solidFill>
                  <a:schemeClr val="tx1"/>
                </a:solidFill>
                <a:latin typeface="Times New Roman" pitchFamily="18" charset="0"/>
                <a:cs typeface="Times New Roman" pitchFamily="18" charset="0"/>
              </a:rPr>
              <a:t> Larissa Elizabeth Dávila </a:t>
            </a:r>
            <a:r>
              <a:rPr lang="es-MX" sz="1200" dirty="0" err="1" smtClean="0">
                <a:solidFill>
                  <a:schemeClr val="tx1"/>
                </a:solidFill>
                <a:latin typeface="Times New Roman" pitchFamily="18" charset="0"/>
                <a:cs typeface="Times New Roman" pitchFamily="18" charset="0"/>
              </a:rPr>
              <a:t>Patlám</a:t>
            </a:r>
            <a:endParaRPr lang="es-MX" sz="1200" dirty="0" smtClean="0">
              <a:solidFill>
                <a:schemeClr val="tx1"/>
              </a:solidFill>
              <a:latin typeface="Times New Roman" pitchFamily="18" charset="0"/>
              <a:cs typeface="Times New Roman" pitchFamily="18" charset="0"/>
            </a:endParaRPr>
          </a:p>
          <a:p>
            <a:pPr algn="ctr">
              <a:lnSpc>
                <a:spcPct val="150000"/>
              </a:lnSpc>
            </a:pPr>
            <a:r>
              <a:rPr lang="es-MX" sz="1200" dirty="0" smtClean="0">
                <a:solidFill>
                  <a:schemeClr val="tx1"/>
                </a:solidFill>
                <a:latin typeface="Times New Roman" pitchFamily="18" charset="0"/>
                <a:cs typeface="Times New Roman" pitchFamily="18" charset="0"/>
              </a:rPr>
              <a:t>#5</a:t>
            </a:r>
            <a:endParaRPr lang="es-MX" sz="1200" dirty="0" smtClean="0">
              <a:solidFill>
                <a:schemeClr val="tx1"/>
              </a:solidFill>
              <a:latin typeface="Times New Roman" pitchFamily="18" charset="0"/>
              <a:cs typeface="Times New Roman" pitchFamily="18" charset="0"/>
            </a:endParaRPr>
          </a:p>
          <a:p>
            <a:pPr algn="ctr">
              <a:lnSpc>
                <a:spcPct val="150000"/>
              </a:lnSpc>
            </a:pPr>
            <a:r>
              <a:rPr lang="es-MX" sz="1200" dirty="0" smtClean="0">
                <a:solidFill>
                  <a:schemeClr val="tx1"/>
                </a:solidFill>
                <a:latin typeface="Times New Roman" pitchFamily="18" charset="0"/>
                <a:cs typeface="Times New Roman" pitchFamily="18" charset="0"/>
              </a:rPr>
              <a:t>Competencias</a:t>
            </a:r>
            <a:r>
              <a:rPr lang="es-MX" sz="1200" dirty="0" smtClean="0">
                <a:solidFill>
                  <a:schemeClr val="tx1"/>
                </a:solidFill>
                <a:latin typeface="Times New Roman" pitchFamily="18" charset="0"/>
                <a:cs typeface="Times New Roman" pitchFamily="18" charset="0"/>
              </a:rPr>
              <a:t>:</a:t>
            </a:r>
          </a:p>
          <a:p>
            <a:pPr marL="812800" indent="-276225">
              <a:lnSpc>
                <a:spcPct val="150000"/>
              </a:lnSpc>
              <a:buFont typeface="Arial" pitchFamily="34" charset="0"/>
              <a:buChar char="•"/>
            </a:pPr>
            <a:r>
              <a:rPr lang="es-MX" sz="1200" dirty="0" smtClean="0">
                <a:solidFill>
                  <a:schemeClr val="tx1"/>
                </a:solidFill>
                <a:latin typeface="Times New Roman" pitchFamily="18" charset="0"/>
                <a:cs typeface="Times New Roman" pitchFamily="18" charset="0"/>
              </a:rPr>
              <a:t>Redimensiona la problemática social y escolar de grupos en situación de vulnerabilidad y exclusión a través de contextualizar sus entornos de desarrollo y aprendizaje y de identificar factores causales que han puesto en cuestionamiento su educabilidad.</a:t>
            </a:r>
          </a:p>
          <a:p>
            <a:pPr marL="812800" indent="-276225">
              <a:lnSpc>
                <a:spcPct val="150000"/>
              </a:lnSpc>
              <a:buFont typeface="Arial" pitchFamily="34" charset="0"/>
              <a:buChar char="•"/>
            </a:pPr>
            <a:r>
              <a:rPr lang="es-MX" sz="1200" dirty="0" smtClean="0">
                <a:solidFill>
                  <a:schemeClr val="tx1"/>
                </a:solidFill>
                <a:latin typeface="Times New Roman" pitchFamily="18" charset="0"/>
                <a:cs typeface="Times New Roman" pitchFamily="18" charset="0"/>
              </a:rPr>
              <a:t>Cuestiona las perspectivas personales centradas en modelos esencialistas y de la teoría del déficit y logra apropiarse de los fundamentos y filosofía subyacente a las perspectivas interactivas y contextuales basadas en derechos, oportunidades, apoyos y diálogo social</a:t>
            </a:r>
          </a:p>
          <a:p>
            <a:pPr algn="ctr">
              <a:lnSpc>
                <a:spcPct val="150000"/>
              </a:lnSpc>
            </a:pPr>
            <a:endParaRPr lang="es-MX" sz="1200" dirty="0" smtClean="0">
              <a:solidFill>
                <a:schemeClr val="tx1"/>
              </a:solidFill>
              <a:latin typeface="Times New Roman" pitchFamily="18" charset="0"/>
              <a:cs typeface="Times New Roman" pitchFamily="18" charset="0"/>
            </a:endParaRPr>
          </a:p>
          <a:p>
            <a:pPr algn="ctr">
              <a:lnSpc>
                <a:spcPct val="150000"/>
              </a:lnSpc>
            </a:pPr>
            <a:endParaRPr lang="es-MX" sz="1200" dirty="0" smtClean="0">
              <a:solidFill>
                <a:schemeClr val="tx1"/>
              </a:solidFill>
              <a:latin typeface="Times New Roman" pitchFamily="18" charset="0"/>
              <a:cs typeface="Times New Roman" pitchFamily="18" charset="0"/>
            </a:endParaRPr>
          </a:p>
          <a:p>
            <a:pPr algn="ctr">
              <a:lnSpc>
                <a:spcPct val="150000"/>
              </a:lnSpc>
            </a:pPr>
            <a:r>
              <a:rPr lang="es-MX" sz="1200" dirty="0" smtClean="0">
                <a:solidFill>
                  <a:schemeClr val="tx1"/>
                </a:solidFill>
                <a:latin typeface="Times New Roman" pitchFamily="18" charset="0"/>
                <a:cs typeface="Times New Roman" pitchFamily="18" charset="0"/>
              </a:rPr>
              <a:t>Saltillo, </a:t>
            </a:r>
            <a:r>
              <a:rPr lang="es-MX" sz="1200" dirty="0" smtClean="0">
                <a:solidFill>
                  <a:schemeClr val="tx1"/>
                </a:solidFill>
                <a:latin typeface="Times New Roman" pitchFamily="18" charset="0"/>
                <a:cs typeface="Times New Roman" pitchFamily="18" charset="0"/>
              </a:rPr>
              <a:t>Coahuila</a:t>
            </a:r>
            <a:r>
              <a:rPr lang="es-MX" sz="1200" dirty="0">
                <a:solidFill>
                  <a:schemeClr val="tx1"/>
                </a:solidFill>
                <a:latin typeface="Times New Roman" pitchFamily="18" charset="0"/>
                <a:cs typeface="Times New Roman" pitchFamily="18" charset="0"/>
              </a:rPr>
              <a:t> </a:t>
            </a:r>
            <a:r>
              <a:rPr lang="es-MX" sz="1200" dirty="0" smtClean="0">
                <a:solidFill>
                  <a:schemeClr val="tx1"/>
                </a:solidFill>
                <a:latin typeface="Times New Roman" pitchFamily="18" charset="0"/>
                <a:cs typeface="Times New Roman" pitchFamily="18" charset="0"/>
              </a:rPr>
              <a:t>a 18 de noviembre del 2019</a:t>
            </a:r>
            <a:endParaRPr lang="es-MX" sz="1200" dirty="0">
              <a:solidFill>
                <a:schemeClr val="tx1"/>
              </a:solidFill>
              <a:latin typeface="Times New Roman" pitchFamily="18" charset="0"/>
              <a:cs typeface="Times New Roman" pitchFamily="18" charset="0"/>
            </a:endParaRPr>
          </a:p>
          <a:p>
            <a:pPr algn="ctr">
              <a:lnSpc>
                <a:spcPct val="150000"/>
              </a:lnSpc>
            </a:pPr>
            <a:endParaRPr lang="es-MX" sz="1200" dirty="0" smtClean="0">
              <a:solidFill>
                <a:schemeClr val="tx1"/>
              </a:solidFill>
              <a:latin typeface="Times New Roman" pitchFamily="18" charset="0"/>
              <a:cs typeface="Times New Roman" pitchFamily="18" charset="0"/>
            </a:endParaRPr>
          </a:p>
          <a:p>
            <a:pPr algn="ctr">
              <a:lnSpc>
                <a:spcPct val="150000"/>
              </a:lnSpc>
            </a:pPr>
            <a:endParaRPr lang="es-MX" sz="1200" dirty="0">
              <a:solidFill>
                <a:schemeClr val="tx1"/>
              </a:solidFill>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620688"/>
            <a:ext cx="1080120" cy="8020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34231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081882" y="548680"/>
            <a:ext cx="7336304" cy="369332"/>
          </a:xfrm>
          <a:prstGeom prst="rect">
            <a:avLst/>
          </a:prstGeom>
          <a:noFill/>
        </p:spPr>
        <p:txBody>
          <a:bodyPr wrap="none" rtlCol="0">
            <a:spAutoFit/>
          </a:bodyPr>
          <a:lstStyle/>
          <a:p>
            <a:r>
              <a:rPr lang="es-MX" dirty="0" smtClean="0">
                <a:latin typeface="Times New Roman" pitchFamily="18" charset="0"/>
                <a:cs typeface="Times New Roman" pitchFamily="18" charset="0"/>
              </a:rPr>
              <a:t>DISCRIMINACION POR GENERO CONCEPTOS, OPINIÓN PERSONAL:</a:t>
            </a:r>
            <a:endParaRPr lang="es-MX" dirty="0">
              <a:latin typeface="Times New Roman" pitchFamily="18" charset="0"/>
              <a:cs typeface="Times New Roman" pitchFamily="18" charset="0"/>
            </a:endParaRPr>
          </a:p>
        </p:txBody>
      </p:sp>
      <p:sp>
        <p:nvSpPr>
          <p:cNvPr id="5" name="4 CuadroTexto"/>
          <p:cNvSpPr txBox="1"/>
          <p:nvPr/>
        </p:nvSpPr>
        <p:spPr>
          <a:xfrm>
            <a:off x="1245996" y="1412776"/>
            <a:ext cx="7008076" cy="3416320"/>
          </a:xfrm>
          <a:prstGeom prst="rect">
            <a:avLst/>
          </a:prstGeom>
          <a:noFill/>
        </p:spPr>
        <p:txBody>
          <a:bodyPr wrap="square" rtlCol="0">
            <a:spAutoFit/>
          </a:bodyPr>
          <a:lstStyle/>
          <a:p>
            <a:pPr algn="ctr"/>
            <a:r>
              <a:rPr lang="es-MX" dirty="0" smtClean="0">
                <a:latin typeface="Times New Roman" pitchFamily="18" charset="0"/>
                <a:cs typeface="Times New Roman" pitchFamily="18" charset="0"/>
              </a:rPr>
              <a:t>Los roles de genero se han establecido consiente e inconscientemente a lo largo de nuestra historia. Algunas veces estos están tan marcados e interiorizados que no los podemos percibir fácilmente. Porque nuestra educación y nuestra cultura los han normalizado tanto que se considera que la condición femenina define negativamente y delimita dentro de un constructo social. Para lograr un cambio significativo es necesario comenzar a impartir una educación inclusiva donde el genero no sea un limitante, donde la mujer no sea un ‘’segundo sexo’’ sino parte una comunidad equitativa, donde uno es apoyo del otro, no un subordinado. Hay que concientizar a la sociedad, incluso a los más pequeños sobre que tienen la libertad de decidir sobre lo que quieren para su sexualidad y su futuro sin ser jerarquizado ni clasificado por su voluntad. </a:t>
            </a:r>
          </a:p>
        </p:txBody>
      </p:sp>
    </p:spTree>
    <p:extLst>
      <p:ext uri="{BB962C8B-B14F-4D97-AF65-F5344CB8AC3E}">
        <p14:creationId xmlns:p14="http://schemas.microsoft.com/office/powerpoint/2010/main" val="164504725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299</Words>
  <Application>Microsoft Office PowerPoint</Application>
  <PresentationFormat>Presentación en pantalla (4:3)</PresentationFormat>
  <Paragraphs>23</Paragraphs>
  <Slides>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vt:i4>
      </vt:variant>
    </vt:vector>
  </HeadingPairs>
  <TitlesOfParts>
    <vt:vector size="6" baseType="lpstr">
      <vt:lpstr>Arial</vt:lpstr>
      <vt:lpstr>Calibri</vt:lpstr>
      <vt:lpstr>Times New Roman</vt:lpstr>
      <vt:lpstr>Tema de Office</vt:lpstr>
      <vt:lpstr>Presentación de PowerPoint</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daniela guadalupe quilantan rangel</dc:creator>
  <cp:lastModifiedBy>Larissa</cp:lastModifiedBy>
  <cp:revision>4</cp:revision>
  <dcterms:created xsi:type="dcterms:W3CDTF">2019-11-18T18:46:45Z</dcterms:created>
  <dcterms:modified xsi:type="dcterms:W3CDTF">2019-11-19T02:16:11Z</dcterms:modified>
</cp:coreProperties>
</file>