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60" r:id="rId5"/>
    <p:sldId id="259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6" d="100"/>
          <a:sy n="76" d="100"/>
        </p:scale>
        <p:origin x="-1206" y="21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0AC4E7-1B82-4F62-80EC-EC82EEFB4CF0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E0AC4E7-1B82-4F62-80EC-EC82EEFB4CF0}" type="datetimeFigureOut">
              <a:rPr lang="es-MX" smtClean="0"/>
              <a:t>19/11/2019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1E09C10-72BA-4C3F-8F57-F260213D1367}" type="slidenum">
              <a:rPr lang="es-MX" smtClean="0"/>
              <a:t>‹Nº›</a:t>
            </a:fld>
            <a:endParaRPr lang="es-MX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Aulas inclusivas</a:t>
            </a:r>
            <a:endParaRPr lang="es-MX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s-MX" dirty="0" smtClean="0"/>
              <a:t>Recursos para la implementación del género en la educación infantil 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33951228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MX" dirty="0" smtClean="0"/>
              <a:t>Es importante que como futuras docentes tengamos conciencia y conozcamos estos contenidos para poder actuar en la vida cotidiana y darle solución a situaciones que impliquen este tipo de experiencias. 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91811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El programa de educación preescolar reconoce que las definiciones de lo masculino y lo femenino son construcciones sociales.</a:t>
            </a:r>
          </a:p>
          <a:p>
            <a:pPr algn="just"/>
            <a:endParaRPr lang="es-MX" dirty="0" smtClean="0"/>
          </a:p>
          <a:p>
            <a:pPr algn="just"/>
            <a:r>
              <a:rPr lang="es-MX" dirty="0" smtClean="0"/>
              <a:t>Están determinadas  históricamente, no tienen nada que ver con el sexo de las personas.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620766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En el proceso de construcción de su identidad, las niñas y los niños aprenden y asumen formas de ser, de sentir y de actuar que son consideradas como femeninas o masculinas en la sociedad…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2925867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dirty="0" smtClean="0"/>
              <a:t>Los atributos o cualidades que se han asignado de manera diferenciada y desigual a hombres y mujeres, se han constituido en </a:t>
            </a:r>
            <a:r>
              <a:rPr lang="es-MX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estereotipos de género.</a:t>
            </a:r>
            <a:endParaRPr lang="es-MX" b="1" i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5122942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-243408"/>
            <a:ext cx="8229600" cy="1143000"/>
          </a:xfrm>
        </p:spPr>
        <p:txBody>
          <a:bodyPr>
            <a:normAutofit/>
          </a:bodyPr>
          <a:lstStyle/>
          <a:p>
            <a:r>
              <a:rPr lang="es-MX" sz="4800" b="1" i="1" dirty="0" smtClean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Estereotipos de género</a:t>
            </a:r>
            <a:endParaRPr lang="es-MX" sz="4800" b="1" i="1" dirty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5199251"/>
              </p:ext>
            </p:extLst>
          </p:nvPr>
        </p:nvGraphicFramePr>
        <p:xfrm>
          <a:off x="1547664" y="1124744"/>
          <a:ext cx="5976664" cy="54127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88332"/>
                <a:gridCol w="2988332"/>
              </a:tblGrid>
              <a:tr h="566473"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Niña</a:t>
                      </a:r>
                      <a:endParaRPr lang="es-MX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2800" dirty="0" smtClean="0"/>
                        <a:t>Niño</a:t>
                      </a:r>
                      <a:endParaRPr lang="es-MX" sz="2800" dirty="0"/>
                    </a:p>
                  </a:txBody>
                  <a:tcPr/>
                </a:tc>
              </a:tr>
              <a:tr h="3998631">
                <a:tc>
                  <a:txBody>
                    <a:bodyPr/>
                    <a:lstStyle/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Dócil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Dependiente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Insegura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Sensible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Hogareña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Comprensiva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Delicada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Tierna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Afectiva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Intuitiva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Temerosa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Sumisa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Pasiva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Valiente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Independiente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Seguro de Sí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Razonable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Inquieto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Aventurero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Tenaz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Fuerte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Brusco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Práctico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Temerario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Desobediente</a:t>
                      </a:r>
                    </a:p>
                    <a:p>
                      <a:r>
                        <a:rPr lang="es-MX" sz="2400" b="0" i="0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Activo</a:t>
                      </a:r>
                      <a:endParaRPr lang="es-MX" sz="2400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731623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b="1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Rol de género: </a:t>
            </a:r>
            <a:endParaRPr lang="es-MX" b="1" i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s-MX" dirty="0" smtClean="0"/>
              <a:t>Funciones </a:t>
            </a:r>
            <a:r>
              <a:rPr lang="es-MX" dirty="0"/>
              <a:t>y papeles sociales que </a:t>
            </a:r>
            <a:r>
              <a:rPr lang="es-MX" dirty="0" smtClean="0"/>
              <a:t>se cumplen </a:t>
            </a:r>
            <a:r>
              <a:rPr lang="es-MX" dirty="0"/>
              <a:t>cuando se actúa de acuerdo con </a:t>
            </a:r>
            <a:r>
              <a:rPr lang="es-MX" dirty="0" smtClean="0"/>
              <a:t>definiciones de </a:t>
            </a:r>
            <a:r>
              <a:rPr lang="es-MX" dirty="0"/>
              <a:t>lo que debe ser femenino o masculino. </a:t>
            </a:r>
            <a:r>
              <a:rPr lang="es-MX" dirty="0" smtClean="0"/>
              <a:t>Este deber </a:t>
            </a:r>
            <a:r>
              <a:rPr lang="es-MX" dirty="0"/>
              <a:t>está definido </a:t>
            </a:r>
            <a:r>
              <a:rPr lang="es-MX" dirty="0" smtClean="0"/>
              <a:t>socioculturalmente </a:t>
            </a:r>
            <a:r>
              <a:rPr lang="es-MX" dirty="0"/>
              <a:t>de </a:t>
            </a:r>
            <a:r>
              <a:rPr lang="es-MX" dirty="0" smtClean="0"/>
              <a:t>manera jerarquizada</a:t>
            </a:r>
            <a:r>
              <a:rPr lang="es-MX" dirty="0"/>
              <a:t>, desigual y no equitativa.</a:t>
            </a:r>
          </a:p>
        </p:txBody>
      </p:sp>
    </p:spTree>
    <p:extLst>
      <p:ext uri="{BB962C8B-B14F-4D97-AF65-F5344CB8AC3E}">
        <p14:creationId xmlns:p14="http://schemas.microsoft.com/office/powerpoint/2010/main" val="3370926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s-MX" b="1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Sexismo: </a:t>
            </a:r>
            <a:endParaRPr lang="es-MX" b="1" i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s-MX" dirty="0" smtClean="0"/>
              <a:t>Conjunto </a:t>
            </a:r>
            <a:r>
              <a:rPr lang="es-MX" dirty="0"/>
              <a:t>de todos y cada uno de </a:t>
            </a:r>
            <a:r>
              <a:rPr lang="es-MX" dirty="0" smtClean="0"/>
              <a:t>los métodos </a:t>
            </a:r>
            <a:r>
              <a:rPr lang="es-MX" dirty="0"/>
              <a:t>empleados para mantener en </a:t>
            </a:r>
            <a:r>
              <a:rPr lang="es-MX" dirty="0" smtClean="0"/>
              <a:t>situación de </a:t>
            </a:r>
            <a:r>
              <a:rPr lang="es-MX" dirty="0"/>
              <a:t>inferioridad, subordinación y explotación al </a:t>
            </a:r>
            <a:r>
              <a:rPr lang="es-MX" dirty="0" smtClean="0"/>
              <a:t>sexo dominado</a:t>
            </a:r>
            <a:r>
              <a:rPr lang="es-MX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339777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MX" b="1" i="1" dirty="0">
                <a:solidFill>
                  <a:schemeClr val="tx1">
                    <a:lumMod val="50000"/>
                    <a:lumOff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Sesgos de género: </a:t>
            </a:r>
            <a:endParaRPr lang="es-MX" b="1" i="1" dirty="0" smtClean="0">
              <a:solidFill>
                <a:schemeClr val="tx1">
                  <a:lumMod val="50000"/>
                  <a:lumOff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 algn="just">
              <a:buNone/>
            </a:pPr>
            <a:r>
              <a:rPr lang="es-MX" dirty="0" smtClean="0"/>
              <a:t>Sesgo </a:t>
            </a:r>
            <a:r>
              <a:rPr lang="es-MX" dirty="0"/>
              <a:t>significa torcimiento </a:t>
            </a:r>
            <a:r>
              <a:rPr lang="es-MX" dirty="0" smtClean="0"/>
              <a:t>de una </a:t>
            </a:r>
            <a:r>
              <a:rPr lang="es-MX" dirty="0"/>
              <a:t>cosa hacia un lado, por lo que un sesgo de </a:t>
            </a:r>
            <a:r>
              <a:rPr lang="es-MX" dirty="0" smtClean="0"/>
              <a:t>género implicaría </a:t>
            </a:r>
            <a:r>
              <a:rPr lang="es-MX" dirty="0"/>
              <a:t>el forzamiento de discursos, prácticas </a:t>
            </a:r>
            <a:r>
              <a:rPr lang="es-MX" dirty="0" smtClean="0"/>
              <a:t>y representaciones </a:t>
            </a:r>
            <a:r>
              <a:rPr lang="es-MX" dirty="0"/>
              <a:t>para favorecer, en detrimento </a:t>
            </a:r>
            <a:r>
              <a:rPr lang="es-MX" dirty="0" smtClean="0"/>
              <a:t>del </a:t>
            </a:r>
            <a:r>
              <a:rPr lang="it-IT" dirty="0" smtClean="0"/>
              <a:t>otro</a:t>
            </a:r>
            <a:r>
              <a:rPr lang="it-IT" dirty="0"/>
              <a:t>, ora lo masculino ora lo femenino.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5211541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Cometarios 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MX" dirty="0" smtClean="0"/>
              <a:t>Es importante crear conciencia en los alumnos que tanto los colores y juguetes no tienen genero, las niñas como niños pueden utilizar todo tipo de colores y juguetes. </a:t>
            </a:r>
          </a:p>
          <a:p>
            <a:r>
              <a:rPr lang="es-MX" dirty="0" smtClean="0"/>
              <a:t>Dejar que los alumnos se expresen con libertad es una parte importante así como enseñar a los demás compañeros que debemos respetar los gustos, preferencias de otras personas. </a:t>
            </a:r>
          </a:p>
          <a:p>
            <a:r>
              <a:rPr lang="es-MX" dirty="0" smtClean="0"/>
              <a:t>Los atributos o cualidades no son asignados por el genero de las personas, si no por las capacidades con las que cuentan. Es importante no dejarnos guiar por apariencias o comentarios que las personas hacen de otros sujetos si no darnos la oportunidad para conocerlos de manera personal. </a:t>
            </a:r>
          </a:p>
          <a:p>
            <a:endParaRPr lang="es-MX" dirty="0" smtClean="0"/>
          </a:p>
        </p:txBody>
      </p:sp>
    </p:spTree>
    <p:extLst>
      <p:ext uri="{BB962C8B-B14F-4D97-AF65-F5344CB8AC3E}">
        <p14:creationId xmlns:p14="http://schemas.microsoft.com/office/powerpoint/2010/main" val="2176717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ujo">
  <a:themeElements>
    <a:clrScheme name="Compuesto">
      <a:dk1>
        <a:sysClr val="windowText" lastClr="000000"/>
      </a:dk1>
      <a:lt1>
        <a:sysClr val="window" lastClr="FFFFFF"/>
      </a:lt1>
      <a:dk2>
        <a:srgbClr val="5B6973"/>
      </a:dk2>
      <a:lt2>
        <a:srgbClr val="E7ECED"/>
      </a:lt2>
      <a:accent1>
        <a:srgbClr val="98C723"/>
      </a:accent1>
      <a:accent2>
        <a:srgbClr val="59B0B9"/>
      </a:accent2>
      <a:accent3>
        <a:srgbClr val="DEAE00"/>
      </a:accent3>
      <a:accent4>
        <a:srgbClr val="B77BB4"/>
      </a:accent4>
      <a:accent5>
        <a:srgbClr val="E0773C"/>
      </a:accent5>
      <a:accent6>
        <a:srgbClr val="A98D63"/>
      </a:accent6>
      <a:hlink>
        <a:srgbClr val="26CBEC"/>
      </a:hlink>
      <a:folHlink>
        <a:srgbClr val="598C8C"/>
      </a:folHlink>
    </a:clrScheme>
    <a:fontScheme name="Flujo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ujo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65</TotalTime>
  <Words>398</Words>
  <Application>Microsoft Office PowerPoint</Application>
  <PresentationFormat>Presentación en pantalla (4:3)</PresentationFormat>
  <Paragraphs>47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1" baseType="lpstr">
      <vt:lpstr>Flujo</vt:lpstr>
      <vt:lpstr>Aulas inclusivas</vt:lpstr>
      <vt:lpstr>Presentación de PowerPoint</vt:lpstr>
      <vt:lpstr>Presentación de PowerPoint</vt:lpstr>
      <vt:lpstr>Presentación de PowerPoint</vt:lpstr>
      <vt:lpstr>Estereotipos de género</vt:lpstr>
      <vt:lpstr>Presentación de PowerPoint</vt:lpstr>
      <vt:lpstr>Presentación de PowerPoint</vt:lpstr>
      <vt:lpstr>Presentación de PowerPoint</vt:lpstr>
      <vt:lpstr>Cometarios </vt:lpstr>
      <vt:lpstr>Presentación de PowerPoint</vt:lpstr>
    </vt:vector>
  </TitlesOfParts>
  <Company>Toshiba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OfficeDepot</dc:creator>
  <cp:lastModifiedBy>Luffi</cp:lastModifiedBy>
  <cp:revision>6</cp:revision>
  <dcterms:created xsi:type="dcterms:W3CDTF">2015-01-15T02:33:00Z</dcterms:created>
  <dcterms:modified xsi:type="dcterms:W3CDTF">2019-11-19T21:38:06Z</dcterms:modified>
</cp:coreProperties>
</file>