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5" d="100"/>
          <a:sy n="95" d="100"/>
        </p:scale>
        <p:origin x="-66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2ED4FFA3-72B8-479A-8416-6C112E23CA6E}" type="datetimeFigureOut">
              <a:rPr lang="es-MX" smtClean="0"/>
              <a:t>18/11/2019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4A33270-34A3-4AC5-B4A0-2275F9BD6E38}" type="slidenum">
              <a:rPr lang="es-MX" smtClean="0"/>
              <a:t>‹Nº›</a:t>
            </a:fld>
            <a:endParaRPr lang="es-MX"/>
          </a:p>
        </p:txBody>
      </p:sp>
    </p:spTree>
    <p:extLst>
      <p:ext uri="{BB962C8B-B14F-4D97-AF65-F5344CB8AC3E}">
        <p14:creationId xmlns:p14="http://schemas.microsoft.com/office/powerpoint/2010/main" val="1391036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2ED4FFA3-72B8-479A-8416-6C112E23CA6E}" type="datetimeFigureOut">
              <a:rPr lang="es-MX" smtClean="0"/>
              <a:t>18/11/2019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4A33270-34A3-4AC5-B4A0-2275F9BD6E38}" type="slidenum">
              <a:rPr lang="es-MX" smtClean="0"/>
              <a:t>‹Nº›</a:t>
            </a:fld>
            <a:endParaRPr lang="es-MX"/>
          </a:p>
        </p:txBody>
      </p:sp>
    </p:spTree>
    <p:extLst>
      <p:ext uri="{BB962C8B-B14F-4D97-AF65-F5344CB8AC3E}">
        <p14:creationId xmlns:p14="http://schemas.microsoft.com/office/powerpoint/2010/main" val="963179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2ED4FFA3-72B8-479A-8416-6C112E23CA6E}" type="datetimeFigureOut">
              <a:rPr lang="es-MX" smtClean="0"/>
              <a:t>18/11/2019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4A33270-34A3-4AC5-B4A0-2275F9BD6E38}" type="slidenum">
              <a:rPr lang="es-MX" smtClean="0"/>
              <a:t>‹Nº›</a:t>
            </a:fld>
            <a:endParaRPr lang="es-MX"/>
          </a:p>
        </p:txBody>
      </p:sp>
    </p:spTree>
    <p:extLst>
      <p:ext uri="{BB962C8B-B14F-4D97-AF65-F5344CB8AC3E}">
        <p14:creationId xmlns:p14="http://schemas.microsoft.com/office/powerpoint/2010/main" val="3239752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2ED4FFA3-72B8-479A-8416-6C112E23CA6E}" type="datetimeFigureOut">
              <a:rPr lang="es-MX" smtClean="0"/>
              <a:t>18/11/2019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4A33270-34A3-4AC5-B4A0-2275F9BD6E38}" type="slidenum">
              <a:rPr lang="es-MX" smtClean="0"/>
              <a:t>‹Nº›</a:t>
            </a:fld>
            <a:endParaRPr lang="es-MX"/>
          </a:p>
        </p:txBody>
      </p:sp>
    </p:spTree>
    <p:extLst>
      <p:ext uri="{BB962C8B-B14F-4D97-AF65-F5344CB8AC3E}">
        <p14:creationId xmlns:p14="http://schemas.microsoft.com/office/powerpoint/2010/main" val="2663763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ED4FFA3-72B8-479A-8416-6C112E23CA6E}" type="datetimeFigureOut">
              <a:rPr lang="es-MX" smtClean="0"/>
              <a:t>18/11/2019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4A33270-34A3-4AC5-B4A0-2275F9BD6E38}" type="slidenum">
              <a:rPr lang="es-MX" smtClean="0"/>
              <a:t>‹Nº›</a:t>
            </a:fld>
            <a:endParaRPr lang="es-MX"/>
          </a:p>
        </p:txBody>
      </p:sp>
    </p:spTree>
    <p:extLst>
      <p:ext uri="{BB962C8B-B14F-4D97-AF65-F5344CB8AC3E}">
        <p14:creationId xmlns:p14="http://schemas.microsoft.com/office/powerpoint/2010/main" val="996744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2ED4FFA3-72B8-479A-8416-6C112E23CA6E}" type="datetimeFigureOut">
              <a:rPr lang="es-MX" smtClean="0"/>
              <a:t>18/11/2019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4A33270-34A3-4AC5-B4A0-2275F9BD6E38}" type="slidenum">
              <a:rPr lang="es-MX" smtClean="0"/>
              <a:t>‹Nº›</a:t>
            </a:fld>
            <a:endParaRPr lang="es-MX"/>
          </a:p>
        </p:txBody>
      </p:sp>
    </p:spTree>
    <p:extLst>
      <p:ext uri="{BB962C8B-B14F-4D97-AF65-F5344CB8AC3E}">
        <p14:creationId xmlns:p14="http://schemas.microsoft.com/office/powerpoint/2010/main" val="3696763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2ED4FFA3-72B8-479A-8416-6C112E23CA6E}" type="datetimeFigureOut">
              <a:rPr lang="es-MX" smtClean="0"/>
              <a:t>18/11/2019</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F4A33270-34A3-4AC5-B4A0-2275F9BD6E38}" type="slidenum">
              <a:rPr lang="es-MX" smtClean="0"/>
              <a:t>‹Nº›</a:t>
            </a:fld>
            <a:endParaRPr lang="es-MX"/>
          </a:p>
        </p:txBody>
      </p:sp>
    </p:spTree>
    <p:extLst>
      <p:ext uri="{BB962C8B-B14F-4D97-AF65-F5344CB8AC3E}">
        <p14:creationId xmlns:p14="http://schemas.microsoft.com/office/powerpoint/2010/main" val="2073299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2ED4FFA3-72B8-479A-8416-6C112E23CA6E}" type="datetimeFigureOut">
              <a:rPr lang="es-MX" smtClean="0"/>
              <a:t>18/11/2019</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F4A33270-34A3-4AC5-B4A0-2275F9BD6E38}" type="slidenum">
              <a:rPr lang="es-MX" smtClean="0"/>
              <a:t>‹Nº›</a:t>
            </a:fld>
            <a:endParaRPr lang="es-MX"/>
          </a:p>
        </p:txBody>
      </p:sp>
    </p:spTree>
    <p:extLst>
      <p:ext uri="{BB962C8B-B14F-4D97-AF65-F5344CB8AC3E}">
        <p14:creationId xmlns:p14="http://schemas.microsoft.com/office/powerpoint/2010/main" val="3934537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ED4FFA3-72B8-479A-8416-6C112E23CA6E}" type="datetimeFigureOut">
              <a:rPr lang="es-MX" smtClean="0"/>
              <a:t>18/11/2019</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F4A33270-34A3-4AC5-B4A0-2275F9BD6E38}" type="slidenum">
              <a:rPr lang="es-MX" smtClean="0"/>
              <a:t>‹Nº›</a:t>
            </a:fld>
            <a:endParaRPr lang="es-MX"/>
          </a:p>
        </p:txBody>
      </p:sp>
    </p:spTree>
    <p:extLst>
      <p:ext uri="{BB962C8B-B14F-4D97-AF65-F5344CB8AC3E}">
        <p14:creationId xmlns:p14="http://schemas.microsoft.com/office/powerpoint/2010/main" val="2451667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ED4FFA3-72B8-479A-8416-6C112E23CA6E}" type="datetimeFigureOut">
              <a:rPr lang="es-MX" smtClean="0"/>
              <a:t>18/11/2019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4A33270-34A3-4AC5-B4A0-2275F9BD6E38}" type="slidenum">
              <a:rPr lang="es-MX" smtClean="0"/>
              <a:t>‹Nº›</a:t>
            </a:fld>
            <a:endParaRPr lang="es-MX"/>
          </a:p>
        </p:txBody>
      </p:sp>
    </p:spTree>
    <p:extLst>
      <p:ext uri="{BB962C8B-B14F-4D97-AF65-F5344CB8AC3E}">
        <p14:creationId xmlns:p14="http://schemas.microsoft.com/office/powerpoint/2010/main" val="3738687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ED4FFA3-72B8-479A-8416-6C112E23CA6E}" type="datetimeFigureOut">
              <a:rPr lang="es-MX" smtClean="0"/>
              <a:t>18/11/2019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4A33270-34A3-4AC5-B4A0-2275F9BD6E38}" type="slidenum">
              <a:rPr lang="es-MX" smtClean="0"/>
              <a:t>‹Nº›</a:t>
            </a:fld>
            <a:endParaRPr lang="es-MX"/>
          </a:p>
        </p:txBody>
      </p:sp>
    </p:spTree>
    <p:extLst>
      <p:ext uri="{BB962C8B-B14F-4D97-AF65-F5344CB8AC3E}">
        <p14:creationId xmlns:p14="http://schemas.microsoft.com/office/powerpoint/2010/main" val="928192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D4FFA3-72B8-479A-8416-6C112E23CA6E}" type="datetimeFigureOut">
              <a:rPr lang="es-MX" smtClean="0"/>
              <a:t>18/11/2019</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A33270-34A3-4AC5-B4A0-2275F9BD6E38}" type="slidenum">
              <a:rPr lang="es-MX" smtClean="0"/>
              <a:t>‹Nº›</a:t>
            </a:fld>
            <a:endParaRPr lang="es-MX"/>
          </a:p>
        </p:txBody>
      </p:sp>
    </p:spTree>
    <p:extLst>
      <p:ext uri="{BB962C8B-B14F-4D97-AF65-F5344CB8AC3E}">
        <p14:creationId xmlns:p14="http://schemas.microsoft.com/office/powerpoint/2010/main" val="31512551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redondeado"/>
          <p:cNvSpPr/>
          <p:nvPr/>
        </p:nvSpPr>
        <p:spPr>
          <a:xfrm>
            <a:off x="1827710" y="1772816"/>
            <a:ext cx="5832648" cy="342171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200" dirty="0" smtClean="0">
              <a:solidFill>
                <a:schemeClr val="tx1"/>
              </a:solidFill>
              <a:latin typeface="Times New Roman" pitchFamily="18" charset="0"/>
              <a:cs typeface="Times New Roman" pitchFamily="18" charset="0"/>
            </a:endParaRPr>
          </a:p>
          <a:p>
            <a:pPr algn="ctr"/>
            <a:endParaRPr lang="es-MX" sz="1200" dirty="0">
              <a:solidFill>
                <a:schemeClr val="tx1"/>
              </a:solidFill>
              <a:latin typeface="Times New Roman" pitchFamily="18" charset="0"/>
              <a:cs typeface="Times New Roman" pitchFamily="18" charset="0"/>
            </a:endParaRPr>
          </a:p>
          <a:p>
            <a:pPr algn="ctr"/>
            <a:endParaRPr lang="es-MX" sz="1200" dirty="0" smtClean="0">
              <a:solidFill>
                <a:schemeClr val="tx1"/>
              </a:solidFill>
              <a:latin typeface="Times New Roman" pitchFamily="18" charset="0"/>
              <a:cs typeface="Times New Roman" pitchFamily="18" charset="0"/>
            </a:endParaRPr>
          </a:p>
          <a:p>
            <a:pPr algn="ctr"/>
            <a:r>
              <a:rPr lang="es-MX" sz="1200" dirty="0" smtClean="0">
                <a:solidFill>
                  <a:schemeClr val="tx1"/>
                </a:solidFill>
                <a:latin typeface="Times New Roman" pitchFamily="18" charset="0"/>
                <a:cs typeface="Times New Roman" pitchFamily="18" charset="0"/>
              </a:rPr>
              <a:t>ESCUELA NORMAL DE EDUCACIÓN </a:t>
            </a:r>
            <a:r>
              <a:rPr lang="es-MX" sz="1200" dirty="0" smtClean="0">
                <a:solidFill>
                  <a:schemeClr val="tx1"/>
                </a:solidFill>
                <a:latin typeface="Times New Roman" pitchFamily="18" charset="0"/>
                <a:cs typeface="Times New Roman" pitchFamily="18" charset="0"/>
              </a:rPr>
              <a:t>PREESCOLAR</a:t>
            </a:r>
          </a:p>
          <a:p>
            <a:pPr algn="ctr"/>
            <a:r>
              <a:rPr lang="es-MX" sz="1200" dirty="0" smtClean="0">
                <a:solidFill>
                  <a:schemeClr val="tx1"/>
                </a:solidFill>
                <a:latin typeface="Times New Roman" pitchFamily="18" charset="0"/>
                <a:cs typeface="Times New Roman" pitchFamily="18" charset="0"/>
              </a:rPr>
              <a:t>Licenciatura en educación preescolar</a:t>
            </a:r>
          </a:p>
          <a:p>
            <a:pPr algn="ctr"/>
            <a:r>
              <a:rPr lang="es-MX" sz="1200" dirty="0" smtClean="0">
                <a:solidFill>
                  <a:schemeClr val="tx1"/>
                </a:solidFill>
                <a:latin typeface="Times New Roman" pitchFamily="18" charset="0"/>
                <a:cs typeface="Times New Roman" pitchFamily="18" charset="0"/>
              </a:rPr>
              <a:t>Ciclo escolar 2018 - 2019</a:t>
            </a:r>
            <a:endParaRPr lang="es-MX" sz="1200" dirty="0" smtClean="0">
              <a:solidFill>
                <a:schemeClr val="tx1"/>
              </a:solidFill>
              <a:latin typeface="Times New Roman" pitchFamily="18" charset="0"/>
              <a:cs typeface="Times New Roman" pitchFamily="18" charset="0"/>
            </a:endParaRPr>
          </a:p>
          <a:p>
            <a:pPr algn="ctr"/>
            <a:endParaRPr lang="es-MX" sz="1200" dirty="0" smtClean="0">
              <a:solidFill>
                <a:schemeClr val="tx1"/>
              </a:solidFill>
              <a:latin typeface="Times New Roman" pitchFamily="18" charset="0"/>
              <a:cs typeface="Times New Roman" pitchFamily="18" charset="0"/>
            </a:endParaRPr>
          </a:p>
          <a:p>
            <a:pPr algn="ctr"/>
            <a:endParaRPr lang="es-MX" sz="1200" dirty="0" smtClean="0">
              <a:solidFill>
                <a:schemeClr val="tx1"/>
              </a:solidFill>
              <a:latin typeface="Times New Roman" pitchFamily="18" charset="0"/>
              <a:cs typeface="Times New Roman" pitchFamily="18" charset="0"/>
            </a:endParaRPr>
          </a:p>
          <a:p>
            <a:pPr algn="ctr"/>
            <a:endParaRPr lang="es-MX" sz="1200" dirty="0">
              <a:solidFill>
                <a:schemeClr val="tx1"/>
              </a:solidFill>
              <a:latin typeface="Times New Roman" pitchFamily="18" charset="0"/>
              <a:cs typeface="Times New Roman" pitchFamily="18" charset="0"/>
            </a:endParaRPr>
          </a:p>
          <a:p>
            <a:pPr algn="ctr"/>
            <a:endParaRPr lang="es-MX" sz="1200" dirty="0">
              <a:solidFill>
                <a:schemeClr val="tx1"/>
              </a:solidFill>
              <a:latin typeface="Times New Roman" pitchFamily="18" charset="0"/>
              <a:cs typeface="Times New Roman" pitchFamily="18" charset="0"/>
            </a:endParaRPr>
          </a:p>
          <a:p>
            <a:pPr algn="ctr"/>
            <a:endParaRPr lang="es-MX" sz="1200" dirty="0">
              <a:solidFill>
                <a:schemeClr val="tx1"/>
              </a:solidFill>
              <a:latin typeface="Times New Roman" pitchFamily="18" charset="0"/>
              <a:cs typeface="Times New Roman" pitchFamily="18" charset="0"/>
            </a:endParaRPr>
          </a:p>
          <a:p>
            <a:pPr algn="ctr"/>
            <a:endParaRPr lang="es-MX" sz="1200" dirty="0" smtClean="0">
              <a:solidFill>
                <a:schemeClr val="tx1"/>
              </a:solidFill>
              <a:latin typeface="Times New Roman" pitchFamily="18" charset="0"/>
              <a:cs typeface="Times New Roman" pitchFamily="18" charset="0"/>
            </a:endParaRPr>
          </a:p>
          <a:p>
            <a:pPr algn="ctr"/>
            <a:endParaRPr lang="es-MX" sz="1200" dirty="0">
              <a:solidFill>
                <a:schemeClr val="tx1"/>
              </a:solidFill>
              <a:latin typeface="Times New Roman" pitchFamily="18" charset="0"/>
              <a:cs typeface="Times New Roman" pitchFamily="18" charset="0"/>
            </a:endParaRPr>
          </a:p>
          <a:p>
            <a:pPr algn="ctr"/>
            <a:r>
              <a:rPr lang="es-MX" sz="1200" dirty="0" smtClean="0">
                <a:solidFill>
                  <a:schemeClr val="tx1"/>
                </a:solidFill>
                <a:latin typeface="Times New Roman" pitchFamily="18" charset="0"/>
                <a:cs typeface="Times New Roman" pitchFamily="18" charset="0"/>
              </a:rPr>
              <a:t>Curso: Atención a la diversidad.</a:t>
            </a:r>
          </a:p>
          <a:p>
            <a:pPr algn="ctr"/>
            <a:r>
              <a:rPr lang="es-MX" sz="1200" dirty="0" smtClean="0">
                <a:solidFill>
                  <a:schemeClr val="tx1"/>
                </a:solidFill>
                <a:latin typeface="Times New Roman" pitchFamily="18" charset="0"/>
                <a:cs typeface="Times New Roman" pitchFamily="18" charset="0"/>
              </a:rPr>
              <a:t>Maestra: Rosa Velia Rio Tijerina</a:t>
            </a:r>
          </a:p>
          <a:p>
            <a:pPr algn="ctr"/>
            <a:r>
              <a:rPr lang="es-MX" sz="1200" dirty="0" smtClean="0">
                <a:solidFill>
                  <a:schemeClr val="tx1"/>
                </a:solidFill>
                <a:latin typeface="Times New Roman" pitchFamily="18" charset="0"/>
                <a:cs typeface="Times New Roman" pitchFamily="18" charset="0"/>
              </a:rPr>
              <a:t>Alumna</a:t>
            </a:r>
            <a:r>
              <a:rPr lang="es-MX" sz="1200" dirty="0" smtClean="0">
                <a:solidFill>
                  <a:schemeClr val="tx1"/>
                </a:solidFill>
                <a:latin typeface="Times New Roman" pitchFamily="18" charset="0"/>
                <a:cs typeface="Times New Roman" pitchFamily="18" charset="0"/>
              </a:rPr>
              <a:t>: Daniela Quilantán</a:t>
            </a:r>
          </a:p>
          <a:p>
            <a:pPr algn="ctr"/>
            <a:r>
              <a:rPr lang="es-MX" sz="1200" dirty="0" smtClean="0">
                <a:solidFill>
                  <a:schemeClr val="tx1"/>
                </a:solidFill>
                <a:latin typeface="Times New Roman" pitchFamily="18" charset="0"/>
                <a:cs typeface="Times New Roman" pitchFamily="18" charset="0"/>
              </a:rPr>
              <a:t>N.L. </a:t>
            </a:r>
            <a:r>
              <a:rPr lang="es-MX" sz="1200" dirty="0" smtClean="0">
                <a:solidFill>
                  <a:schemeClr val="tx1"/>
                </a:solidFill>
                <a:latin typeface="Times New Roman" pitchFamily="18" charset="0"/>
                <a:cs typeface="Times New Roman" pitchFamily="18" charset="0"/>
              </a:rPr>
              <a:t>15</a:t>
            </a:r>
          </a:p>
          <a:p>
            <a:pPr algn="ctr"/>
            <a:r>
              <a:rPr lang="es-MX" sz="1200" dirty="0" smtClean="0">
                <a:solidFill>
                  <a:schemeClr val="tx1"/>
                </a:solidFill>
                <a:latin typeface="Times New Roman" pitchFamily="18" charset="0"/>
                <a:cs typeface="Times New Roman" pitchFamily="18" charset="0"/>
              </a:rPr>
              <a:t>LA SEGUNDA UNIDAD. "Y TÚ… ¿CÓMO FORMAS PARTE DE LA DISCRIMINACIÓN? DIVERSIDAD Y EDUCACIÓN DE LOS ESTUDIANTES EN SITUACIÓN DE DESVENTAJA"</a:t>
            </a:r>
          </a:p>
          <a:p>
            <a:pPr algn="ctr"/>
            <a:r>
              <a:rPr lang="es-MX" sz="1200" dirty="0" smtClean="0">
                <a:solidFill>
                  <a:schemeClr val="tx1"/>
                </a:solidFill>
                <a:latin typeface="Times New Roman" pitchFamily="18" charset="0"/>
                <a:cs typeface="Times New Roman" pitchFamily="18" charset="0"/>
              </a:rPr>
              <a:t>PRESENTACION DISCRIMINACION POR GENERO CONCEPTOS</a:t>
            </a:r>
          </a:p>
          <a:p>
            <a:pPr algn="ctr"/>
            <a:r>
              <a:rPr lang="es-MX" sz="1200" dirty="0" smtClean="0">
                <a:solidFill>
                  <a:schemeClr val="tx1"/>
                </a:solidFill>
                <a:latin typeface="Times New Roman" pitchFamily="18" charset="0"/>
                <a:cs typeface="Times New Roman" pitchFamily="18" charset="0"/>
              </a:rPr>
              <a:t>Competencias:</a:t>
            </a:r>
          </a:p>
          <a:p>
            <a:pPr marL="285750" indent="-285750" algn="ctr">
              <a:buFont typeface="Arial" pitchFamily="34" charset="0"/>
              <a:buChar char="•"/>
            </a:pPr>
            <a:r>
              <a:rPr lang="es-MX" sz="1200" dirty="0" smtClean="0">
                <a:solidFill>
                  <a:schemeClr val="tx1"/>
                </a:solidFill>
                <a:latin typeface="Times New Roman" pitchFamily="18" charset="0"/>
                <a:cs typeface="Times New Roman" pitchFamily="18" charset="0"/>
              </a:rPr>
              <a:t>Redimensiona la problemática social y escolar de grupos en situación de vulnerabilidad y exclusión a través de contextualizar sus entornos de desarrollo y aprendizaje y de identificar factores causales que han puesto en cuestionamiento su educabilidad.</a:t>
            </a:r>
          </a:p>
          <a:p>
            <a:pPr marL="285750" indent="-285750" algn="ctr">
              <a:buFont typeface="Arial" pitchFamily="34" charset="0"/>
              <a:buChar char="•"/>
            </a:pPr>
            <a:r>
              <a:rPr lang="es-MX" sz="1200" dirty="0" smtClean="0">
                <a:solidFill>
                  <a:schemeClr val="tx1"/>
                </a:solidFill>
                <a:latin typeface="Times New Roman" pitchFamily="18" charset="0"/>
                <a:cs typeface="Times New Roman" pitchFamily="18" charset="0"/>
              </a:rPr>
              <a:t>Cuestiona las perspectivas personales centradas en modelos esencialistas y de la teoría del déficit y logra apropiarse de los fundamentos y filosofía subyacente a las perspectivas interactivas y contextuales basadas en derechos, oportunidades, apoyos y diálogo social</a:t>
            </a:r>
          </a:p>
          <a:p>
            <a:pPr algn="ctr"/>
            <a:endParaRPr lang="es-MX" sz="1200" dirty="0" smtClean="0">
              <a:solidFill>
                <a:schemeClr val="tx1"/>
              </a:solidFill>
              <a:latin typeface="Times New Roman" pitchFamily="18" charset="0"/>
              <a:cs typeface="Times New Roman" pitchFamily="18" charset="0"/>
            </a:endParaRPr>
          </a:p>
          <a:p>
            <a:pPr algn="ctr"/>
            <a:endParaRPr lang="es-MX" sz="1200" dirty="0" smtClean="0">
              <a:solidFill>
                <a:schemeClr val="tx1"/>
              </a:solidFill>
              <a:latin typeface="Times New Roman" pitchFamily="18" charset="0"/>
              <a:cs typeface="Times New Roman" pitchFamily="18" charset="0"/>
            </a:endParaRPr>
          </a:p>
          <a:p>
            <a:pPr algn="ctr"/>
            <a:r>
              <a:rPr lang="es-MX" sz="1200" dirty="0" smtClean="0">
                <a:solidFill>
                  <a:schemeClr val="tx1"/>
                </a:solidFill>
                <a:latin typeface="Times New Roman" pitchFamily="18" charset="0"/>
                <a:cs typeface="Times New Roman" pitchFamily="18" charset="0"/>
              </a:rPr>
              <a:t>Saltillo, Coahuila. </a:t>
            </a:r>
          </a:p>
          <a:p>
            <a:pPr algn="ctr"/>
            <a:r>
              <a:rPr lang="es-MX" sz="1200" dirty="0" smtClean="0">
                <a:solidFill>
                  <a:schemeClr val="tx1"/>
                </a:solidFill>
                <a:latin typeface="Times New Roman" pitchFamily="18" charset="0"/>
                <a:cs typeface="Times New Roman" pitchFamily="18" charset="0"/>
              </a:rPr>
              <a:t>18/11/19</a:t>
            </a:r>
          </a:p>
          <a:p>
            <a:pPr algn="ctr"/>
            <a:endParaRPr lang="es-MX" sz="1200" dirty="0">
              <a:solidFill>
                <a:schemeClr val="tx1"/>
              </a:solidFill>
              <a:latin typeface="Times New Roman" pitchFamily="18" charset="0"/>
              <a:cs typeface="Times New Roman" pitchFamily="18" charset="0"/>
            </a:endParaRPr>
          </a:p>
          <a:p>
            <a:pPr algn="ctr"/>
            <a:endParaRPr lang="es-MX" sz="1200" dirty="0" smtClean="0">
              <a:solidFill>
                <a:schemeClr val="tx1"/>
              </a:solidFill>
              <a:latin typeface="Times New Roman" pitchFamily="18" charset="0"/>
              <a:cs typeface="Times New Roman" pitchFamily="18" charset="0"/>
            </a:endParaRPr>
          </a:p>
          <a:p>
            <a:pPr algn="ctr"/>
            <a:endParaRPr lang="es-MX" sz="1200" dirty="0">
              <a:solidFill>
                <a:schemeClr val="tx1"/>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35240" y="1482856"/>
            <a:ext cx="1017587" cy="755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34231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081882" y="548680"/>
            <a:ext cx="7336304" cy="369332"/>
          </a:xfrm>
          <a:prstGeom prst="rect">
            <a:avLst/>
          </a:prstGeom>
          <a:noFill/>
        </p:spPr>
        <p:txBody>
          <a:bodyPr wrap="none" rtlCol="0">
            <a:spAutoFit/>
          </a:bodyPr>
          <a:lstStyle/>
          <a:p>
            <a:r>
              <a:rPr lang="es-MX" dirty="0" smtClean="0">
                <a:latin typeface="Times New Roman" pitchFamily="18" charset="0"/>
                <a:cs typeface="Times New Roman" pitchFamily="18" charset="0"/>
              </a:rPr>
              <a:t>DISCRIMINACION POR GENERO CONCEPTOS, OPINIÓN PERSONAL:</a:t>
            </a:r>
            <a:endParaRPr lang="es-MX" dirty="0">
              <a:latin typeface="Times New Roman" pitchFamily="18" charset="0"/>
              <a:cs typeface="Times New Roman" pitchFamily="18" charset="0"/>
            </a:endParaRPr>
          </a:p>
        </p:txBody>
      </p:sp>
      <p:sp>
        <p:nvSpPr>
          <p:cNvPr id="5" name="4 CuadroTexto"/>
          <p:cNvSpPr txBox="1"/>
          <p:nvPr/>
        </p:nvSpPr>
        <p:spPr>
          <a:xfrm>
            <a:off x="1245996" y="1412776"/>
            <a:ext cx="7008076" cy="3416320"/>
          </a:xfrm>
          <a:prstGeom prst="rect">
            <a:avLst/>
          </a:prstGeom>
          <a:noFill/>
        </p:spPr>
        <p:txBody>
          <a:bodyPr wrap="square" rtlCol="0">
            <a:spAutoFit/>
          </a:bodyPr>
          <a:lstStyle/>
          <a:p>
            <a:pPr algn="ctr"/>
            <a:r>
              <a:rPr lang="es-MX" dirty="0" smtClean="0">
                <a:latin typeface="Times New Roman" pitchFamily="18" charset="0"/>
                <a:cs typeface="Times New Roman" pitchFamily="18" charset="0"/>
              </a:rPr>
              <a:t>Los roles de genero se han establecido consiente e inconscientemente a lo largo de nuestra historia. Algunas veces estos están tan marcados e interiorizados que no los podemos percibir fácilmente. Porque nuestra educación y nuestra cultura los han normalizado tanto que se considera que la condición femenina define negativamente y delimita dentro de un constructo social. Para lograr un cambio significativo es necesario comenzar a impartir una educación inclusiva donde el genero no sea un limitante, donde la mujer no sea un ‘’segundo sexo’’ sino parte una comunidad equitativa, donde uno es apoyo del otro, no un subordinado. Hay que concientizar a la sociedad, incluso a los más pequeños sobre que tienen la libertad de decidir sobre lo que quieren para su sexualidad y su futuro sin ser jerarquizado ni clasificado por su voluntad. </a:t>
            </a:r>
          </a:p>
        </p:txBody>
      </p:sp>
    </p:spTree>
    <p:extLst>
      <p:ext uri="{BB962C8B-B14F-4D97-AF65-F5344CB8AC3E}">
        <p14:creationId xmlns:p14="http://schemas.microsoft.com/office/powerpoint/2010/main" val="164504725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302</Words>
  <Application>Microsoft Office PowerPoint</Application>
  <PresentationFormat>Presentación en pantalla (4:3)</PresentationFormat>
  <Paragraphs>29</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Tema de Office</vt:lpstr>
      <vt:lpstr>Presentación de PowerPoint</vt:lpstr>
      <vt:lpstr>Presentación de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daniela guadalupe quilantan rangel</dc:creator>
  <cp:lastModifiedBy>daniela guadalupe quilantan rangel</cp:lastModifiedBy>
  <cp:revision>3</cp:revision>
  <dcterms:created xsi:type="dcterms:W3CDTF">2019-11-18T18:46:45Z</dcterms:created>
  <dcterms:modified xsi:type="dcterms:W3CDTF">2019-11-18T19:09:50Z</dcterms:modified>
</cp:coreProperties>
</file>