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0" r:id="rId5"/>
    <p:sldId id="259" r:id="rId6"/>
    <p:sldId id="261" r:id="rId7"/>
    <p:sldId id="262" r:id="rId8"/>
    <p:sldId id="263" r:id="rId9"/>
    <p:sldId id="264" r:id="rId1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Date Placeholder 29"/>
          <p:cNvSpPr>
            <a:spLocks noGrp="1"/>
          </p:cNvSpPr>
          <p:nvPr>
            <p:ph type="dt" sz="half" idx="10"/>
          </p:nvPr>
        </p:nvSpPr>
        <p:spPr/>
        <p:txBody>
          <a:bodyPr/>
          <a:lstStyle/>
          <a:p>
            <a:fld id="{4E0AC4E7-1B82-4F62-80EC-EC82EEFB4CF0}" type="datetimeFigureOut">
              <a:rPr lang="es-MX" smtClean="0"/>
              <a:t>18/11/2019</a:t>
            </a:fld>
            <a:endParaRPr lang="es-MX"/>
          </a:p>
        </p:txBody>
      </p:sp>
      <p:sp>
        <p:nvSpPr>
          <p:cNvPr id="19" name="Footer Placeholder 18"/>
          <p:cNvSpPr>
            <a:spLocks noGrp="1"/>
          </p:cNvSpPr>
          <p:nvPr>
            <p:ph type="ftr" sz="quarter" idx="11"/>
          </p:nvPr>
        </p:nvSpPr>
        <p:spPr/>
        <p:txBody>
          <a:bodyPr/>
          <a:lstStyle/>
          <a:p>
            <a:endParaRPr lang="es-MX"/>
          </a:p>
        </p:txBody>
      </p:sp>
      <p:sp>
        <p:nvSpPr>
          <p:cNvPr id="27" name="Slide Number Placeholder 26"/>
          <p:cNvSpPr>
            <a:spLocks noGrp="1"/>
          </p:cNvSpPr>
          <p:nvPr>
            <p:ph type="sldNum" sz="quarter" idx="12"/>
          </p:nvPr>
        </p:nvSpPr>
        <p:spPr/>
        <p:txBody>
          <a:bodyPr/>
          <a:lstStyle/>
          <a:p>
            <a:fld id="{D1E09C10-72BA-4C3F-8F57-F260213D1367}"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4E0AC4E7-1B82-4F62-80EC-EC82EEFB4CF0}" type="datetimeFigureOut">
              <a:rPr lang="es-MX" smtClean="0"/>
              <a:t>18/11/2019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1E09C10-72BA-4C3F-8F57-F260213D1367}"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4E0AC4E7-1B82-4F62-80EC-EC82EEFB4CF0}" type="datetimeFigureOut">
              <a:rPr lang="es-MX" smtClean="0"/>
              <a:t>18/11/2019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1E09C10-72BA-4C3F-8F57-F260213D1367}"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Content Placeholder 2"/>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4E0AC4E7-1B82-4F62-80EC-EC82EEFB4CF0}" type="datetimeFigureOut">
              <a:rPr lang="es-MX" smtClean="0"/>
              <a:t>18/11/2019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1E09C10-72BA-4C3F-8F57-F260213D1367}"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Date Placeholder 3"/>
          <p:cNvSpPr>
            <a:spLocks noGrp="1"/>
          </p:cNvSpPr>
          <p:nvPr>
            <p:ph type="dt" sz="half" idx="10"/>
          </p:nvPr>
        </p:nvSpPr>
        <p:spPr/>
        <p:txBody>
          <a:bodyPr/>
          <a:lstStyle/>
          <a:p>
            <a:fld id="{4E0AC4E7-1B82-4F62-80EC-EC82EEFB4CF0}" type="datetimeFigureOut">
              <a:rPr lang="es-MX" smtClean="0"/>
              <a:t>18/11/2019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1E09C10-72BA-4C3F-8F57-F260213D1367}"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fld id="{4E0AC4E7-1B82-4F62-80EC-EC82EEFB4CF0}" type="datetimeFigureOut">
              <a:rPr lang="es-MX" smtClean="0"/>
              <a:t>18/11/2019</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1E09C10-72BA-4C3F-8F57-F260213D1367}"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Date Placeholder 6"/>
          <p:cNvSpPr>
            <a:spLocks noGrp="1"/>
          </p:cNvSpPr>
          <p:nvPr>
            <p:ph type="dt" sz="half" idx="10"/>
          </p:nvPr>
        </p:nvSpPr>
        <p:spPr/>
        <p:txBody>
          <a:bodyPr/>
          <a:lstStyle/>
          <a:p>
            <a:fld id="{4E0AC4E7-1B82-4F62-80EC-EC82EEFB4CF0}" type="datetimeFigureOut">
              <a:rPr lang="es-MX" smtClean="0"/>
              <a:t>18/11/2019</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D1E09C10-72BA-4C3F-8F57-F260213D1367}"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Date Placeholder 2"/>
          <p:cNvSpPr>
            <a:spLocks noGrp="1"/>
          </p:cNvSpPr>
          <p:nvPr>
            <p:ph type="dt" sz="half" idx="10"/>
          </p:nvPr>
        </p:nvSpPr>
        <p:spPr/>
        <p:txBody>
          <a:bodyPr/>
          <a:lstStyle/>
          <a:p>
            <a:fld id="{4E0AC4E7-1B82-4F62-80EC-EC82EEFB4CF0}" type="datetimeFigureOut">
              <a:rPr lang="es-MX" smtClean="0"/>
              <a:t>18/11/2019</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D1E09C10-72BA-4C3F-8F57-F260213D1367}"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0AC4E7-1B82-4F62-80EC-EC82EEFB4CF0}" type="datetimeFigureOut">
              <a:rPr lang="es-MX" smtClean="0"/>
              <a:t>18/11/2019</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D1E09C10-72BA-4C3F-8F57-F260213D1367}"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fld id="{4E0AC4E7-1B82-4F62-80EC-EC82EEFB4CF0}" type="datetimeFigureOut">
              <a:rPr lang="es-MX" smtClean="0"/>
              <a:t>18/11/2019</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1E09C10-72BA-4C3F-8F57-F260213D1367}"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Date Placeholder 4"/>
          <p:cNvSpPr>
            <a:spLocks noGrp="1"/>
          </p:cNvSpPr>
          <p:nvPr>
            <p:ph type="dt" sz="half" idx="10"/>
          </p:nvPr>
        </p:nvSpPr>
        <p:spPr/>
        <p:txBody>
          <a:bodyPr/>
          <a:lstStyle/>
          <a:p>
            <a:fld id="{4E0AC4E7-1B82-4F62-80EC-EC82EEFB4CF0}" type="datetimeFigureOut">
              <a:rPr lang="es-MX" smtClean="0"/>
              <a:t>18/11/2019</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a:xfrm>
            <a:off x="8077200" y="6356350"/>
            <a:ext cx="609600" cy="365125"/>
          </a:xfrm>
        </p:spPr>
        <p:txBody>
          <a:bodyPr/>
          <a:lstStyle/>
          <a:p>
            <a:fld id="{D1E09C10-72BA-4C3F-8F57-F260213D1367}" type="slidenum">
              <a:rPr lang="es-MX" smtClean="0"/>
              <a:t>‹Nº›</a:t>
            </a:fld>
            <a:endParaRPr lang="es-MX"/>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E0AC4E7-1B82-4F62-80EC-EC82EEFB4CF0}" type="datetimeFigureOut">
              <a:rPr lang="es-MX" smtClean="0"/>
              <a:t>18/11/2019</a:t>
            </a:fld>
            <a:endParaRPr lang="es-MX"/>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MX"/>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1E09C10-72BA-4C3F-8F57-F260213D1367}" type="slidenum">
              <a:rPr lang="es-MX" smtClean="0"/>
              <a:t>‹Nº›</a:t>
            </a:fld>
            <a:endParaRPr lang="es-MX"/>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effectLst>
                  <a:outerShdw blurRad="38100" dist="38100" dir="2700000" algn="tl">
                    <a:srgbClr val="000000">
                      <a:alpha val="43137"/>
                    </a:srgbClr>
                  </a:outerShdw>
                </a:effectLst>
              </a:rPr>
              <a:t>Aulas inclusivas</a:t>
            </a:r>
            <a:endParaRPr lang="es-MX" dirty="0">
              <a:effectLst>
                <a:outerShdw blurRad="38100" dist="38100" dir="2700000" algn="tl">
                  <a:srgbClr val="000000">
                    <a:alpha val="43137"/>
                  </a:srgbClr>
                </a:outerShdw>
              </a:effectLst>
            </a:endParaRPr>
          </a:p>
        </p:txBody>
      </p:sp>
      <p:sp>
        <p:nvSpPr>
          <p:cNvPr id="3" name="2 Subtítulo"/>
          <p:cNvSpPr>
            <a:spLocks noGrp="1"/>
          </p:cNvSpPr>
          <p:nvPr>
            <p:ph type="subTitle" idx="1"/>
          </p:nvPr>
        </p:nvSpPr>
        <p:spPr/>
        <p:txBody>
          <a:bodyPr>
            <a:normAutofit/>
          </a:bodyPr>
          <a:lstStyle/>
          <a:p>
            <a:r>
              <a:rPr lang="es-MX" dirty="0" smtClean="0"/>
              <a:t>Recursos para la implementación del género en la educación infantil </a:t>
            </a:r>
            <a:endParaRPr lang="es-MX" dirty="0"/>
          </a:p>
        </p:txBody>
      </p:sp>
    </p:spTree>
    <p:extLst>
      <p:ext uri="{BB962C8B-B14F-4D97-AF65-F5344CB8AC3E}">
        <p14:creationId xmlns:p14="http://schemas.microsoft.com/office/powerpoint/2010/main" val="3395122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r>
              <a:rPr lang="es-MX" dirty="0" smtClean="0"/>
              <a:t>El programa de educación preescolar reconoce que las definiciones de lo masculino y lo femenino son construcciones sociales.</a:t>
            </a:r>
          </a:p>
          <a:p>
            <a:pPr algn="just"/>
            <a:endParaRPr lang="es-MX" dirty="0" smtClean="0"/>
          </a:p>
          <a:p>
            <a:pPr algn="just"/>
            <a:r>
              <a:rPr lang="es-MX" dirty="0" smtClean="0"/>
              <a:t>Están determinadas  históricamente, no tienen nada que ver con el sexo de las personas.</a:t>
            </a:r>
            <a:endParaRPr lang="es-MX" dirty="0"/>
          </a:p>
        </p:txBody>
      </p:sp>
    </p:spTree>
    <p:extLst>
      <p:ext uri="{BB962C8B-B14F-4D97-AF65-F5344CB8AC3E}">
        <p14:creationId xmlns:p14="http://schemas.microsoft.com/office/powerpoint/2010/main" val="162076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r>
              <a:rPr lang="es-MX" dirty="0" smtClean="0"/>
              <a:t>En el proceso de construcción de su identidad, las niñas y los niños aprenden y asumen formas de ser, de sentir y de actuar que son consideradas como femeninas o masculinas en la sociedad…</a:t>
            </a:r>
            <a:endParaRPr lang="es-MX" dirty="0"/>
          </a:p>
        </p:txBody>
      </p:sp>
    </p:spTree>
    <p:extLst>
      <p:ext uri="{BB962C8B-B14F-4D97-AF65-F5344CB8AC3E}">
        <p14:creationId xmlns:p14="http://schemas.microsoft.com/office/powerpoint/2010/main" val="292586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r>
              <a:rPr lang="es-MX" dirty="0" smtClean="0"/>
              <a:t>Los atributos o cualidades que se han asignado de manera diferenciada y desigual a hombres y mujeres, se han constituido en </a:t>
            </a:r>
            <a:r>
              <a:rPr lang="es-MX" b="1" i="1" dirty="0" smtClean="0">
                <a:solidFill>
                  <a:schemeClr val="tx1">
                    <a:lumMod val="50000"/>
                    <a:lumOff val="50000"/>
                  </a:schemeClr>
                </a:solidFill>
                <a:effectLst>
                  <a:outerShdw blurRad="38100" dist="38100" dir="2700000" algn="tl">
                    <a:srgbClr val="000000">
                      <a:alpha val="43137"/>
                    </a:srgbClr>
                  </a:outerShdw>
                </a:effectLst>
              </a:rPr>
              <a:t>estereotipos de género.</a:t>
            </a:r>
            <a:endParaRPr lang="es-MX" b="1" i="1" dirty="0">
              <a:solidFill>
                <a:schemeClr val="tx1">
                  <a:lumMod val="50000"/>
                  <a:lumOff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12294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43408"/>
            <a:ext cx="8229600" cy="1143000"/>
          </a:xfrm>
        </p:spPr>
        <p:txBody>
          <a:bodyPr>
            <a:normAutofit/>
          </a:bodyPr>
          <a:lstStyle/>
          <a:p>
            <a:r>
              <a:rPr lang="es-MX" sz="4800" b="1" i="1" dirty="0" smtClean="0">
                <a:solidFill>
                  <a:schemeClr val="tx1">
                    <a:lumMod val="50000"/>
                    <a:lumOff val="50000"/>
                  </a:schemeClr>
                </a:solidFill>
                <a:effectLst>
                  <a:outerShdw blurRad="38100" dist="38100" dir="2700000" algn="tl">
                    <a:srgbClr val="000000">
                      <a:alpha val="43137"/>
                    </a:srgbClr>
                  </a:outerShdw>
                </a:effectLst>
              </a:rPr>
              <a:t>Estereotipos de género</a:t>
            </a:r>
            <a:endParaRPr lang="es-MX" sz="4800" b="1" i="1" dirty="0">
              <a:solidFill>
                <a:schemeClr val="tx1">
                  <a:lumMod val="50000"/>
                  <a:lumOff val="50000"/>
                </a:schemeClr>
              </a:solidFill>
              <a:effectLst>
                <a:outerShdw blurRad="38100" dist="38100" dir="2700000" algn="tl">
                  <a:srgbClr val="000000">
                    <a:alpha val="43137"/>
                  </a:srgbClr>
                </a:outerShdw>
              </a:effectLst>
            </a:endParaRP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305199251"/>
              </p:ext>
            </p:extLst>
          </p:nvPr>
        </p:nvGraphicFramePr>
        <p:xfrm>
          <a:off x="1547664" y="1124744"/>
          <a:ext cx="5976664" cy="5412793"/>
        </p:xfrm>
        <a:graphic>
          <a:graphicData uri="http://schemas.openxmlformats.org/drawingml/2006/table">
            <a:tbl>
              <a:tblPr firstRow="1" bandRow="1">
                <a:tableStyleId>{5C22544A-7EE6-4342-B048-85BDC9FD1C3A}</a:tableStyleId>
              </a:tblPr>
              <a:tblGrid>
                <a:gridCol w="2988332">
                  <a:extLst>
                    <a:ext uri="{9D8B030D-6E8A-4147-A177-3AD203B41FA5}">
                      <a16:colId xmlns:a16="http://schemas.microsoft.com/office/drawing/2014/main" val="20000"/>
                    </a:ext>
                  </a:extLst>
                </a:gridCol>
                <a:gridCol w="2988332">
                  <a:extLst>
                    <a:ext uri="{9D8B030D-6E8A-4147-A177-3AD203B41FA5}">
                      <a16:colId xmlns:a16="http://schemas.microsoft.com/office/drawing/2014/main" val="20001"/>
                    </a:ext>
                  </a:extLst>
                </a:gridCol>
              </a:tblGrid>
              <a:tr h="566473">
                <a:tc>
                  <a:txBody>
                    <a:bodyPr/>
                    <a:lstStyle/>
                    <a:p>
                      <a:pPr algn="ctr"/>
                      <a:r>
                        <a:rPr lang="es-MX" sz="2800" dirty="0" smtClean="0"/>
                        <a:t>Niña</a:t>
                      </a:r>
                      <a:endParaRPr lang="es-MX" sz="2800" dirty="0"/>
                    </a:p>
                  </a:txBody>
                  <a:tcPr/>
                </a:tc>
                <a:tc>
                  <a:txBody>
                    <a:bodyPr/>
                    <a:lstStyle/>
                    <a:p>
                      <a:pPr algn="ctr"/>
                      <a:r>
                        <a:rPr lang="es-MX" sz="2800" dirty="0" smtClean="0"/>
                        <a:t>Niño</a:t>
                      </a:r>
                      <a:endParaRPr lang="es-MX" sz="2800" dirty="0"/>
                    </a:p>
                  </a:txBody>
                  <a:tcPr/>
                </a:tc>
                <a:extLst>
                  <a:ext uri="{0D108BD9-81ED-4DB2-BD59-A6C34878D82A}">
                    <a16:rowId xmlns:a16="http://schemas.microsoft.com/office/drawing/2014/main" val="10000"/>
                  </a:ext>
                </a:extLst>
              </a:tr>
              <a:tr h="3998631">
                <a:tc>
                  <a:txBody>
                    <a:bodyPr/>
                    <a:lstStyle/>
                    <a:p>
                      <a:r>
                        <a:rPr lang="es-MX" sz="2400" b="0" i="0" u="none" strike="noStrike" kern="1200" baseline="0" dirty="0" smtClean="0">
                          <a:solidFill>
                            <a:schemeClr val="dk1"/>
                          </a:solidFill>
                          <a:latin typeface="+mn-lt"/>
                          <a:ea typeface="+mn-ea"/>
                          <a:cs typeface="+mn-cs"/>
                        </a:rPr>
                        <a:t>Dócil</a:t>
                      </a:r>
                    </a:p>
                    <a:p>
                      <a:r>
                        <a:rPr lang="es-MX" sz="2400" b="0" i="0" u="none" strike="noStrike" kern="1200" baseline="0" dirty="0" smtClean="0">
                          <a:solidFill>
                            <a:schemeClr val="dk1"/>
                          </a:solidFill>
                          <a:latin typeface="+mn-lt"/>
                          <a:ea typeface="+mn-ea"/>
                          <a:cs typeface="+mn-cs"/>
                        </a:rPr>
                        <a:t>Dependiente</a:t>
                      </a:r>
                    </a:p>
                    <a:p>
                      <a:r>
                        <a:rPr lang="es-MX" sz="2400" b="0" i="0" u="none" strike="noStrike" kern="1200" baseline="0" dirty="0" smtClean="0">
                          <a:solidFill>
                            <a:schemeClr val="dk1"/>
                          </a:solidFill>
                          <a:latin typeface="+mn-lt"/>
                          <a:ea typeface="+mn-ea"/>
                          <a:cs typeface="+mn-cs"/>
                        </a:rPr>
                        <a:t>Insegura</a:t>
                      </a:r>
                    </a:p>
                    <a:p>
                      <a:r>
                        <a:rPr lang="es-MX" sz="2400" b="0" i="0" u="none" strike="noStrike" kern="1200" baseline="0" dirty="0" smtClean="0">
                          <a:solidFill>
                            <a:schemeClr val="dk1"/>
                          </a:solidFill>
                          <a:latin typeface="+mn-lt"/>
                          <a:ea typeface="+mn-ea"/>
                          <a:cs typeface="+mn-cs"/>
                        </a:rPr>
                        <a:t>Sensible</a:t>
                      </a:r>
                    </a:p>
                    <a:p>
                      <a:r>
                        <a:rPr lang="es-MX" sz="2400" b="0" i="0" u="none" strike="noStrike" kern="1200" baseline="0" dirty="0" smtClean="0">
                          <a:solidFill>
                            <a:schemeClr val="dk1"/>
                          </a:solidFill>
                          <a:latin typeface="+mn-lt"/>
                          <a:ea typeface="+mn-ea"/>
                          <a:cs typeface="+mn-cs"/>
                        </a:rPr>
                        <a:t>Hogareña</a:t>
                      </a:r>
                    </a:p>
                    <a:p>
                      <a:r>
                        <a:rPr lang="es-MX" sz="2400" b="0" i="0" u="none" strike="noStrike" kern="1200" baseline="0" dirty="0" smtClean="0">
                          <a:solidFill>
                            <a:schemeClr val="dk1"/>
                          </a:solidFill>
                          <a:latin typeface="+mn-lt"/>
                          <a:ea typeface="+mn-ea"/>
                          <a:cs typeface="+mn-cs"/>
                        </a:rPr>
                        <a:t>Comprensiva</a:t>
                      </a:r>
                    </a:p>
                    <a:p>
                      <a:r>
                        <a:rPr lang="es-MX" sz="2400" b="0" i="0" u="none" strike="noStrike" kern="1200" baseline="0" dirty="0" smtClean="0">
                          <a:solidFill>
                            <a:schemeClr val="dk1"/>
                          </a:solidFill>
                          <a:latin typeface="+mn-lt"/>
                          <a:ea typeface="+mn-ea"/>
                          <a:cs typeface="+mn-cs"/>
                        </a:rPr>
                        <a:t>Delicada</a:t>
                      </a:r>
                    </a:p>
                    <a:p>
                      <a:r>
                        <a:rPr lang="es-MX" sz="2400" b="0" i="0" u="none" strike="noStrike" kern="1200" baseline="0" dirty="0" smtClean="0">
                          <a:solidFill>
                            <a:schemeClr val="dk1"/>
                          </a:solidFill>
                          <a:latin typeface="+mn-lt"/>
                          <a:ea typeface="+mn-ea"/>
                          <a:cs typeface="+mn-cs"/>
                        </a:rPr>
                        <a:t>Tierna</a:t>
                      </a:r>
                    </a:p>
                    <a:p>
                      <a:r>
                        <a:rPr lang="es-MX" sz="2400" b="0" i="0" u="none" strike="noStrike" kern="1200" baseline="0" dirty="0" smtClean="0">
                          <a:solidFill>
                            <a:schemeClr val="dk1"/>
                          </a:solidFill>
                          <a:latin typeface="+mn-lt"/>
                          <a:ea typeface="+mn-ea"/>
                          <a:cs typeface="+mn-cs"/>
                        </a:rPr>
                        <a:t>Afectiva</a:t>
                      </a:r>
                    </a:p>
                    <a:p>
                      <a:r>
                        <a:rPr lang="es-MX" sz="2400" b="0" i="0" u="none" strike="noStrike" kern="1200" baseline="0" dirty="0" smtClean="0">
                          <a:solidFill>
                            <a:schemeClr val="dk1"/>
                          </a:solidFill>
                          <a:latin typeface="+mn-lt"/>
                          <a:ea typeface="+mn-ea"/>
                          <a:cs typeface="+mn-cs"/>
                        </a:rPr>
                        <a:t>Intuitiva</a:t>
                      </a:r>
                    </a:p>
                    <a:p>
                      <a:r>
                        <a:rPr lang="es-MX" sz="2400" b="0" i="0" u="none" strike="noStrike" kern="1200" baseline="0" dirty="0" smtClean="0">
                          <a:solidFill>
                            <a:schemeClr val="dk1"/>
                          </a:solidFill>
                          <a:latin typeface="+mn-lt"/>
                          <a:ea typeface="+mn-ea"/>
                          <a:cs typeface="+mn-cs"/>
                        </a:rPr>
                        <a:t>Temerosa</a:t>
                      </a:r>
                    </a:p>
                    <a:p>
                      <a:r>
                        <a:rPr lang="es-MX" sz="2400" b="0" i="0" u="none" strike="noStrike" kern="1200" baseline="0" dirty="0" smtClean="0">
                          <a:solidFill>
                            <a:schemeClr val="dk1"/>
                          </a:solidFill>
                          <a:latin typeface="+mn-lt"/>
                          <a:ea typeface="+mn-ea"/>
                          <a:cs typeface="+mn-cs"/>
                        </a:rPr>
                        <a:t>Sumisa</a:t>
                      </a:r>
                    </a:p>
                    <a:p>
                      <a:r>
                        <a:rPr lang="es-MX" sz="2400" b="0" i="0" u="none" strike="noStrike" kern="1200" baseline="0" dirty="0" smtClean="0">
                          <a:solidFill>
                            <a:schemeClr val="dk1"/>
                          </a:solidFill>
                          <a:latin typeface="+mn-lt"/>
                          <a:ea typeface="+mn-ea"/>
                          <a:cs typeface="+mn-cs"/>
                        </a:rPr>
                        <a:t>Pasiva</a:t>
                      </a:r>
                    </a:p>
                  </a:txBody>
                  <a:tcPr/>
                </a:tc>
                <a:tc>
                  <a:txBody>
                    <a:bodyPr/>
                    <a:lstStyle/>
                    <a:p>
                      <a:r>
                        <a:rPr lang="es-MX" sz="2400" b="0" i="0" u="none" strike="noStrike" kern="1200" baseline="0" dirty="0" smtClean="0">
                          <a:solidFill>
                            <a:schemeClr val="dk1"/>
                          </a:solidFill>
                          <a:latin typeface="+mn-lt"/>
                          <a:ea typeface="+mn-ea"/>
                          <a:cs typeface="+mn-cs"/>
                        </a:rPr>
                        <a:t>Valiente</a:t>
                      </a:r>
                    </a:p>
                    <a:p>
                      <a:r>
                        <a:rPr lang="es-MX" sz="2400" b="0" i="0" u="none" strike="noStrike" kern="1200" baseline="0" dirty="0" smtClean="0">
                          <a:solidFill>
                            <a:schemeClr val="dk1"/>
                          </a:solidFill>
                          <a:latin typeface="+mn-lt"/>
                          <a:ea typeface="+mn-ea"/>
                          <a:cs typeface="+mn-cs"/>
                        </a:rPr>
                        <a:t>Independiente</a:t>
                      </a:r>
                    </a:p>
                    <a:p>
                      <a:r>
                        <a:rPr lang="es-MX" sz="2400" b="0" i="0" u="none" strike="noStrike" kern="1200" baseline="0" dirty="0" smtClean="0">
                          <a:solidFill>
                            <a:schemeClr val="dk1"/>
                          </a:solidFill>
                          <a:latin typeface="+mn-lt"/>
                          <a:ea typeface="+mn-ea"/>
                          <a:cs typeface="+mn-cs"/>
                        </a:rPr>
                        <a:t>Seguro de Sí</a:t>
                      </a:r>
                    </a:p>
                    <a:p>
                      <a:r>
                        <a:rPr lang="es-MX" sz="2400" b="0" i="0" u="none" strike="noStrike" kern="1200" baseline="0" dirty="0" smtClean="0">
                          <a:solidFill>
                            <a:schemeClr val="dk1"/>
                          </a:solidFill>
                          <a:latin typeface="+mn-lt"/>
                          <a:ea typeface="+mn-ea"/>
                          <a:cs typeface="+mn-cs"/>
                        </a:rPr>
                        <a:t>Razonable</a:t>
                      </a:r>
                    </a:p>
                    <a:p>
                      <a:r>
                        <a:rPr lang="es-MX" sz="2400" b="0" i="0" u="none" strike="noStrike" kern="1200" baseline="0" dirty="0" smtClean="0">
                          <a:solidFill>
                            <a:schemeClr val="dk1"/>
                          </a:solidFill>
                          <a:latin typeface="+mn-lt"/>
                          <a:ea typeface="+mn-ea"/>
                          <a:cs typeface="+mn-cs"/>
                        </a:rPr>
                        <a:t>Inquieto</a:t>
                      </a:r>
                    </a:p>
                    <a:p>
                      <a:r>
                        <a:rPr lang="es-MX" sz="2400" b="0" i="0" u="none" strike="noStrike" kern="1200" baseline="0" dirty="0" smtClean="0">
                          <a:solidFill>
                            <a:schemeClr val="dk1"/>
                          </a:solidFill>
                          <a:latin typeface="+mn-lt"/>
                          <a:ea typeface="+mn-ea"/>
                          <a:cs typeface="+mn-cs"/>
                        </a:rPr>
                        <a:t>Aventurero</a:t>
                      </a:r>
                    </a:p>
                    <a:p>
                      <a:r>
                        <a:rPr lang="es-MX" sz="2400" b="0" i="0" u="none" strike="noStrike" kern="1200" baseline="0" dirty="0" smtClean="0">
                          <a:solidFill>
                            <a:schemeClr val="dk1"/>
                          </a:solidFill>
                          <a:latin typeface="+mn-lt"/>
                          <a:ea typeface="+mn-ea"/>
                          <a:cs typeface="+mn-cs"/>
                        </a:rPr>
                        <a:t>Tenaz</a:t>
                      </a:r>
                    </a:p>
                    <a:p>
                      <a:r>
                        <a:rPr lang="es-MX" sz="2400" b="0" i="0" u="none" strike="noStrike" kern="1200" baseline="0" dirty="0" smtClean="0">
                          <a:solidFill>
                            <a:schemeClr val="dk1"/>
                          </a:solidFill>
                          <a:latin typeface="+mn-lt"/>
                          <a:ea typeface="+mn-ea"/>
                          <a:cs typeface="+mn-cs"/>
                        </a:rPr>
                        <a:t>Fuerte</a:t>
                      </a:r>
                    </a:p>
                    <a:p>
                      <a:r>
                        <a:rPr lang="es-MX" sz="2400" b="0" i="0" u="none" strike="noStrike" kern="1200" baseline="0" dirty="0" smtClean="0">
                          <a:solidFill>
                            <a:schemeClr val="dk1"/>
                          </a:solidFill>
                          <a:latin typeface="+mn-lt"/>
                          <a:ea typeface="+mn-ea"/>
                          <a:cs typeface="+mn-cs"/>
                        </a:rPr>
                        <a:t>Brusco</a:t>
                      </a:r>
                    </a:p>
                    <a:p>
                      <a:r>
                        <a:rPr lang="es-MX" sz="2400" b="0" i="0" u="none" strike="noStrike" kern="1200" baseline="0" dirty="0" smtClean="0">
                          <a:solidFill>
                            <a:schemeClr val="dk1"/>
                          </a:solidFill>
                          <a:latin typeface="+mn-lt"/>
                          <a:ea typeface="+mn-ea"/>
                          <a:cs typeface="+mn-cs"/>
                        </a:rPr>
                        <a:t>Práctico</a:t>
                      </a:r>
                    </a:p>
                    <a:p>
                      <a:r>
                        <a:rPr lang="es-MX" sz="2400" b="0" i="0" u="none" strike="noStrike" kern="1200" baseline="0" dirty="0" smtClean="0">
                          <a:solidFill>
                            <a:schemeClr val="dk1"/>
                          </a:solidFill>
                          <a:latin typeface="+mn-lt"/>
                          <a:ea typeface="+mn-ea"/>
                          <a:cs typeface="+mn-cs"/>
                        </a:rPr>
                        <a:t>Temerario</a:t>
                      </a:r>
                    </a:p>
                    <a:p>
                      <a:r>
                        <a:rPr lang="es-MX" sz="2400" b="0" i="0" u="none" strike="noStrike" kern="1200" baseline="0" dirty="0" smtClean="0">
                          <a:solidFill>
                            <a:schemeClr val="dk1"/>
                          </a:solidFill>
                          <a:latin typeface="+mn-lt"/>
                          <a:ea typeface="+mn-ea"/>
                          <a:cs typeface="+mn-cs"/>
                        </a:rPr>
                        <a:t>Desobediente</a:t>
                      </a:r>
                    </a:p>
                    <a:p>
                      <a:r>
                        <a:rPr lang="es-MX" sz="2400" b="0" i="0" u="none" strike="noStrike" kern="1200" baseline="0" dirty="0" smtClean="0">
                          <a:solidFill>
                            <a:schemeClr val="dk1"/>
                          </a:solidFill>
                          <a:latin typeface="+mn-lt"/>
                          <a:ea typeface="+mn-ea"/>
                          <a:cs typeface="+mn-cs"/>
                        </a:rPr>
                        <a:t>Activo</a:t>
                      </a:r>
                      <a:endParaRPr lang="es-MX" sz="2400"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773162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r>
              <a:rPr lang="es-MX" b="1" i="1" dirty="0">
                <a:solidFill>
                  <a:schemeClr val="tx1">
                    <a:lumMod val="50000"/>
                    <a:lumOff val="50000"/>
                  </a:schemeClr>
                </a:solidFill>
                <a:effectLst>
                  <a:outerShdw blurRad="38100" dist="38100" dir="2700000" algn="tl">
                    <a:srgbClr val="000000">
                      <a:alpha val="43137"/>
                    </a:srgbClr>
                  </a:outerShdw>
                </a:effectLst>
              </a:rPr>
              <a:t>Rol de género: </a:t>
            </a:r>
            <a:endParaRPr lang="es-MX" b="1" i="1" dirty="0" smtClean="0">
              <a:solidFill>
                <a:schemeClr val="tx1">
                  <a:lumMod val="50000"/>
                  <a:lumOff val="50000"/>
                </a:schemeClr>
              </a:solidFill>
              <a:effectLst>
                <a:outerShdw blurRad="38100" dist="38100" dir="2700000" algn="tl">
                  <a:srgbClr val="000000">
                    <a:alpha val="43137"/>
                  </a:srgbClr>
                </a:outerShdw>
              </a:effectLst>
            </a:endParaRPr>
          </a:p>
          <a:p>
            <a:pPr marL="0" indent="0" algn="just">
              <a:buNone/>
            </a:pPr>
            <a:r>
              <a:rPr lang="es-MX" dirty="0" smtClean="0"/>
              <a:t>Funciones </a:t>
            </a:r>
            <a:r>
              <a:rPr lang="es-MX" dirty="0"/>
              <a:t>y papeles sociales que </a:t>
            </a:r>
            <a:r>
              <a:rPr lang="es-MX" dirty="0" smtClean="0"/>
              <a:t>se cumplen </a:t>
            </a:r>
            <a:r>
              <a:rPr lang="es-MX" dirty="0"/>
              <a:t>cuando se actúa de acuerdo con </a:t>
            </a:r>
            <a:r>
              <a:rPr lang="es-MX" dirty="0" smtClean="0"/>
              <a:t>definiciones de </a:t>
            </a:r>
            <a:r>
              <a:rPr lang="es-MX" dirty="0"/>
              <a:t>lo que debe ser femenino o masculino. </a:t>
            </a:r>
            <a:r>
              <a:rPr lang="es-MX" dirty="0" smtClean="0"/>
              <a:t>Este deber </a:t>
            </a:r>
            <a:r>
              <a:rPr lang="es-MX" dirty="0"/>
              <a:t>está definido </a:t>
            </a:r>
            <a:r>
              <a:rPr lang="es-MX" dirty="0" smtClean="0"/>
              <a:t>socioculturalmente </a:t>
            </a:r>
            <a:r>
              <a:rPr lang="es-MX" dirty="0"/>
              <a:t>de </a:t>
            </a:r>
            <a:r>
              <a:rPr lang="es-MX" dirty="0" smtClean="0"/>
              <a:t>manera jerarquizada</a:t>
            </a:r>
            <a:r>
              <a:rPr lang="es-MX" dirty="0"/>
              <a:t>, desigual y no equitativa.</a:t>
            </a:r>
          </a:p>
        </p:txBody>
      </p:sp>
    </p:spTree>
    <p:extLst>
      <p:ext uri="{BB962C8B-B14F-4D97-AF65-F5344CB8AC3E}">
        <p14:creationId xmlns:p14="http://schemas.microsoft.com/office/powerpoint/2010/main" val="3370926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r>
              <a:rPr lang="es-MX" b="1" i="1" dirty="0">
                <a:solidFill>
                  <a:schemeClr val="tx1">
                    <a:lumMod val="50000"/>
                    <a:lumOff val="50000"/>
                  </a:schemeClr>
                </a:solidFill>
                <a:effectLst>
                  <a:outerShdw blurRad="38100" dist="38100" dir="2700000" algn="tl">
                    <a:srgbClr val="000000">
                      <a:alpha val="43137"/>
                    </a:srgbClr>
                  </a:outerShdw>
                </a:effectLst>
              </a:rPr>
              <a:t>Sexismo: </a:t>
            </a:r>
            <a:endParaRPr lang="es-MX" b="1" i="1" dirty="0" smtClean="0">
              <a:solidFill>
                <a:schemeClr val="tx1">
                  <a:lumMod val="50000"/>
                  <a:lumOff val="50000"/>
                </a:schemeClr>
              </a:solidFill>
              <a:effectLst>
                <a:outerShdw blurRad="38100" dist="38100" dir="2700000" algn="tl">
                  <a:srgbClr val="000000">
                    <a:alpha val="43137"/>
                  </a:srgbClr>
                </a:outerShdw>
              </a:effectLst>
            </a:endParaRPr>
          </a:p>
          <a:p>
            <a:pPr marL="0" indent="0" algn="just">
              <a:buNone/>
            </a:pPr>
            <a:r>
              <a:rPr lang="es-MX" dirty="0" smtClean="0"/>
              <a:t>Conjunto </a:t>
            </a:r>
            <a:r>
              <a:rPr lang="es-MX" dirty="0"/>
              <a:t>de todos y cada uno de </a:t>
            </a:r>
            <a:r>
              <a:rPr lang="es-MX" dirty="0" smtClean="0"/>
              <a:t>los métodos </a:t>
            </a:r>
            <a:r>
              <a:rPr lang="es-MX" dirty="0"/>
              <a:t>empleados para mantener en </a:t>
            </a:r>
            <a:r>
              <a:rPr lang="es-MX" dirty="0" smtClean="0"/>
              <a:t>situación de </a:t>
            </a:r>
            <a:r>
              <a:rPr lang="es-MX" dirty="0"/>
              <a:t>inferioridad, subordinación y explotación al </a:t>
            </a:r>
            <a:r>
              <a:rPr lang="es-MX" dirty="0" smtClean="0"/>
              <a:t>sexo dominado</a:t>
            </a:r>
            <a:r>
              <a:rPr lang="es-MX" dirty="0"/>
              <a:t>.</a:t>
            </a:r>
          </a:p>
        </p:txBody>
      </p:sp>
    </p:spTree>
    <p:extLst>
      <p:ext uri="{BB962C8B-B14F-4D97-AF65-F5344CB8AC3E}">
        <p14:creationId xmlns:p14="http://schemas.microsoft.com/office/powerpoint/2010/main" val="1833977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MX" b="1" i="1" dirty="0">
                <a:solidFill>
                  <a:schemeClr val="tx1">
                    <a:lumMod val="50000"/>
                    <a:lumOff val="50000"/>
                  </a:schemeClr>
                </a:solidFill>
                <a:effectLst>
                  <a:outerShdw blurRad="38100" dist="38100" dir="2700000" algn="tl">
                    <a:srgbClr val="000000">
                      <a:alpha val="43137"/>
                    </a:srgbClr>
                  </a:outerShdw>
                </a:effectLst>
              </a:rPr>
              <a:t>Sesgos de género: </a:t>
            </a:r>
            <a:endParaRPr lang="es-MX" b="1" i="1" dirty="0" smtClean="0">
              <a:solidFill>
                <a:schemeClr val="tx1">
                  <a:lumMod val="50000"/>
                  <a:lumOff val="50000"/>
                </a:schemeClr>
              </a:solidFill>
              <a:effectLst>
                <a:outerShdw blurRad="38100" dist="38100" dir="2700000" algn="tl">
                  <a:srgbClr val="000000">
                    <a:alpha val="43137"/>
                  </a:srgbClr>
                </a:outerShdw>
              </a:effectLst>
            </a:endParaRPr>
          </a:p>
          <a:p>
            <a:pPr marL="0" indent="0" algn="just">
              <a:buNone/>
            </a:pPr>
            <a:r>
              <a:rPr lang="es-MX" dirty="0" smtClean="0"/>
              <a:t>Sesgo </a:t>
            </a:r>
            <a:r>
              <a:rPr lang="es-MX" dirty="0"/>
              <a:t>significa torcimiento </a:t>
            </a:r>
            <a:r>
              <a:rPr lang="es-MX" dirty="0" smtClean="0"/>
              <a:t>de una </a:t>
            </a:r>
            <a:r>
              <a:rPr lang="es-MX" dirty="0"/>
              <a:t>cosa hacia un lado, por lo que un sesgo de </a:t>
            </a:r>
            <a:r>
              <a:rPr lang="es-MX" dirty="0" smtClean="0"/>
              <a:t>género implicaría </a:t>
            </a:r>
            <a:r>
              <a:rPr lang="es-MX" dirty="0"/>
              <a:t>el forzamiento de discursos, prácticas </a:t>
            </a:r>
            <a:r>
              <a:rPr lang="es-MX" dirty="0" smtClean="0"/>
              <a:t>y representaciones </a:t>
            </a:r>
            <a:r>
              <a:rPr lang="es-MX" dirty="0"/>
              <a:t>para favorecer, en detrimento </a:t>
            </a:r>
            <a:r>
              <a:rPr lang="es-MX" dirty="0" smtClean="0"/>
              <a:t>del </a:t>
            </a:r>
            <a:r>
              <a:rPr lang="it-IT" dirty="0" smtClean="0"/>
              <a:t>otro</a:t>
            </a:r>
            <a:r>
              <a:rPr lang="it-IT" dirty="0"/>
              <a:t>, ora lo masculino ora lo femenino.</a:t>
            </a:r>
            <a:endParaRPr lang="es-MX" dirty="0"/>
          </a:p>
        </p:txBody>
      </p:sp>
    </p:spTree>
    <p:extLst>
      <p:ext uri="{BB962C8B-B14F-4D97-AF65-F5344CB8AC3E}">
        <p14:creationId xmlns:p14="http://schemas.microsoft.com/office/powerpoint/2010/main" val="521154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1000"/>
            <a:lum/>
          </a:blip>
          <a:srcRect/>
          <a:stretch>
            <a:fillRect t="-17000" b="-17000"/>
          </a:stretch>
        </a:blipFill>
        <a:effectLst/>
      </p:bgPr>
    </p:bg>
    <p:spTree>
      <p:nvGrpSpPr>
        <p:cNvPr id="1" name=""/>
        <p:cNvGrpSpPr/>
        <p:nvPr/>
      </p:nvGrpSpPr>
      <p:grpSpPr>
        <a:xfrm>
          <a:off x="0" y="0"/>
          <a:ext cx="0" cy="0"/>
          <a:chOff x="0" y="0"/>
          <a:chExt cx="0" cy="0"/>
        </a:xfrm>
      </p:grpSpPr>
      <p:sp>
        <p:nvSpPr>
          <p:cNvPr id="4" name="Rectángulo redondeado 3"/>
          <p:cNvSpPr/>
          <p:nvPr/>
        </p:nvSpPr>
        <p:spPr>
          <a:xfrm>
            <a:off x="179512" y="188640"/>
            <a:ext cx="2376264" cy="93610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MX" b="1" dirty="0" smtClean="0">
                <a:latin typeface="Century Gothic" panose="020B0502020202020204" pitchFamily="34" charset="0"/>
              </a:rPr>
              <a:t>COMENTARIO DE LA PRESENTACIÓN. </a:t>
            </a:r>
            <a:endParaRPr lang="es-MX" b="1" dirty="0">
              <a:latin typeface="Century Gothic" panose="020B0502020202020204" pitchFamily="34" charset="0"/>
            </a:endParaRPr>
          </a:p>
        </p:txBody>
      </p:sp>
      <p:sp>
        <p:nvSpPr>
          <p:cNvPr id="5" name="Rectángulo redondeado 4"/>
          <p:cNvSpPr/>
          <p:nvPr/>
        </p:nvSpPr>
        <p:spPr>
          <a:xfrm>
            <a:off x="323528" y="1412776"/>
            <a:ext cx="3888432" cy="4968552"/>
          </a:xfrm>
          <a:prstGeom prst="roundRect">
            <a:avLst/>
          </a:prstGeom>
          <a:noFill/>
          <a:ln w="9525" cap="flat" cmpd="sng" algn="ctr">
            <a:solidFill>
              <a:schemeClr val="accent3"/>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r>
              <a:rPr lang="es-MX" dirty="0" smtClean="0">
                <a:solidFill>
                  <a:schemeClr val="tx1"/>
                </a:solidFill>
                <a:latin typeface="Century Gothic" panose="020B0502020202020204" pitchFamily="34" charset="0"/>
              </a:rPr>
              <a:t>Es muy normal hoy en día ver y escuchar comentarios y acciones con estereotipo de genero. El machismo no deja de existir y cada día hay personas con creencias así. Lo que nos muestra la presentación es muy cierto, son conceptos muy acercado a lo que hemos estado viendo en clases. </a:t>
            </a:r>
          </a:p>
          <a:p>
            <a:pPr algn="ctr"/>
            <a:r>
              <a:rPr lang="es-MX" dirty="0" smtClean="0">
                <a:solidFill>
                  <a:schemeClr val="tx1"/>
                </a:solidFill>
                <a:latin typeface="Century Gothic" panose="020B0502020202020204" pitchFamily="34" charset="0"/>
              </a:rPr>
              <a:t>De nosotros depende que cambie la mentalidad de algunos de nuestros alumnos, porque por más chicos que estén, conocen y hacen comentarios machistas.  </a:t>
            </a:r>
            <a:endParaRPr lang="es-MX" dirty="0">
              <a:solidFill>
                <a:schemeClr val="tx1"/>
              </a:solidFill>
              <a:latin typeface="Century Gothic" panose="020B0502020202020204" pitchFamily="34" charset="0"/>
            </a:endParaRPr>
          </a:p>
        </p:txBody>
      </p:sp>
      <p:sp>
        <p:nvSpPr>
          <p:cNvPr id="6" name="Rectángulo redondeado 5"/>
          <p:cNvSpPr/>
          <p:nvPr/>
        </p:nvSpPr>
        <p:spPr>
          <a:xfrm>
            <a:off x="4572000" y="1340768"/>
            <a:ext cx="3816424" cy="4968552"/>
          </a:xfrm>
          <a:prstGeom prst="roundRect">
            <a:avLst/>
          </a:prstGeom>
          <a:noFill/>
          <a:ln w="9525" cap="flat" cmpd="sng" algn="ctr">
            <a:solidFill>
              <a:schemeClr val="accent3"/>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r>
              <a:rPr lang="es-MX" dirty="0" smtClean="0">
                <a:solidFill>
                  <a:schemeClr val="tx1"/>
                </a:solidFill>
                <a:latin typeface="Century Gothic" panose="020B0502020202020204" pitchFamily="34" charset="0"/>
              </a:rPr>
              <a:t>Hay que educar para que no sigan los pensamientos machista, para que cada vez haya más expresión por parte de las mujeres, que sean capaces de hacer lo que quieran, de podernos vestir como queramos sin miedo a que los hombres nos insulten o en su caso lleguen a matar. Mujeres y hombres somos iguales, merecemos el mismo trato, mismas obligaciones, sin ser superior el uno con el otro. Educar para llevar una vida mejor.</a:t>
            </a:r>
            <a:endParaRPr lang="es-MX"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9702974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Compuesto">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68</TotalTime>
  <Words>425</Words>
  <Application>Microsoft Office PowerPoint</Application>
  <PresentationFormat>Presentación en pantalla (4:3)</PresentationFormat>
  <Paragraphs>46</Paragraphs>
  <Slides>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vt:i4>
      </vt:variant>
    </vt:vector>
  </HeadingPairs>
  <TitlesOfParts>
    <vt:vector size="14" baseType="lpstr">
      <vt:lpstr>Calibri</vt:lpstr>
      <vt:lpstr>Century Gothic</vt:lpstr>
      <vt:lpstr>Constantia</vt:lpstr>
      <vt:lpstr>Wingdings 2</vt:lpstr>
      <vt:lpstr>Flujo</vt:lpstr>
      <vt:lpstr>Aulas inclusivas</vt:lpstr>
      <vt:lpstr>Presentación de PowerPoint</vt:lpstr>
      <vt:lpstr>Presentación de PowerPoint</vt:lpstr>
      <vt:lpstr>Presentación de PowerPoint</vt:lpstr>
      <vt:lpstr>Estereotipos de género</vt:lpstr>
      <vt:lpstr>Presentación de PowerPoint</vt:lpstr>
      <vt:lpstr>Presentación de PowerPoint</vt:lpstr>
      <vt:lpstr>Presentación de PowerPoint</vt:lpstr>
      <vt:lpstr>Presentación de PowerPoint</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OfficeDepot</dc:creator>
  <cp:lastModifiedBy>52844</cp:lastModifiedBy>
  <cp:revision>6</cp:revision>
  <dcterms:created xsi:type="dcterms:W3CDTF">2015-01-15T02:33:00Z</dcterms:created>
  <dcterms:modified xsi:type="dcterms:W3CDTF">2019-11-18T20:59:05Z</dcterms:modified>
</cp:coreProperties>
</file>