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Amatic SC"/>
      <p:regular r:id="rId21"/>
      <p:bold r:id="rId22"/>
    </p:embeddedFont>
    <p:embeddedFont>
      <p:font typeface="Comfortaa Regular"/>
      <p:regular r:id="rId23"/>
      <p:bold r:id="rId24"/>
    </p:embeddedFont>
    <p:embeddedFont>
      <p:font typeface="Source Code Pro"/>
      <p:regular r:id="rId25"/>
      <p:bold r:id="rId26"/>
      <p:italic r:id="rId27"/>
      <p:boldItalic r:id="rId28"/>
    </p:embeddedFont>
    <p:embeddedFont>
      <p:font typeface="Source Code Pro Black"/>
      <p:bold r:id="rId29"/>
      <p:boldItalic r:id="rId30"/>
    </p:embeddedFont>
    <p:embeddedFont>
      <p:font typeface="Source Code Pro SemiBold"/>
      <p:regular r:id="rId31"/>
      <p:bold r:id="rId32"/>
      <p:italic r:id="rId33"/>
      <p:boldItalic r:id="rId34"/>
    </p:embeddedFont>
    <p:embeddedFont>
      <p:font typeface="Source Code Pro Medium"/>
      <p:regular r:id="rId35"/>
      <p:bold r:id="rId36"/>
      <p:italic r:id="rId37"/>
      <p:boldItalic r:id="rId38"/>
    </p:embeddedFont>
    <p:embeddedFont>
      <p:font typeface="Comfortaa"/>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701">
          <p15:clr>
            <a:srgbClr val="A4A3A4"/>
          </p15:clr>
        </p15:guide>
        <p15:guide id="2" pos="2926">
          <p15:clr>
            <a:srgbClr val="A4A3A4"/>
          </p15:clr>
        </p15:guide>
        <p15:guide id="3" orient="horz" pos="57">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701" orient="horz"/>
        <p:guide pos="2926"/>
        <p:guide pos="5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omfortaa-bold.fntdata"/><Relationship Id="rId20" Type="http://schemas.openxmlformats.org/officeDocument/2006/relationships/font" Target="fonts/Economica-boldItalic.fntdata"/><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font" Target="fonts/AmaticSC-bold.fntdata"/><Relationship Id="rId44" Type="http://schemas.openxmlformats.org/officeDocument/2006/relationships/font" Target="fonts/OpenSans-boldItalic.fntdata"/><Relationship Id="rId21" Type="http://schemas.openxmlformats.org/officeDocument/2006/relationships/font" Target="fonts/AmaticSC-regular.fntdata"/><Relationship Id="rId43" Type="http://schemas.openxmlformats.org/officeDocument/2006/relationships/font" Target="fonts/OpenSans-italic.fntdata"/><Relationship Id="rId24" Type="http://schemas.openxmlformats.org/officeDocument/2006/relationships/font" Target="fonts/ComfortaaRegular-bold.fntdata"/><Relationship Id="rId23" Type="http://schemas.openxmlformats.org/officeDocument/2006/relationships/font" Target="fonts/ComfortaaRegula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ourceCodePro-bold.fntdata"/><Relationship Id="rId25" Type="http://schemas.openxmlformats.org/officeDocument/2006/relationships/font" Target="fonts/SourceCodePro-regular.fntdata"/><Relationship Id="rId28" Type="http://schemas.openxmlformats.org/officeDocument/2006/relationships/font" Target="fonts/SourceCodePro-boldItalic.fntdata"/><Relationship Id="rId27" Type="http://schemas.openxmlformats.org/officeDocument/2006/relationships/font" Target="fonts/SourceCodePr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SourceCodePro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SourceCodeProSemiBold-regular.fntdata"/><Relationship Id="rId30" Type="http://schemas.openxmlformats.org/officeDocument/2006/relationships/font" Target="fonts/SourceCodeProBlack-boldItalic.fntdata"/><Relationship Id="rId11" Type="http://schemas.openxmlformats.org/officeDocument/2006/relationships/slide" Target="slides/slide6.xml"/><Relationship Id="rId33" Type="http://schemas.openxmlformats.org/officeDocument/2006/relationships/font" Target="fonts/SourceCodeProSemiBold-italic.fntdata"/><Relationship Id="rId10" Type="http://schemas.openxmlformats.org/officeDocument/2006/relationships/slide" Target="slides/slide5.xml"/><Relationship Id="rId32" Type="http://schemas.openxmlformats.org/officeDocument/2006/relationships/font" Target="fonts/SourceCodeProSemiBold-bold.fntdata"/><Relationship Id="rId13" Type="http://schemas.openxmlformats.org/officeDocument/2006/relationships/slide" Target="slides/slide8.xml"/><Relationship Id="rId35" Type="http://schemas.openxmlformats.org/officeDocument/2006/relationships/font" Target="fonts/SourceCodeProMedium-regular.fntdata"/><Relationship Id="rId12" Type="http://schemas.openxmlformats.org/officeDocument/2006/relationships/slide" Target="slides/slide7.xml"/><Relationship Id="rId34" Type="http://schemas.openxmlformats.org/officeDocument/2006/relationships/font" Target="fonts/SourceCodeProSemiBold-boldItalic.fntdata"/><Relationship Id="rId15" Type="http://schemas.openxmlformats.org/officeDocument/2006/relationships/slide" Target="slides/slide10.xml"/><Relationship Id="rId37" Type="http://schemas.openxmlformats.org/officeDocument/2006/relationships/font" Target="fonts/SourceCodeProMedium-italic.fntdata"/><Relationship Id="rId14" Type="http://schemas.openxmlformats.org/officeDocument/2006/relationships/slide" Target="slides/slide9.xml"/><Relationship Id="rId36" Type="http://schemas.openxmlformats.org/officeDocument/2006/relationships/font" Target="fonts/SourceCodeProMedium-bold.fntdata"/><Relationship Id="rId17" Type="http://schemas.openxmlformats.org/officeDocument/2006/relationships/font" Target="fonts/Economica-regular.fntdata"/><Relationship Id="rId39" Type="http://schemas.openxmlformats.org/officeDocument/2006/relationships/font" Target="fonts/Comfortaa-regular.fntdata"/><Relationship Id="rId16" Type="http://schemas.openxmlformats.org/officeDocument/2006/relationships/slide" Target="slides/slide11.xml"/><Relationship Id="rId38" Type="http://schemas.openxmlformats.org/officeDocument/2006/relationships/font" Target="fonts/SourceCodeProMedium-boldItalic.fntdata"/><Relationship Id="rId19" Type="http://schemas.openxmlformats.org/officeDocument/2006/relationships/font" Target="fonts/Economica-italic.fntdata"/><Relationship Id="rId18" Type="http://schemas.openxmlformats.org/officeDocument/2006/relationships/font" Target="fonts/Economic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7a6bc46f1c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7a6bc46f1c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7a6bc46f1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7a6bc46f1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7a6bc46f1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a6bc46f1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g7a6bc46f1c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a6bc46f1c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a6bc46f1c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a6bc46f1c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a6bc46f1c_7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a6bc46f1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a6bc46f1c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a6bc46f1c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a6bc46f1c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a6bc46f1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7a6bc46f1c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7a6bc46f1c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7a6bc46f1c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7a6bc46f1c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FA8DC"/>
        </a:solidFill>
      </p:bgPr>
    </p:bg>
    <p:spTree>
      <p:nvGrpSpPr>
        <p:cNvPr id="61" name="Shape 61"/>
        <p:cNvGrpSpPr/>
        <p:nvPr/>
      </p:nvGrpSpPr>
      <p:grpSpPr>
        <a:xfrm>
          <a:off x="0" y="0"/>
          <a:ext cx="0" cy="0"/>
          <a:chOff x="0" y="0"/>
          <a:chExt cx="0" cy="0"/>
        </a:xfrm>
      </p:grpSpPr>
      <p:sp>
        <p:nvSpPr>
          <p:cNvPr id="62" name="Google Shape;62;p13"/>
          <p:cNvSpPr txBox="1"/>
          <p:nvPr>
            <p:ph idx="4294967295" type="ctrTitle"/>
          </p:nvPr>
        </p:nvSpPr>
        <p:spPr>
          <a:xfrm>
            <a:off x="170100" y="68275"/>
            <a:ext cx="6853200" cy="87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419"/>
              <a:t>Escuela Normal de Educación Preescolar</a:t>
            </a:r>
            <a:endParaRPr/>
          </a:p>
        </p:txBody>
      </p:sp>
      <p:pic>
        <p:nvPicPr>
          <p:cNvPr id="63" name="Google Shape;63;p13"/>
          <p:cNvPicPr preferRelativeResize="0"/>
          <p:nvPr/>
        </p:nvPicPr>
        <p:blipFill rotWithShape="1">
          <a:blip r:embed="rId3">
            <a:alphaModFix/>
          </a:blip>
          <a:srcRect b="0" l="0" r="0" t="0"/>
          <a:stretch/>
        </p:blipFill>
        <p:spPr>
          <a:xfrm>
            <a:off x="6706950" y="0"/>
            <a:ext cx="1857375" cy="1381125"/>
          </a:xfrm>
          <a:prstGeom prst="rect">
            <a:avLst/>
          </a:prstGeom>
          <a:noFill/>
          <a:ln>
            <a:noFill/>
          </a:ln>
        </p:spPr>
      </p:pic>
      <p:sp>
        <p:nvSpPr>
          <p:cNvPr id="64" name="Google Shape;64;p13"/>
          <p:cNvSpPr txBox="1"/>
          <p:nvPr/>
        </p:nvSpPr>
        <p:spPr>
          <a:xfrm>
            <a:off x="16800" y="3553475"/>
            <a:ext cx="4475100" cy="1334100"/>
          </a:xfrm>
          <a:prstGeom prst="rect">
            <a:avLst/>
          </a:prstGeom>
          <a:solidFill>
            <a:srgbClr val="CFE2F3"/>
          </a:solid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s-419">
                <a:latin typeface="Source Code Pro Medium"/>
                <a:ea typeface="Source Code Pro Medium"/>
                <a:cs typeface="Source Code Pro Medium"/>
                <a:sym typeface="Source Code Pro Medium"/>
              </a:rPr>
              <a:t>Avila Olivares Mariana Abigail #3</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Ibarguen Perez Nayeli Abigail #10 </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Iracheta Velez Lorena #11</a:t>
            </a:r>
            <a:endParaRPr>
              <a:latin typeface="Source Code Pro Medium"/>
              <a:ea typeface="Source Code Pro Medium"/>
              <a:cs typeface="Source Code Pro Medium"/>
              <a:sym typeface="Source Code Pro Medium"/>
            </a:endParaRPr>
          </a:p>
          <a:p>
            <a:pPr indent="0" lvl="0" marL="0" rtl="0" algn="l">
              <a:spcBef>
                <a:spcPts val="0"/>
              </a:spcBef>
              <a:spcAft>
                <a:spcPts val="0"/>
              </a:spcAft>
              <a:buNone/>
            </a:pPr>
            <a:r>
              <a:rPr lang="es-419">
                <a:latin typeface="Source Code Pro Medium"/>
                <a:ea typeface="Source Code Pro Medium"/>
                <a:cs typeface="Source Code Pro Medium"/>
                <a:sym typeface="Source Code Pro Medium"/>
              </a:rPr>
              <a:t>Muñoz Quintanilla Yaneth Montserrath #17</a:t>
            </a:r>
            <a:endParaRPr>
              <a:latin typeface="Source Code Pro Medium"/>
              <a:ea typeface="Source Code Pro Medium"/>
              <a:cs typeface="Source Code Pro Medium"/>
              <a:sym typeface="Source Code Pro Medium"/>
            </a:endParaRPr>
          </a:p>
          <a:p>
            <a:pPr indent="0" lvl="0" marL="0" rtl="0" algn="just">
              <a:spcBef>
                <a:spcPts val="0"/>
              </a:spcBef>
              <a:spcAft>
                <a:spcPts val="0"/>
              </a:spcAft>
              <a:buNone/>
            </a:pPr>
            <a:r>
              <a:rPr lang="es-419">
                <a:latin typeface="Source Code Pro Medium"/>
                <a:ea typeface="Source Code Pro Medium"/>
                <a:cs typeface="Source Code Pro Medium"/>
                <a:sym typeface="Source Code Pro Medium"/>
              </a:rPr>
              <a:t>Ramos Lara Nayely Lizbeth #23</a:t>
            </a:r>
            <a:endParaRPr>
              <a:latin typeface="Source Code Pro Medium"/>
              <a:ea typeface="Source Code Pro Medium"/>
              <a:cs typeface="Source Code Pro Medium"/>
              <a:sym typeface="Source Code Pro Medium"/>
            </a:endParaRPr>
          </a:p>
        </p:txBody>
      </p:sp>
      <p:sp>
        <p:nvSpPr>
          <p:cNvPr id="65" name="Google Shape;65;p13"/>
          <p:cNvSpPr txBox="1"/>
          <p:nvPr/>
        </p:nvSpPr>
        <p:spPr>
          <a:xfrm flipH="1">
            <a:off x="6084725" y="3968500"/>
            <a:ext cx="1281900" cy="8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sz="4800">
                <a:latin typeface="Source Code Pro Black"/>
                <a:ea typeface="Source Code Pro Black"/>
                <a:cs typeface="Source Code Pro Black"/>
                <a:sym typeface="Source Code Pro Black"/>
              </a:rPr>
              <a:t>1 B</a:t>
            </a:r>
            <a:endParaRPr sz="4800">
              <a:latin typeface="Source Code Pro Black"/>
              <a:ea typeface="Source Code Pro Black"/>
              <a:cs typeface="Source Code Pro Black"/>
              <a:sym typeface="Source Code Pro Black"/>
            </a:endParaRPr>
          </a:p>
        </p:txBody>
      </p:sp>
      <p:sp>
        <p:nvSpPr>
          <p:cNvPr id="66" name="Google Shape;66;p13"/>
          <p:cNvSpPr/>
          <p:nvPr/>
        </p:nvSpPr>
        <p:spPr>
          <a:xfrm>
            <a:off x="6640475" y="4219975"/>
            <a:ext cx="170400" cy="146100"/>
          </a:xfrm>
          <a:prstGeom prst="ellipse">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7" name="Google Shape;67;p13"/>
          <p:cNvPicPr preferRelativeResize="0"/>
          <p:nvPr/>
        </p:nvPicPr>
        <p:blipFill>
          <a:blip r:embed="rId4">
            <a:alphaModFix/>
          </a:blip>
          <a:stretch>
            <a:fillRect/>
          </a:stretch>
        </p:blipFill>
        <p:spPr>
          <a:xfrm>
            <a:off x="4705850" y="1424075"/>
            <a:ext cx="4277100" cy="2129400"/>
          </a:xfrm>
          <a:prstGeom prst="ellipse">
            <a:avLst/>
          </a:prstGeom>
          <a:noFill/>
          <a:ln>
            <a:noFill/>
          </a:ln>
        </p:spPr>
      </p:pic>
      <p:sp>
        <p:nvSpPr>
          <p:cNvPr id="68" name="Google Shape;68;p13"/>
          <p:cNvSpPr txBox="1"/>
          <p:nvPr/>
        </p:nvSpPr>
        <p:spPr>
          <a:xfrm>
            <a:off x="1002625" y="3196475"/>
            <a:ext cx="2336400" cy="357000"/>
          </a:xfrm>
          <a:prstGeom prst="rect">
            <a:avLst/>
          </a:prstGeom>
          <a:solidFill>
            <a:srgbClr val="CFE2F3"/>
          </a:solid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Open Sans"/>
                <a:ea typeface="Open Sans"/>
                <a:cs typeface="Open Sans"/>
                <a:sym typeface="Open Sans"/>
              </a:rPr>
              <a:t>ALUMN@S </a:t>
            </a:r>
            <a:endParaRPr>
              <a:latin typeface="Open Sans"/>
              <a:ea typeface="Open Sans"/>
              <a:cs typeface="Open Sans"/>
              <a:sym typeface="Open Sans"/>
            </a:endParaRPr>
          </a:p>
        </p:txBody>
      </p:sp>
      <p:sp>
        <p:nvSpPr>
          <p:cNvPr id="69" name="Google Shape;69;p13"/>
          <p:cNvSpPr txBox="1"/>
          <p:nvPr/>
        </p:nvSpPr>
        <p:spPr>
          <a:xfrm>
            <a:off x="89250" y="1109863"/>
            <a:ext cx="4046100" cy="1537200"/>
          </a:xfrm>
          <a:prstGeom prst="rect">
            <a:avLst/>
          </a:prstGeom>
          <a:solidFill>
            <a:srgbClr val="9FC5E8"/>
          </a:solidFill>
          <a:ln cap="flat" cmpd="sng" w="76200">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3000">
                <a:solidFill>
                  <a:srgbClr val="073763"/>
                </a:solidFill>
                <a:latin typeface="Comfortaa Regular"/>
                <a:ea typeface="Comfortaa Regular"/>
                <a:cs typeface="Comfortaa Regular"/>
                <a:sym typeface="Comfortaa Regular"/>
              </a:rPr>
              <a:t>ESTUDIO DE EL MUNDO NATURAL</a:t>
            </a:r>
            <a:endParaRPr sz="3000">
              <a:solidFill>
                <a:srgbClr val="073763"/>
              </a:solidFill>
              <a:latin typeface="Comfortaa Regular"/>
              <a:ea typeface="Comfortaa Regular"/>
              <a:cs typeface="Comfortaa Regular"/>
              <a:sym typeface="Comfortaa Regular"/>
            </a:endParaRPr>
          </a:p>
        </p:txBody>
      </p:sp>
      <p:sp>
        <p:nvSpPr>
          <p:cNvPr id="70" name="Google Shape;70;p13"/>
          <p:cNvSpPr txBox="1"/>
          <p:nvPr/>
        </p:nvSpPr>
        <p:spPr>
          <a:xfrm>
            <a:off x="386550" y="2185607"/>
            <a:ext cx="3735600" cy="35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s-419">
                <a:latin typeface="Open Sans"/>
                <a:ea typeface="Open Sans"/>
                <a:cs typeface="Open Sans"/>
                <a:sym typeface="Open Sans"/>
              </a:rPr>
              <a:t>PROFESORA: Silvia Erika Sagahon Solis.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t/>
            </a:r>
            <a:endParaRPr>
              <a:latin typeface="Open Sans"/>
              <a:ea typeface="Open Sans"/>
              <a:cs typeface="Open Sans"/>
              <a:sym typeface="Open Sans"/>
            </a:endParaRPr>
          </a:p>
          <a:p>
            <a:pPr indent="0" lvl="0" marL="0" rtl="0" algn="l">
              <a:spcBef>
                <a:spcPts val="0"/>
              </a:spcBef>
              <a:spcAft>
                <a:spcPts val="0"/>
              </a:spcAft>
              <a:buNone/>
            </a:pPr>
            <a:r>
              <a:rPr lang="es-419">
                <a:latin typeface="Open Sans"/>
                <a:ea typeface="Open Sans"/>
                <a:cs typeface="Open Sans"/>
                <a:sym typeface="Open Sans"/>
              </a:rPr>
              <a:t> </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pic>
        <p:nvPicPr>
          <p:cNvPr descr="Es hacer que el alumno se interese por buscar en otras fuentes y no solo se quede con el conocimiento adquirido dentro del aula y orientar y estar de apoyo para ellos.&#10;" id="128" name="Google Shape;128;p22"/>
          <p:cNvPicPr preferRelativeResize="0"/>
          <p:nvPr/>
        </p:nvPicPr>
        <p:blipFill>
          <a:blip r:embed="rId3">
            <a:alphaModFix/>
          </a:blip>
          <a:stretch>
            <a:fillRect/>
          </a:stretch>
        </p:blipFill>
        <p:spPr>
          <a:xfrm>
            <a:off x="-33175" y="0"/>
            <a:ext cx="9212225" cy="5143500"/>
          </a:xfrm>
          <a:prstGeom prst="rect">
            <a:avLst/>
          </a:prstGeom>
          <a:noFill/>
          <a:ln>
            <a:noFill/>
          </a:ln>
          <a:effectLst>
            <a:outerShdw blurRad="57150" rotWithShape="0" algn="bl" dir="5400000" dist="19050">
              <a:srgbClr val="000000">
                <a:alpha val="50000"/>
              </a:srgbClr>
            </a:outerShdw>
          </a:effectLst>
        </p:spPr>
      </p:pic>
      <p:sp>
        <p:nvSpPr>
          <p:cNvPr id="129" name="Google Shape;129;p22"/>
          <p:cNvSpPr txBox="1"/>
          <p:nvPr>
            <p:ph type="title"/>
          </p:nvPr>
        </p:nvSpPr>
        <p:spPr>
          <a:xfrm rot="-1089032">
            <a:off x="604249" y="622655"/>
            <a:ext cx="3076902" cy="1593713"/>
          </a:xfrm>
          <a:prstGeom prst="rect">
            <a:avLst/>
          </a:prstGeom>
          <a:solidFill>
            <a:srgbClr val="D9D2E9"/>
          </a:solidFill>
          <a:ln cap="flat" cmpd="sng" w="9525">
            <a:solidFill>
              <a:srgbClr val="A61C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Comfortaa Regular"/>
                <a:ea typeface="Comfortaa Regular"/>
                <a:cs typeface="Comfortaa Regular"/>
                <a:sym typeface="Comfortaa Regular"/>
              </a:rPr>
              <a:t>ROL DE MAESTRO </a:t>
            </a:r>
            <a:endParaRPr>
              <a:latin typeface="Comfortaa Regular"/>
              <a:ea typeface="Comfortaa Regular"/>
              <a:cs typeface="Comfortaa Regular"/>
              <a:sym typeface="Comfortaa Regular"/>
            </a:endParaRPr>
          </a:p>
        </p:txBody>
      </p:sp>
      <p:sp>
        <p:nvSpPr>
          <p:cNvPr id="130" name="Google Shape;130;p22"/>
          <p:cNvSpPr txBox="1"/>
          <p:nvPr>
            <p:ph idx="1" type="body"/>
          </p:nvPr>
        </p:nvSpPr>
        <p:spPr>
          <a:xfrm>
            <a:off x="3802425" y="112550"/>
            <a:ext cx="2820900" cy="2613900"/>
          </a:xfrm>
          <a:prstGeom prst="rect">
            <a:avLst/>
          </a:prstGeom>
        </p:spPr>
        <p:txBody>
          <a:bodyPr anchorCtr="0" anchor="t" bIns="91425" lIns="91425" spcFirstLastPara="1" rIns="91425" wrap="square" tIns="91425">
            <a:noAutofit/>
          </a:bodyPr>
          <a:lstStyle/>
          <a:p>
            <a:pPr indent="0" lvl="0" marL="0" rtl="0" algn="ctr">
              <a:spcBef>
                <a:spcPts val="1200"/>
              </a:spcBef>
              <a:spcAft>
                <a:spcPts val="0"/>
              </a:spcAft>
              <a:buClr>
                <a:schemeClr val="dk1"/>
              </a:buClr>
              <a:buSzPts val="1100"/>
              <a:buFont typeface="Arial"/>
              <a:buNone/>
            </a:pPr>
            <a:r>
              <a:rPr b="1" lang="es-419" sz="1400">
                <a:latin typeface="Source Code Pro"/>
                <a:ea typeface="Source Code Pro"/>
                <a:cs typeface="Source Code Pro"/>
                <a:sym typeface="Source Code Pro"/>
              </a:rPr>
              <a:t>Es hacer que el alumno se interese por buscar en otras fuentes y no solo se quede con el conocimiento adquirido dentro del aula y orientar y estar de apoyo para ellos.</a:t>
            </a:r>
            <a:endParaRPr b="1" sz="1400">
              <a:latin typeface="Source Code Pro"/>
              <a:ea typeface="Source Code Pro"/>
              <a:cs typeface="Source Code Pro"/>
              <a:sym typeface="Source Code Pro"/>
            </a:endParaRPr>
          </a:p>
          <a:p>
            <a:pPr indent="0" lvl="0" marL="0" rtl="0" algn="ctr">
              <a:spcBef>
                <a:spcPts val="1200"/>
              </a:spcBef>
              <a:spcAft>
                <a:spcPts val="1600"/>
              </a:spcAft>
              <a:buNone/>
            </a:pPr>
            <a:r>
              <a:t/>
            </a:r>
            <a:endParaRPr b="1">
              <a:latin typeface="Source Code Pro"/>
              <a:ea typeface="Source Code Pro"/>
              <a:cs typeface="Source Code Pro"/>
              <a:sym typeface="Source Code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134" name="Shape 134"/>
        <p:cNvGrpSpPr/>
        <p:nvPr/>
      </p:nvGrpSpPr>
      <p:grpSpPr>
        <a:xfrm>
          <a:off x="0" y="0"/>
          <a:ext cx="0" cy="0"/>
          <a:chOff x="0" y="0"/>
          <a:chExt cx="0" cy="0"/>
        </a:xfrm>
      </p:grpSpPr>
      <p:sp>
        <p:nvSpPr>
          <p:cNvPr id="135" name="Google Shape;135;p23"/>
          <p:cNvSpPr txBox="1"/>
          <p:nvPr>
            <p:ph type="title"/>
          </p:nvPr>
        </p:nvSpPr>
        <p:spPr>
          <a:xfrm rot="-693780">
            <a:off x="58473" y="256596"/>
            <a:ext cx="4142778" cy="3508003"/>
          </a:xfrm>
          <a:prstGeom prst="rect">
            <a:avLst/>
          </a:prstGeom>
          <a:solidFill>
            <a:srgbClr val="00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Comfortaa"/>
                <a:ea typeface="Comfortaa"/>
                <a:cs typeface="Comfortaa"/>
                <a:sym typeface="Comfortaa"/>
              </a:rPr>
              <a:t>ROL DEL ALUMNO.</a:t>
            </a:r>
            <a:endParaRPr>
              <a:latin typeface="Comfortaa"/>
              <a:ea typeface="Comfortaa"/>
              <a:cs typeface="Comfortaa"/>
              <a:sym typeface="Comfortaa"/>
            </a:endParaRPr>
          </a:p>
        </p:txBody>
      </p:sp>
      <p:pic>
        <p:nvPicPr>
          <p:cNvPr id="136" name="Google Shape;136;p23"/>
          <p:cNvPicPr preferRelativeResize="0"/>
          <p:nvPr/>
        </p:nvPicPr>
        <p:blipFill>
          <a:blip r:embed="rId3">
            <a:alphaModFix/>
          </a:blip>
          <a:stretch>
            <a:fillRect/>
          </a:stretch>
        </p:blipFill>
        <p:spPr>
          <a:xfrm>
            <a:off x="2946450" y="2693850"/>
            <a:ext cx="2302500" cy="2302500"/>
          </a:xfrm>
          <a:prstGeom prst="ellipse">
            <a:avLst/>
          </a:prstGeom>
          <a:noFill/>
          <a:ln>
            <a:noFill/>
          </a:ln>
        </p:spPr>
      </p:pic>
      <p:sp>
        <p:nvSpPr>
          <p:cNvPr id="137" name="Google Shape;137;p23"/>
          <p:cNvSpPr txBox="1"/>
          <p:nvPr>
            <p:ph idx="1" type="body"/>
          </p:nvPr>
        </p:nvSpPr>
        <p:spPr>
          <a:xfrm>
            <a:off x="5143700" y="235650"/>
            <a:ext cx="3688500" cy="4343700"/>
          </a:xfrm>
          <a:prstGeom prst="rect">
            <a:avLst/>
          </a:prstGeom>
          <a:ln cap="flat" cmpd="sng" w="19050">
            <a:solidFill>
              <a:srgbClr val="00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latin typeface="Source Code Pro SemiBold"/>
                <a:ea typeface="Source Code Pro SemiBold"/>
                <a:cs typeface="Source Code Pro SemiBold"/>
                <a:sym typeface="Source Code Pro SemiBold"/>
              </a:rPr>
              <a:t>SIGNIFICADO:</a:t>
            </a:r>
            <a:endParaRPr>
              <a:latin typeface="Source Code Pro SemiBold"/>
              <a:ea typeface="Source Code Pro SemiBold"/>
              <a:cs typeface="Source Code Pro SemiBold"/>
              <a:sym typeface="Source Code Pro SemiBold"/>
            </a:endParaRPr>
          </a:p>
          <a:p>
            <a:pPr indent="0" lvl="0" marL="0" rtl="0" algn="ctr">
              <a:spcBef>
                <a:spcPts val="1600"/>
              </a:spcBef>
              <a:spcAft>
                <a:spcPts val="1600"/>
              </a:spcAft>
              <a:buNone/>
            </a:pPr>
            <a:r>
              <a:rPr lang="es-419">
                <a:latin typeface="Source Code Pro SemiBold"/>
                <a:ea typeface="Source Code Pro SemiBold"/>
                <a:cs typeface="Source Code Pro SemiBold"/>
                <a:sym typeface="Source Code Pro SemiBold"/>
              </a:rPr>
              <a:t>No es solo quedarse con lo que ya vio en clase si no indagar </a:t>
            </a:r>
            <a:r>
              <a:rPr lang="es-419">
                <a:latin typeface="Source Code Pro SemiBold"/>
                <a:ea typeface="Source Code Pro SemiBold"/>
                <a:cs typeface="Source Code Pro SemiBold"/>
                <a:sym typeface="Source Code Pro SemiBold"/>
              </a:rPr>
              <a:t>más</a:t>
            </a:r>
            <a:r>
              <a:rPr lang="es-419">
                <a:latin typeface="Source Code Pro SemiBold"/>
                <a:ea typeface="Source Code Pro SemiBold"/>
                <a:cs typeface="Source Code Pro SemiBold"/>
                <a:sym typeface="Source Code Pro SemiBold"/>
              </a:rPr>
              <a:t> sobre el tema fuera y dentro del aula y de el </a:t>
            </a:r>
            <a:r>
              <a:rPr lang="es-419">
                <a:latin typeface="Source Code Pro SemiBold"/>
                <a:ea typeface="Source Code Pro SemiBold"/>
                <a:cs typeface="Source Code Pro SemiBold"/>
                <a:sym typeface="Source Code Pro SemiBold"/>
              </a:rPr>
              <a:t>jardín</a:t>
            </a:r>
            <a:r>
              <a:rPr lang="es-419">
                <a:latin typeface="Source Code Pro SemiBold"/>
                <a:ea typeface="Source Code Pro SemiBold"/>
                <a:cs typeface="Source Code Pro SemiBold"/>
                <a:sym typeface="Source Code Pro SemiBold"/>
              </a:rPr>
              <a:t> de niños. </a:t>
            </a:r>
            <a:r>
              <a:rPr lang="es-419">
                <a:latin typeface="Source Code Pro SemiBold"/>
                <a:ea typeface="Source Code Pro SemiBold"/>
                <a:cs typeface="Source Code Pro SemiBold"/>
                <a:sym typeface="Source Code Pro SemiBold"/>
              </a:rPr>
              <a:t>También</a:t>
            </a:r>
            <a:r>
              <a:rPr lang="es-419">
                <a:latin typeface="Source Code Pro SemiBold"/>
                <a:ea typeface="Source Code Pro SemiBold"/>
                <a:cs typeface="Source Code Pro SemiBold"/>
                <a:sym typeface="Source Code Pro SemiBold"/>
              </a:rPr>
              <a:t> debe de tener la capacidad de evaluarse a ellos mismos.</a:t>
            </a:r>
            <a:endParaRPr>
              <a:latin typeface="Source Code Pro SemiBold"/>
              <a:ea typeface="Source Code Pro SemiBold"/>
              <a:cs typeface="Source Code Pro SemiBold"/>
              <a:sym typeface="Source Code Pro Semi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E599"/>
        </a:solidFill>
      </p:bgPr>
    </p:bg>
    <p:spTree>
      <p:nvGrpSpPr>
        <p:cNvPr id="74" name="Shape 74"/>
        <p:cNvGrpSpPr/>
        <p:nvPr/>
      </p:nvGrpSpPr>
      <p:grpSpPr>
        <a:xfrm>
          <a:off x="0" y="0"/>
          <a:ext cx="0" cy="0"/>
          <a:chOff x="0" y="0"/>
          <a:chExt cx="0" cy="0"/>
        </a:xfrm>
      </p:grpSpPr>
      <p:sp>
        <p:nvSpPr>
          <p:cNvPr id="75" name="Google Shape;75;p14"/>
          <p:cNvSpPr txBox="1"/>
          <p:nvPr>
            <p:ph type="ctrTitle"/>
          </p:nvPr>
        </p:nvSpPr>
        <p:spPr>
          <a:xfrm>
            <a:off x="3044700" y="2732880"/>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419"/>
              <a:t>Secuencia didáctica con enfoque  de enseñanza de modelización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64D79"/>
        </a:solidFill>
      </p:bgPr>
    </p:bg>
    <p:spTree>
      <p:nvGrpSpPr>
        <p:cNvPr id="79" name="Shape 79"/>
        <p:cNvGrpSpPr/>
        <p:nvPr/>
      </p:nvGrpSpPr>
      <p:grpSpPr>
        <a:xfrm>
          <a:off x="0" y="0"/>
          <a:ext cx="0" cy="0"/>
          <a:chOff x="0" y="0"/>
          <a:chExt cx="0" cy="0"/>
        </a:xfrm>
      </p:grpSpPr>
      <p:sp>
        <p:nvSpPr>
          <p:cNvPr id="80" name="Google Shape;80;p15"/>
          <p:cNvSpPr txBox="1"/>
          <p:nvPr>
            <p:ph idx="1" type="body"/>
          </p:nvPr>
        </p:nvSpPr>
        <p:spPr>
          <a:xfrm>
            <a:off x="421225" y="360000"/>
            <a:ext cx="7864500" cy="4074600"/>
          </a:xfrm>
          <a:prstGeom prst="rect">
            <a:avLst/>
          </a:prstGeom>
        </p:spPr>
        <p:txBody>
          <a:bodyPr anchorCtr="0" anchor="t" bIns="91425" lIns="91425" spcFirstLastPara="1" rIns="91425" wrap="square" tIns="91425">
            <a:noAutofit/>
          </a:bodyPr>
          <a:lstStyle/>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1.    Problema.</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2.    Sistematización.</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3.    Modelización matemática.</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4.    Solución.</a:t>
            </a:r>
            <a:endParaRPr b="1" sz="3000">
              <a:solidFill>
                <a:srgbClr val="FFFFFF"/>
              </a:solidFill>
              <a:latin typeface="Amatic SC"/>
              <a:ea typeface="Amatic SC"/>
              <a:cs typeface="Amatic SC"/>
              <a:sym typeface="Amatic SC"/>
            </a:endParaRPr>
          </a:p>
          <a:p>
            <a:pPr indent="-228600" lvl="0" marL="0" rtl="0" algn="l">
              <a:spcBef>
                <a:spcPts val="1200"/>
              </a:spcBef>
              <a:spcAft>
                <a:spcPts val="0"/>
              </a:spcAft>
              <a:buClr>
                <a:schemeClr val="dk1"/>
              </a:buClr>
              <a:buSzPts val="1100"/>
              <a:buFont typeface="Arial"/>
              <a:buNone/>
            </a:pPr>
            <a:r>
              <a:rPr b="1" lang="es-419" sz="3000">
                <a:solidFill>
                  <a:srgbClr val="FFFFFF"/>
                </a:solidFill>
                <a:latin typeface="Amatic SC"/>
                <a:ea typeface="Amatic SC"/>
                <a:cs typeface="Amatic SC"/>
                <a:sym typeface="Amatic SC"/>
              </a:rPr>
              <a:t>5.    Análisis de los resultados basados en los conocimientos previos.</a:t>
            </a:r>
            <a:endParaRPr b="1" sz="3000">
              <a:solidFill>
                <a:srgbClr val="FFFFFF"/>
              </a:solidFill>
              <a:latin typeface="Amatic SC"/>
              <a:ea typeface="Amatic SC"/>
              <a:cs typeface="Amatic SC"/>
              <a:sym typeface="Amatic SC"/>
            </a:endParaRPr>
          </a:p>
          <a:p>
            <a:pPr indent="-228600" lvl="0" marL="0" rtl="0" algn="l">
              <a:spcBef>
                <a:spcPts val="1200"/>
              </a:spcBef>
              <a:spcAft>
                <a:spcPts val="1200"/>
              </a:spcAft>
              <a:buNone/>
            </a:pPr>
            <a:r>
              <a:rPr b="1" lang="es-419" sz="3000">
                <a:solidFill>
                  <a:srgbClr val="FFFFFF"/>
                </a:solidFill>
                <a:latin typeface="Amatic SC"/>
                <a:ea typeface="Amatic SC"/>
                <a:cs typeface="Amatic SC"/>
                <a:sym typeface="Amatic SC"/>
              </a:rPr>
              <a:t>6.    Evaluación.</a:t>
            </a:r>
            <a:endParaRPr b="1" sz="3000">
              <a:solidFill>
                <a:srgbClr val="FFFFFF"/>
              </a:solidFill>
              <a:latin typeface="Amatic SC"/>
              <a:ea typeface="Amatic SC"/>
              <a:cs typeface="Amatic SC"/>
              <a:sym typeface="Amatic SC"/>
            </a:endParaRPr>
          </a:p>
        </p:txBody>
      </p:sp>
      <p:sp>
        <p:nvSpPr>
          <p:cNvPr id="81" name="Google Shape;81;p15"/>
          <p:cNvSpPr/>
          <p:nvPr/>
        </p:nvSpPr>
        <p:spPr>
          <a:xfrm rot="1091343">
            <a:off x="4414547" y="599402"/>
            <a:ext cx="3426201" cy="2446298"/>
          </a:xfrm>
          <a:prstGeom prst="cube">
            <a:avLst>
              <a:gd fmla="val 25000" name="adj"/>
            </a:avLst>
          </a:prstGeom>
          <a:solidFill>
            <a:srgbClr val="E6B8AF"/>
          </a:solidFill>
          <a:ln cap="flat" cmpd="sng" w="19050">
            <a:solidFill>
              <a:srgbClr val="4C113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A64D79"/>
                </a:solidFill>
                <a:latin typeface="Economica"/>
                <a:ea typeface="Economica"/>
                <a:cs typeface="Economica"/>
                <a:sym typeface="Economica"/>
              </a:rPr>
              <a:t>Pasos que se siguen para la modelización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1C232"/>
        </a:solidFill>
      </p:bgPr>
    </p:bg>
    <p:spTree>
      <p:nvGrpSpPr>
        <p:cNvPr id="85" name="Shape 85"/>
        <p:cNvGrpSpPr/>
        <p:nvPr/>
      </p:nvGrpSpPr>
      <p:grpSpPr>
        <a:xfrm>
          <a:off x="0" y="0"/>
          <a:ext cx="0" cy="0"/>
          <a:chOff x="0" y="0"/>
          <a:chExt cx="0" cy="0"/>
        </a:xfrm>
      </p:grpSpPr>
      <p:sp>
        <p:nvSpPr>
          <p:cNvPr id="86" name="Google Shape;86;p16"/>
          <p:cNvSpPr/>
          <p:nvPr/>
        </p:nvSpPr>
        <p:spPr>
          <a:xfrm>
            <a:off x="519225" y="760300"/>
            <a:ext cx="2985500" cy="1849700"/>
          </a:xfrm>
          <a:prstGeom prst="flowChartPunchedTape">
            <a:avLst/>
          </a:prstGeom>
          <a:solidFill>
            <a:schemeClr val="lt2"/>
          </a:solidFill>
          <a:ln cap="flat" cmpd="sng" w="38100">
            <a:solidFill>
              <a:schemeClr val="dk2"/>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3000">
                <a:solidFill>
                  <a:schemeClr val="dk1"/>
                </a:solidFill>
                <a:latin typeface="Amatic SC"/>
                <a:ea typeface="Amatic SC"/>
                <a:cs typeface="Amatic SC"/>
                <a:sym typeface="Amatic SC"/>
              </a:rPr>
              <a:t>Experimentación </a:t>
            </a:r>
            <a:endParaRPr/>
          </a:p>
        </p:txBody>
      </p:sp>
      <p:sp>
        <p:nvSpPr>
          <p:cNvPr id="87" name="Google Shape;87;p16"/>
          <p:cNvSpPr/>
          <p:nvPr/>
        </p:nvSpPr>
        <p:spPr>
          <a:xfrm rot="-168428">
            <a:off x="3928583" y="1309890"/>
            <a:ext cx="5047557" cy="3392573"/>
          </a:xfrm>
          <a:prstGeom prst="round2SameRect">
            <a:avLst>
              <a:gd fmla="val 16667" name="adj1"/>
              <a:gd fmla="val 0" name="adj2"/>
            </a:avLst>
          </a:prstGeom>
          <a:solidFill>
            <a:srgbClr val="F9CB9C"/>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Para introducir a los estudiantes a el tema que se quiere llegar se requerirá un experimento que llame su atención para así poder crear dudas y preguntas entre ellos, luego dirán sus ideas previas respondiendo a estas preguntas.</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Como tarea deberán investigar en distintas fuentes de información las preguntas.</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En el aula se socializarán las respuestas y se hará una comparación con la información recabada y las ideas previas para así poder llegar a una conclusión grupal.</a:t>
            </a:r>
            <a:endParaRPr sz="1100">
              <a:solidFill>
                <a:schemeClr val="dk1"/>
              </a:solidFill>
              <a:latin typeface="Source Code Pro"/>
              <a:ea typeface="Source Code Pro"/>
              <a:cs typeface="Source Code Pro"/>
              <a:sym typeface="Source Code Pro"/>
            </a:endParaRPr>
          </a:p>
          <a:p>
            <a:pPr indent="0" lvl="0" marL="0" rtl="0" algn="l">
              <a:lnSpc>
                <a:spcPct val="115000"/>
              </a:lnSpc>
              <a:spcBef>
                <a:spcPts val="1600"/>
              </a:spcBef>
              <a:spcAft>
                <a:spcPts val="1600"/>
              </a:spcAft>
              <a:buClr>
                <a:schemeClr val="dk1"/>
              </a:buClr>
              <a:buSzPts val="1100"/>
              <a:buFont typeface="Arial"/>
              <a:buNone/>
            </a:pPr>
            <a:r>
              <a:rPr lang="es-419" sz="1100">
                <a:solidFill>
                  <a:schemeClr val="dk1"/>
                </a:solidFill>
                <a:latin typeface="Source Code Pro"/>
                <a:ea typeface="Source Code Pro"/>
                <a:cs typeface="Source Code Pro"/>
                <a:sym typeface="Source Code Pro"/>
              </a:rPr>
              <a:t>Con esto podrán aclarar sus dudas y tendrán conocimientos previos al momento que la educadora les presente el temas .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7"/>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4" name="Google Shape;94;p17"/>
          <p:cNvPicPr preferRelativeResize="0"/>
          <p:nvPr/>
        </p:nvPicPr>
        <p:blipFill>
          <a:blip r:embed="rId3">
            <a:alphaModFix/>
          </a:blip>
          <a:stretch>
            <a:fillRect/>
          </a:stretch>
        </p:blipFill>
        <p:spPr>
          <a:xfrm>
            <a:off x="0" y="0"/>
            <a:ext cx="9144000" cy="5143500"/>
          </a:xfrm>
          <a:prstGeom prst="rect">
            <a:avLst/>
          </a:prstGeom>
          <a:noFill/>
          <a:ln>
            <a:noFill/>
          </a:ln>
        </p:spPr>
      </p:pic>
      <p:sp>
        <p:nvSpPr>
          <p:cNvPr id="95" name="Google Shape;95;p17"/>
          <p:cNvSpPr/>
          <p:nvPr/>
        </p:nvSpPr>
        <p:spPr>
          <a:xfrm>
            <a:off x="0" y="0"/>
            <a:ext cx="2855700" cy="795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sz="2400">
                <a:latin typeface="Comfortaa Regular"/>
                <a:ea typeface="Comfortaa Regular"/>
                <a:cs typeface="Comfortaa Regular"/>
                <a:sym typeface="Comfortaa Regular"/>
              </a:rPr>
              <a:t>preescolar</a:t>
            </a:r>
            <a:endParaRPr sz="2400">
              <a:latin typeface="Comfortaa Regular"/>
              <a:ea typeface="Comfortaa Regular"/>
              <a:cs typeface="Comfortaa Regular"/>
              <a:sym typeface="Comfortaa Regul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99" name="Shape 99"/>
        <p:cNvGrpSpPr/>
        <p:nvPr/>
      </p:nvGrpSpPr>
      <p:grpSpPr>
        <a:xfrm>
          <a:off x="0" y="0"/>
          <a:ext cx="0" cy="0"/>
          <a:chOff x="0" y="0"/>
          <a:chExt cx="0" cy="0"/>
        </a:xfrm>
      </p:grpSpPr>
      <p:pic>
        <p:nvPicPr>
          <p:cNvPr id="100" name="Google Shape;100;p18"/>
          <p:cNvPicPr preferRelativeResize="0"/>
          <p:nvPr/>
        </p:nvPicPr>
        <p:blipFill rotWithShape="1">
          <a:blip r:embed="rId3">
            <a:alphaModFix/>
          </a:blip>
          <a:srcRect b="9714" l="0" r="0" t="0"/>
          <a:stretch/>
        </p:blipFill>
        <p:spPr>
          <a:xfrm rot="595439">
            <a:off x="6400110" y="3377376"/>
            <a:ext cx="2619799" cy="1665682"/>
          </a:xfrm>
          <a:prstGeom prst="ellipse">
            <a:avLst/>
          </a:prstGeom>
          <a:noFill/>
          <a:ln cap="flat" cmpd="sng" w="28575">
            <a:solidFill>
              <a:schemeClr val="dk2"/>
            </a:solidFill>
            <a:prstDash val="dot"/>
            <a:round/>
            <a:headEnd len="sm" w="sm" type="none"/>
            <a:tailEnd len="sm" w="sm" type="none"/>
          </a:ln>
        </p:spPr>
      </p:pic>
      <p:sp>
        <p:nvSpPr>
          <p:cNvPr id="101" name="Google Shape;101;p18"/>
          <p:cNvSpPr txBox="1"/>
          <p:nvPr>
            <p:ph idx="1" type="body"/>
          </p:nvPr>
        </p:nvSpPr>
        <p:spPr>
          <a:xfrm>
            <a:off x="4360000" y="238275"/>
            <a:ext cx="4269000" cy="362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s-419" sz="2400">
                <a:latin typeface="Amatic SC"/>
                <a:ea typeface="Amatic SC"/>
                <a:cs typeface="Amatic SC"/>
                <a:sym typeface="Amatic SC"/>
              </a:rPr>
              <a:t>La papa caliente</a:t>
            </a:r>
            <a:endParaRPr b="1" sz="2400">
              <a:latin typeface="Amatic SC"/>
              <a:ea typeface="Amatic SC"/>
              <a:cs typeface="Amatic SC"/>
              <a:sym typeface="Amatic SC"/>
            </a:endParaRPr>
          </a:p>
          <a:p>
            <a:pPr indent="0" lvl="0" marL="0" rtl="0" algn="just">
              <a:spcBef>
                <a:spcPts val="1600"/>
              </a:spcBef>
              <a:spcAft>
                <a:spcPts val="1600"/>
              </a:spcAft>
              <a:buNone/>
            </a:pPr>
            <a:r>
              <a:rPr b="1" lang="es-419" sz="2400">
                <a:latin typeface="Amatic SC"/>
                <a:ea typeface="Amatic SC"/>
                <a:cs typeface="Amatic SC"/>
                <a:sym typeface="Amatic SC"/>
              </a:rPr>
              <a:t>Consiste en que los estudiantes formen un </a:t>
            </a:r>
            <a:r>
              <a:rPr b="1" lang="es-419" sz="2400">
                <a:latin typeface="Amatic SC"/>
                <a:ea typeface="Amatic SC"/>
                <a:cs typeface="Amatic SC"/>
                <a:sym typeface="Amatic SC"/>
              </a:rPr>
              <a:t>círculo</a:t>
            </a:r>
            <a:r>
              <a:rPr b="1" lang="es-419" sz="2400">
                <a:latin typeface="Amatic SC"/>
                <a:ea typeface="Amatic SC"/>
                <a:cs typeface="Amatic SC"/>
                <a:sym typeface="Amatic SC"/>
              </a:rPr>
              <a:t>, van pasando una pelota y el que vaya perdiendo se le </a:t>
            </a:r>
            <a:r>
              <a:rPr b="1" lang="es-419" sz="2400">
                <a:latin typeface="Amatic SC"/>
                <a:ea typeface="Amatic SC"/>
                <a:cs typeface="Amatic SC"/>
                <a:sym typeface="Amatic SC"/>
              </a:rPr>
              <a:t>realizará</a:t>
            </a:r>
            <a:r>
              <a:rPr b="1" lang="es-419" sz="2400">
                <a:latin typeface="Amatic SC"/>
                <a:ea typeface="Amatic SC"/>
                <a:cs typeface="Amatic SC"/>
                <a:sym typeface="Amatic SC"/>
              </a:rPr>
              <a:t> una pregunta acerca del tema visto en clase, lo cual permitirÁ recopilar lo visto entre todos de una manera más divertida; y así se puede resolver dudas y quitar ideas </a:t>
            </a:r>
            <a:r>
              <a:rPr b="1" lang="es-419" sz="2400">
                <a:latin typeface="Amatic SC"/>
                <a:ea typeface="Amatic SC"/>
                <a:cs typeface="Amatic SC"/>
                <a:sym typeface="Amatic SC"/>
              </a:rPr>
              <a:t>erróneas</a:t>
            </a:r>
            <a:r>
              <a:rPr b="1" lang="es-419" sz="2400">
                <a:latin typeface="Amatic SC"/>
                <a:ea typeface="Amatic SC"/>
                <a:cs typeface="Amatic SC"/>
                <a:sym typeface="Amatic SC"/>
              </a:rPr>
              <a:t>.</a:t>
            </a:r>
            <a:endParaRPr/>
          </a:p>
        </p:txBody>
      </p:sp>
      <p:pic>
        <p:nvPicPr>
          <p:cNvPr id="102" name="Google Shape;102;p18"/>
          <p:cNvPicPr preferRelativeResize="0"/>
          <p:nvPr/>
        </p:nvPicPr>
        <p:blipFill>
          <a:blip r:embed="rId4">
            <a:alphaModFix/>
          </a:blip>
          <a:stretch>
            <a:fillRect/>
          </a:stretch>
        </p:blipFill>
        <p:spPr>
          <a:xfrm rot="-1184980">
            <a:off x="88846" y="240218"/>
            <a:ext cx="2050834" cy="1596295"/>
          </a:xfrm>
          <a:prstGeom prst="ellipse">
            <a:avLst/>
          </a:prstGeom>
          <a:noFill/>
          <a:ln cap="flat" cmpd="sng" w="28575">
            <a:solidFill>
              <a:srgbClr val="000000"/>
            </a:solidFill>
            <a:prstDash val="dot"/>
            <a:round/>
            <a:headEnd len="sm" w="sm" type="none"/>
            <a:tailEnd len="sm" w="sm" type="none"/>
          </a:ln>
        </p:spPr>
      </p:pic>
      <p:sp>
        <p:nvSpPr>
          <p:cNvPr id="103" name="Google Shape;103;p18"/>
          <p:cNvSpPr/>
          <p:nvPr/>
        </p:nvSpPr>
        <p:spPr>
          <a:xfrm>
            <a:off x="347750" y="2063100"/>
            <a:ext cx="3364500" cy="1957200"/>
          </a:xfrm>
          <a:prstGeom prst="roundRect">
            <a:avLst>
              <a:gd fmla="val 16667" name="adj"/>
            </a:avLst>
          </a:prstGeom>
          <a:solidFill>
            <a:srgbClr val="4C113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E06666"/>
                </a:solidFill>
                <a:latin typeface="Economica"/>
                <a:ea typeface="Economica"/>
                <a:cs typeface="Economica"/>
                <a:sym typeface="Economica"/>
              </a:rPr>
              <a:t>Actividades que se proponen.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BF9000"/>
        </a:solidFill>
      </p:bgPr>
    </p:bg>
    <p:spTree>
      <p:nvGrpSpPr>
        <p:cNvPr id="107" name="Shape 107"/>
        <p:cNvGrpSpPr/>
        <p:nvPr/>
      </p:nvGrpSpPr>
      <p:grpSpPr>
        <a:xfrm>
          <a:off x="0" y="0"/>
          <a:ext cx="0" cy="0"/>
          <a:chOff x="0" y="0"/>
          <a:chExt cx="0" cy="0"/>
        </a:xfrm>
      </p:grpSpPr>
      <p:sp>
        <p:nvSpPr>
          <p:cNvPr id="108" name="Google Shape;108;p19"/>
          <p:cNvSpPr txBox="1"/>
          <p:nvPr>
            <p:ph type="title"/>
          </p:nvPr>
        </p:nvSpPr>
        <p:spPr>
          <a:xfrm>
            <a:off x="239700" y="315925"/>
            <a:ext cx="8520600" cy="831300"/>
          </a:xfrm>
          <a:prstGeom prst="rect">
            <a:avLst/>
          </a:prstGeom>
          <a:solidFill>
            <a:srgbClr val="000000"/>
          </a:solidFill>
          <a:ln cap="flat" cmpd="sng" w="9525">
            <a:solidFill>
              <a:srgbClr val="A64D7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solidFill>
                  <a:srgbClr val="FFFFFF"/>
                </a:solidFill>
              </a:rPr>
              <a:t>Actividades que se proponen</a:t>
            </a:r>
            <a:endParaRPr>
              <a:solidFill>
                <a:srgbClr val="FFFFFF"/>
              </a:solidFill>
            </a:endParaRPr>
          </a:p>
        </p:txBody>
      </p:sp>
      <p:sp>
        <p:nvSpPr>
          <p:cNvPr id="109" name="Google Shape;109;p19"/>
          <p:cNvSpPr txBox="1"/>
          <p:nvPr>
            <p:ph idx="1" type="body"/>
          </p:nvPr>
        </p:nvSpPr>
        <p:spPr>
          <a:xfrm>
            <a:off x="239700" y="1209025"/>
            <a:ext cx="8520600" cy="9780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s-419">
                <a:latin typeface="Source Code Pro SemiBold"/>
                <a:ea typeface="Source Code Pro SemiBold"/>
                <a:cs typeface="Source Code Pro SemiBold"/>
                <a:sym typeface="Source Code Pro SemiBold"/>
              </a:rPr>
              <a:t>¿Quién sacó el objeto de color diferente?</a:t>
            </a:r>
            <a:endParaRPr>
              <a:latin typeface="Source Code Pro SemiBold"/>
              <a:ea typeface="Source Code Pro SemiBold"/>
              <a:cs typeface="Source Code Pro SemiBold"/>
              <a:sym typeface="Source Code Pro SemiBold"/>
            </a:endParaRPr>
          </a:p>
          <a:p>
            <a:pPr indent="0" lvl="0" marL="0" rtl="0" algn="l">
              <a:lnSpc>
                <a:spcPct val="100000"/>
              </a:lnSpc>
              <a:spcBef>
                <a:spcPts val="0"/>
              </a:spcBef>
              <a:spcAft>
                <a:spcPts val="0"/>
              </a:spcAft>
              <a:buNone/>
            </a:pPr>
            <a:r>
              <a:t/>
            </a:r>
            <a:endParaRPr/>
          </a:p>
          <a:p>
            <a:pPr indent="0" lvl="0" marL="0" rtl="0" algn="just">
              <a:lnSpc>
                <a:spcPct val="100000"/>
              </a:lnSpc>
              <a:spcBef>
                <a:spcPts val="0"/>
              </a:spcBef>
              <a:spcAft>
                <a:spcPts val="0"/>
              </a:spcAft>
              <a:buNone/>
            </a:pPr>
            <a:r>
              <a:t/>
            </a:r>
            <a:endParaRPr/>
          </a:p>
        </p:txBody>
      </p:sp>
      <p:sp>
        <p:nvSpPr>
          <p:cNvPr id="110" name="Google Shape;110;p19"/>
          <p:cNvSpPr/>
          <p:nvPr/>
        </p:nvSpPr>
        <p:spPr>
          <a:xfrm>
            <a:off x="599400" y="1717200"/>
            <a:ext cx="7314300" cy="3102300"/>
          </a:xfrm>
          <a:prstGeom prst="flowChartDecision">
            <a:avLst/>
          </a:prstGeom>
          <a:solidFill>
            <a:schemeClr val="lt2"/>
          </a:solidFill>
          <a:ln cap="flat" cmpd="sng" w="9525">
            <a:solidFill>
              <a:srgbClr val="4C1130"/>
            </a:solidFill>
            <a:prstDash val="dashDot"/>
            <a:round/>
            <a:headEnd len="sm" w="sm" type="none"/>
            <a:tailEnd len="sm" w="sm" type="none"/>
          </a:ln>
        </p:spPr>
        <p:txBody>
          <a:bodyPr anchorCtr="0" anchor="ctr"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lang="es-419" sz="1000">
                <a:solidFill>
                  <a:schemeClr val="dk1"/>
                </a:solidFill>
                <a:latin typeface="Source Code Pro SemiBold"/>
                <a:ea typeface="Source Code Pro SemiBold"/>
                <a:cs typeface="Source Code Pro SemiBold"/>
                <a:sym typeface="Source Code Pro SemiBold"/>
              </a:rPr>
              <a:t>Consiste en que los estudiantes sacarán un objeto que está dentro de una caja (en donde hay exactamente el número de objetos respecto al número de estudiantes, donde sólo uno es de color diferente a los demás) y el que saque el objeto de color diferente responderá una pregunta que hará el/la docente sobre el tema visto en clase, para así poder recopilar la información vista de una manera divertida; de esta manera se pueden resolver algunas dudas y quitar ideas erróneas.</a:t>
            </a:r>
            <a:endParaRPr sz="1000">
              <a:latin typeface="Source Code Pro SemiBold"/>
              <a:ea typeface="Source Code Pro SemiBold"/>
              <a:cs typeface="Source Code Pro SemiBold"/>
              <a:sym typeface="Source Code Pro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06666"/>
        </a:solidFill>
      </p:bgPr>
    </p:bg>
    <p:spTree>
      <p:nvGrpSpPr>
        <p:cNvPr id="114" name="Shape 114"/>
        <p:cNvGrpSpPr/>
        <p:nvPr/>
      </p:nvGrpSpPr>
      <p:grpSpPr>
        <a:xfrm>
          <a:off x="0" y="0"/>
          <a:ext cx="0" cy="0"/>
          <a:chOff x="0" y="0"/>
          <a:chExt cx="0" cy="0"/>
        </a:xfrm>
      </p:grpSpPr>
      <p:sp>
        <p:nvSpPr>
          <p:cNvPr id="115" name="Google Shape;115;p20"/>
          <p:cNvSpPr txBox="1"/>
          <p:nvPr>
            <p:ph idx="1" type="body"/>
          </p:nvPr>
        </p:nvSpPr>
        <p:spPr>
          <a:xfrm>
            <a:off x="3960000" y="360000"/>
            <a:ext cx="5184000" cy="3795300"/>
          </a:xfrm>
          <a:prstGeom prst="rect">
            <a:avLst/>
          </a:prstGeom>
          <a:solidFill>
            <a:srgbClr val="CC4125"/>
          </a:solidFill>
        </p:spPr>
        <p:txBody>
          <a:bodyPr anchorCtr="0" anchor="ctr" bIns="91425" lIns="91425" spcFirstLastPara="1" rIns="91425" wrap="square" tIns="91425">
            <a:noAutofit/>
          </a:bodyPr>
          <a:lstStyle/>
          <a:p>
            <a:pPr indent="0" lvl="0" marL="457200" rtl="0" algn="r">
              <a:spcBef>
                <a:spcPts val="0"/>
              </a:spcBef>
              <a:spcAft>
                <a:spcPts val="1600"/>
              </a:spcAft>
              <a:buNone/>
            </a:pPr>
            <a:r>
              <a:rPr b="1" lang="es-419" sz="3000">
                <a:solidFill>
                  <a:srgbClr val="FFFFFF"/>
                </a:solidFill>
                <a:latin typeface="Amatic SC"/>
                <a:ea typeface="Amatic SC"/>
                <a:cs typeface="Amatic SC"/>
                <a:sym typeface="Amatic SC"/>
              </a:rPr>
              <a:t>Las habilidades que desarrollan o promueve es que los alumnos </a:t>
            </a:r>
            <a:r>
              <a:rPr b="1" lang="es-419" sz="3000">
                <a:solidFill>
                  <a:srgbClr val="FFFFFF"/>
                </a:solidFill>
                <a:latin typeface="Amatic SC"/>
                <a:ea typeface="Amatic SC"/>
                <a:cs typeface="Amatic SC"/>
                <a:sym typeface="Amatic SC"/>
              </a:rPr>
              <a:t>realicen</a:t>
            </a:r>
            <a:r>
              <a:rPr b="1" lang="es-419" sz="3000">
                <a:solidFill>
                  <a:srgbClr val="FFFFFF"/>
                </a:solidFill>
                <a:latin typeface="Amatic SC"/>
                <a:ea typeface="Amatic SC"/>
                <a:cs typeface="Amatic SC"/>
                <a:sym typeface="Amatic SC"/>
              </a:rPr>
              <a:t> actividades que se han dejado en el salón de clases y que te han </a:t>
            </a:r>
            <a:r>
              <a:rPr b="1" lang="es-419" sz="3000">
                <a:solidFill>
                  <a:srgbClr val="FFFFFF"/>
                </a:solidFill>
                <a:latin typeface="Amatic SC"/>
                <a:ea typeface="Amatic SC"/>
                <a:cs typeface="Amatic SC"/>
                <a:sym typeface="Amatic SC"/>
              </a:rPr>
              <a:t>como</a:t>
            </a:r>
            <a:r>
              <a:rPr b="1" lang="es-419" sz="3000">
                <a:solidFill>
                  <a:srgbClr val="FFFFFF"/>
                </a:solidFill>
                <a:latin typeface="Amatic SC"/>
                <a:ea typeface="Amatic SC"/>
                <a:cs typeface="Amatic SC"/>
                <a:sym typeface="Amatic SC"/>
              </a:rPr>
              <a:t> objetivo que el alumno </a:t>
            </a:r>
            <a:r>
              <a:rPr b="1" lang="es-419" sz="3000">
                <a:solidFill>
                  <a:srgbClr val="FFFFFF"/>
                </a:solidFill>
                <a:latin typeface="Amatic SC"/>
                <a:ea typeface="Amatic SC"/>
                <a:cs typeface="Amatic SC"/>
                <a:sym typeface="Amatic SC"/>
              </a:rPr>
              <a:t>indague</a:t>
            </a:r>
            <a:r>
              <a:rPr b="1" lang="es-419" sz="3000">
                <a:solidFill>
                  <a:srgbClr val="FFFFFF"/>
                </a:solidFill>
                <a:latin typeface="Amatic SC"/>
                <a:ea typeface="Amatic SC"/>
                <a:cs typeface="Amatic SC"/>
                <a:sym typeface="Amatic SC"/>
              </a:rPr>
              <a:t> en fuentes de información y puedan trabajar en equipo.</a:t>
            </a:r>
            <a:endParaRPr b="1" sz="3000">
              <a:solidFill>
                <a:srgbClr val="FFFFFF"/>
              </a:solidFill>
              <a:latin typeface="Amatic SC"/>
              <a:ea typeface="Amatic SC"/>
              <a:cs typeface="Amatic SC"/>
              <a:sym typeface="Amatic SC"/>
            </a:endParaRPr>
          </a:p>
        </p:txBody>
      </p:sp>
      <p:pic>
        <p:nvPicPr>
          <p:cNvPr id="116" name="Google Shape;116;p20"/>
          <p:cNvPicPr preferRelativeResize="0"/>
          <p:nvPr/>
        </p:nvPicPr>
        <p:blipFill>
          <a:blip r:embed="rId3">
            <a:alphaModFix/>
          </a:blip>
          <a:stretch>
            <a:fillRect/>
          </a:stretch>
        </p:blipFill>
        <p:spPr>
          <a:xfrm>
            <a:off x="3202950" y="2417100"/>
            <a:ext cx="1936500" cy="2183700"/>
          </a:xfrm>
          <a:prstGeom prst="flowChartConnector">
            <a:avLst/>
          </a:prstGeom>
          <a:noFill/>
          <a:ln>
            <a:noFill/>
          </a:ln>
        </p:spPr>
      </p:pic>
      <p:sp>
        <p:nvSpPr>
          <p:cNvPr id="117" name="Google Shape;117;p20"/>
          <p:cNvSpPr/>
          <p:nvPr/>
        </p:nvSpPr>
        <p:spPr>
          <a:xfrm>
            <a:off x="72900" y="845950"/>
            <a:ext cx="3831300" cy="2332800"/>
          </a:xfrm>
          <a:prstGeom prst="homePlat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4200">
                <a:solidFill>
                  <a:srgbClr val="FFFFFF"/>
                </a:solidFill>
                <a:latin typeface="Economica"/>
                <a:ea typeface="Economica"/>
                <a:cs typeface="Economica"/>
                <a:sym typeface="Economica"/>
              </a:rPr>
              <a:t>Las habilidades que desarrolla o promueve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A64D79"/>
        </a:solidFill>
      </p:bgPr>
    </p:bg>
    <p:spTree>
      <p:nvGrpSpPr>
        <p:cNvPr id="121" name="Shape 121"/>
        <p:cNvGrpSpPr/>
        <p:nvPr/>
      </p:nvGrpSpPr>
      <p:grpSpPr>
        <a:xfrm>
          <a:off x="0" y="0"/>
          <a:ext cx="0" cy="0"/>
          <a:chOff x="0" y="0"/>
          <a:chExt cx="0" cy="0"/>
        </a:xfrm>
      </p:grpSpPr>
      <p:sp>
        <p:nvSpPr>
          <p:cNvPr id="122" name="Google Shape;122;p21"/>
          <p:cNvSpPr txBox="1"/>
          <p:nvPr>
            <p:ph idx="1" type="body"/>
          </p:nvPr>
        </p:nvSpPr>
        <p:spPr>
          <a:xfrm>
            <a:off x="4311825" y="888200"/>
            <a:ext cx="4520700" cy="3690900"/>
          </a:xfrm>
          <a:prstGeom prst="rect">
            <a:avLst/>
          </a:prstGeom>
          <a:solidFill>
            <a:srgbClr val="C27BA0"/>
          </a:solidFill>
          <a:ln cap="flat" cmpd="sng" w="1905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23" name="Google Shape;123;p21"/>
          <p:cNvSpPr/>
          <p:nvPr/>
        </p:nvSpPr>
        <p:spPr>
          <a:xfrm>
            <a:off x="162250" y="798600"/>
            <a:ext cx="3602100" cy="3277500"/>
          </a:xfrm>
          <a:prstGeom prst="flowChartMagneticTape">
            <a:avLst/>
          </a:prstGeom>
          <a:solidFill>
            <a:srgbClr val="F4CCCC"/>
          </a:solidFill>
          <a:ln cap="flat" cmpd="sng" w="3810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s-419" sz="2400">
                <a:solidFill>
                  <a:srgbClr val="073763"/>
                </a:solidFill>
                <a:latin typeface="Comfortaa Regular"/>
                <a:ea typeface="Comfortaa Regular"/>
                <a:cs typeface="Comfortaa Regular"/>
                <a:sym typeface="Comfortaa Regular"/>
              </a:rPr>
              <a:t>Aprendizajes que favorece</a:t>
            </a:r>
            <a:endParaRPr sz="2400">
              <a:solidFill>
                <a:srgbClr val="073763"/>
              </a:solidFill>
              <a:latin typeface="Comfortaa Regular"/>
              <a:ea typeface="Comfortaa Regular"/>
              <a:cs typeface="Comfortaa Regular"/>
              <a:sym typeface="Comfortaa Regul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