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F8B00777-117E-4094-8ADD-2EB1A9373218}" type="datetimeFigureOut">
              <a:rPr lang="es-MX" smtClean="0"/>
              <a:t>30/11/2019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B20F719-F48F-46F2-99F2-42A107AA216E}" type="slidenum">
              <a:rPr lang="es-MX" smtClean="0"/>
              <a:t>‹Nº›</a:t>
            </a:fld>
            <a:endParaRPr lang="es-MX"/>
          </a:p>
        </p:txBody>
      </p:sp>
    </p:spTree>
    <p:extLst>
      <p:ext uri="{BB962C8B-B14F-4D97-AF65-F5344CB8AC3E}">
        <p14:creationId xmlns:p14="http://schemas.microsoft.com/office/powerpoint/2010/main" val="155570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8B00777-117E-4094-8ADD-2EB1A9373218}" type="datetimeFigureOut">
              <a:rPr lang="es-MX" smtClean="0"/>
              <a:t>30/11/2019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B20F719-F48F-46F2-99F2-42A107AA216E}" type="slidenum">
              <a:rPr lang="es-MX" smtClean="0"/>
              <a:t>‹Nº›</a:t>
            </a:fld>
            <a:endParaRPr lang="es-MX"/>
          </a:p>
        </p:txBody>
      </p:sp>
    </p:spTree>
    <p:extLst>
      <p:ext uri="{BB962C8B-B14F-4D97-AF65-F5344CB8AC3E}">
        <p14:creationId xmlns:p14="http://schemas.microsoft.com/office/powerpoint/2010/main" val="184542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8B00777-117E-4094-8ADD-2EB1A9373218}" type="datetimeFigureOut">
              <a:rPr lang="es-MX" smtClean="0"/>
              <a:t>30/11/2019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B20F719-F48F-46F2-99F2-42A107AA216E}" type="slidenum">
              <a:rPr lang="es-MX" smtClean="0"/>
              <a:t>‹Nº›</a:t>
            </a:fld>
            <a:endParaRPr lang="es-MX"/>
          </a:p>
        </p:txBody>
      </p:sp>
    </p:spTree>
    <p:extLst>
      <p:ext uri="{BB962C8B-B14F-4D97-AF65-F5344CB8AC3E}">
        <p14:creationId xmlns:p14="http://schemas.microsoft.com/office/powerpoint/2010/main" val="308932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8B00777-117E-4094-8ADD-2EB1A9373218}" type="datetimeFigureOut">
              <a:rPr lang="es-MX" smtClean="0"/>
              <a:t>30/11/2019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B20F719-F48F-46F2-99F2-42A107AA216E}" type="slidenum">
              <a:rPr lang="es-MX" smtClean="0"/>
              <a:t>‹Nº›</a:t>
            </a:fld>
            <a:endParaRPr lang="es-MX"/>
          </a:p>
        </p:txBody>
      </p:sp>
    </p:spTree>
    <p:extLst>
      <p:ext uri="{BB962C8B-B14F-4D97-AF65-F5344CB8AC3E}">
        <p14:creationId xmlns:p14="http://schemas.microsoft.com/office/powerpoint/2010/main" val="186971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8B00777-117E-4094-8ADD-2EB1A9373218}" type="datetimeFigureOut">
              <a:rPr lang="es-MX" smtClean="0"/>
              <a:t>30/11/2019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B20F719-F48F-46F2-99F2-42A107AA216E}" type="slidenum">
              <a:rPr lang="es-MX" smtClean="0"/>
              <a:t>‹Nº›</a:t>
            </a:fld>
            <a:endParaRPr lang="es-MX"/>
          </a:p>
        </p:txBody>
      </p:sp>
    </p:spTree>
    <p:extLst>
      <p:ext uri="{BB962C8B-B14F-4D97-AF65-F5344CB8AC3E}">
        <p14:creationId xmlns:p14="http://schemas.microsoft.com/office/powerpoint/2010/main" val="340460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F8B00777-117E-4094-8ADD-2EB1A9373218}" type="datetimeFigureOut">
              <a:rPr lang="es-MX" smtClean="0"/>
              <a:t>30/11/2019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B20F719-F48F-46F2-99F2-42A107AA216E}" type="slidenum">
              <a:rPr lang="es-MX" smtClean="0"/>
              <a:t>‹Nº›</a:t>
            </a:fld>
            <a:endParaRPr lang="es-MX"/>
          </a:p>
        </p:txBody>
      </p:sp>
    </p:spTree>
    <p:extLst>
      <p:ext uri="{BB962C8B-B14F-4D97-AF65-F5344CB8AC3E}">
        <p14:creationId xmlns:p14="http://schemas.microsoft.com/office/powerpoint/2010/main" val="333301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F8B00777-117E-4094-8ADD-2EB1A9373218}" type="datetimeFigureOut">
              <a:rPr lang="es-MX" smtClean="0"/>
              <a:t>30/11/2019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3B20F719-F48F-46F2-99F2-42A107AA216E}" type="slidenum">
              <a:rPr lang="es-MX" smtClean="0"/>
              <a:t>‹Nº›</a:t>
            </a:fld>
            <a:endParaRPr lang="es-MX"/>
          </a:p>
        </p:txBody>
      </p:sp>
    </p:spTree>
    <p:extLst>
      <p:ext uri="{BB962C8B-B14F-4D97-AF65-F5344CB8AC3E}">
        <p14:creationId xmlns:p14="http://schemas.microsoft.com/office/powerpoint/2010/main" val="419505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F8B00777-117E-4094-8ADD-2EB1A9373218}" type="datetimeFigureOut">
              <a:rPr lang="es-MX" smtClean="0"/>
              <a:t>30/11/2019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3B20F719-F48F-46F2-99F2-42A107AA216E}" type="slidenum">
              <a:rPr lang="es-MX" smtClean="0"/>
              <a:t>‹Nº›</a:t>
            </a:fld>
            <a:endParaRPr lang="es-MX"/>
          </a:p>
        </p:txBody>
      </p:sp>
    </p:spTree>
    <p:extLst>
      <p:ext uri="{BB962C8B-B14F-4D97-AF65-F5344CB8AC3E}">
        <p14:creationId xmlns:p14="http://schemas.microsoft.com/office/powerpoint/2010/main" val="355026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B00777-117E-4094-8ADD-2EB1A9373218}" type="datetimeFigureOut">
              <a:rPr lang="es-MX" smtClean="0"/>
              <a:t>30/11/2019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3B20F719-F48F-46F2-99F2-42A107AA216E}" type="slidenum">
              <a:rPr lang="es-MX" smtClean="0"/>
              <a:t>‹Nº›</a:t>
            </a:fld>
            <a:endParaRPr lang="es-MX"/>
          </a:p>
        </p:txBody>
      </p:sp>
    </p:spTree>
    <p:extLst>
      <p:ext uri="{BB962C8B-B14F-4D97-AF65-F5344CB8AC3E}">
        <p14:creationId xmlns:p14="http://schemas.microsoft.com/office/powerpoint/2010/main" val="81190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8B00777-117E-4094-8ADD-2EB1A9373218}" type="datetimeFigureOut">
              <a:rPr lang="es-MX" smtClean="0"/>
              <a:t>30/11/2019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B20F719-F48F-46F2-99F2-42A107AA216E}" type="slidenum">
              <a:rPr lang="es-MX" smtClean="0"/>
              <a:t>‹Nº›</a:t>
            </a:fld>
            <a:endParaRPr lang="es-MX"/>
          </a:p>
        </p:txBody>
      </p:sp>
    </p:spTree>
    <p:extLst>
      <p:ext uri="{BB962C8B-B14F-4D97-AF65-F5344CB8AC3E}">
        <p14:creationId xmlns:p14="http://schemas.microsoft.com/office/powerpoint/2010/main" val="186749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8B00777-117E-4094-8ADD-2EB1A9373218}" type="datetimeFigureOut">
              <a:rPr lang="es-MX" smtClean="0"/>
              <a:t>30/11/2019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B20F719-F48F-46F2-99F2-42A107AA216E}" type="slidenum">
              <a:rPr lang="es-MX" smtClean="0"/>
              <a:t>‹Nº›</a:t>
            </a:fld>
            <a:endParaRPr lang="es-MX"/>
          </a:p>
        </p:txBody>
      </p:sp>
    </p:spTree>
    <p:extLst>
      <p:ext uri="{BB962C8B-B14F-4D97-AF65-F5344CB8AC3E}">
        <p14:creationId xmlns:p14="http://schemas.microsoft.com/office/powerpoint/2010/main" val="388654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00777-117E-4094-8ADD-2EB1A9373218}" type="datetimeFigureOut">
              <a:rPr lang="es-MX" smtClean="0"/>
              <a:t>30/11/2019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0F719-F48F-46F2-99F2-42A107AA216E}" type="slidenum">
              <a:rPr lang="es-MX" smtClean="0"/>
              <a:t>‹Nº›</a:t>
            </a:fld>
            <a:endParaRPr lang="es-MX"/>
          </a:p>
        </p:txBody>
      </p:sp>
    </p:spTree>
    <p:extLst>
      <p:ext uri="{BB962C8B-B14F-4D97-AF65-F5344CB8AC3E}">
        <p14:creationId xmlns:p14="http://schemas.microsoft.com/office/powerpoint/2010/main" val="110160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04444" y="428978"/>
            <a:ext cx="5825067" cy="954107"/>
          </a:xfrm>
          <a:prstGeom prst="rect">
            <a:avLst/>
          </a:prstGeom>
          <a:noFill/>
        </p:spPr>
        <p:txBody>
          <a:bodyPr wrap="square" rtlCol="0">
            <a:spAutoFit/>
          </a:bodyPr>
          <a:lstStyle/>
          <a:p>
            <a:pPr algn="ctr"/>
            <a:r>
              <a:rPr lang="es-MX" sz="2800" dirty="0" smtClean="0">
                <a:latin typeface="Britannic Bold" panose="020B0903060703020204" pitchFamily="34" charset="0"/>
              </a:rPr>
              <a:t>Escuela Normal de Educación Preescolar</a:t>
            </a:r>
            <a:endParaRPr lang="es-MX" sz="2800" dirty="0">
              <a:latin typeface="Britannic Bold" panose="020B0903060703020204" pitchFamily="34" charset="0"/>
            </a:endParaRPr>
          </a:p>
        </p:txBody>
      </p:sp>
      <p:pic>
        <p:nvPicPr>
          <p:cNvPr id="4098" name="Picture 2" descr="Resultado de imagen para escudo de la en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508" y="692522"/>
            <a:ext cx="1857375" cy="138112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442508" y="1225689"/>
            <a:ext cx="9471378" cy="5632311"/>
          </a:xfrm>
          <a:prstGeom prst="rect">
            <a:avLst/>
          </a:prstGeom>
          <a:noFill/>
        </p:spPr>
        <p:txBody>
          <a:bodyPr wrap="square" rtlCol="0">
            <a:spAutoFit/>
          </a:bodyPr>
          <a:lstStyle/>
          <a:p>
            <a:pPr algn="ctr"/>
            <a:endParaRPr lang="es-MX" sz="2400" dirty="0" smtClean="0">
              <a:latin typeface="Britannic Bold" panose="020B0903060703020204" pitchFamily="34" charset="0"/>
            </a:endParaRPr>
          </a:p>
          <a:p>
            <a:pPr algn="ctr"/>
            <a:r>
              <a:rPr lang="es-MX" sz="2400" dirty="0" smtClean="0">
                <a:latin typeface="Britannic Bold" panose="020B0903060703020204" pitchFamily="34" charset="0"/>
              </a:rPr>
              <a:t>“Secuencia didáctica: El cuidado de la salud”</a:t>
            </a:r>
          </a:p>
          <a:p>
            <a:pPr algn="ctr"/>
            <a:r>
              <a:rPr lang="es-MX" sz="2400" dirty="0" smtClean="0">
                <a:latin typeface="Britannic Bold" panose="020B0903060703020204" pitchFamily="34" charset="0"/>
              </a:rPr>
              <a:t>Curso: Estudio del mundo natural</a:t>
            </a:r>
          </a:p>
          <a:p>
            <a:pPr algn="ctr"/>
            <a:r>
              <a:rPr lang="es-MX" sz="2400" dirty="0" smtClean="0">
                <a:latin typeface="Britannic Bold" panose="020B0903060703020204" pitchFamily="34" charset="0"/>
              </a:rPr>
              <a:t>Maestra: Silvia Erika </a:t>
            </a:r>
            <a:r>
              <a:rPr lang="es-MX" sz="2400" dirty="0" err="1" smtClean="0">
                <a:latin typeface="Britannic Bold" panose="020B0903060703020204" pitchFamily="34" charset="0"/>
              </a:rPr>
              <a:t>Sagahon</a:t>
            </a:r>
            <a:r>
              <a:rPr lang="es-MX" sz="2400" dirty="0" smtClean="0">
                <a:latin typeface="Britannic Bold" panose="020B0903060703020204" pitchFamily="34" charset="0"/>
              </a:rPr>
              <a:t> Solís </a:t>
            </a:r>
          </a:p>
          <a:p>
            <a:pPr algn="ctr"/>
            <a:endParaRPr lang="es-MX" sz="2400" dirty="0">
              <a:latin typeface="Britannic Bold" panose="020B0903060703020204" pitchFamily="34" charset="0"/>
            </a:endParaRPr>
          </a:p>
          <a:p>
            <a:pPr algn="ctr"/>
            <a:r>
              <a:rPr lang="es-MX" sz="2400" dirty="0" smtClean="0">
                <a:latin typeface="Britannic Bold" panose="020B0903060703020204" pitchFamily="34" charset="0"/>
              </a:rPr>
              <a:t>Integrantes:</a:t>
            </a:r>
          </a:p>
          <a:p>
            <a:pPr algn="ctr"/>
            <a:r>
              <a:rPr lang="es-MX" sz="2400" dirty="0" smtClean="0">
                <a:latin typeface="Britannic Bold" panose="020B0903060703020204" pitchFamily="34" charset="0"/>
              </a:rPr>
              <a:t>America Monserrath Barrozo Mata   N.L 4</a:t>
            </a:r>
          </a:p>
          <a:p>
            <a:pPr algn="ctr"/>
            <a:r>
              <a:rPr lang="es-MX" sz="2400" dirty="0" smtClean="0">
                <a:latin typeface="Britannic Bold" panose="020B0903060703020204" pitchFamily="34" charset="0"/>
              </a:rPr>
              <a:t>Jazmín Azucena De la Cruz Sánchez  N.L  6</a:t>
            </a:r>
          </a:p>
          <a:p>
            <a:pPr algn="ctr"/>
            <a:r>
              <a:rPr lang="es-MX" sz="2400" dirty="0" smtClean="0">
                <a:latin typeface="Britannic Bold" panose="020B0903060703020204" pitchFamily="34" charset="0"/>
              </a:rPr>
              <a:t>Elena Elizabeth </a:t>
            </a:r>
            <a:r>
              <a:rPr lang="es-MX" sz="2400" dirty="0" err="1" smtClean="0">
                <a:latin typeface="Britannic Bold" panose="020B0903060703020204" pitchFamily="34" charset="0"/>
              </a:rPr>
              <a:t>Hernandez</a:t>
            </a:r>
            <a:r>
              <a:rPr lang="es-MX" sz="2400" dirty="0" smtClean="0">
                <a:latin typeface="Britannic Bold" panose="020B0903060703020204" pitchFamily="34" charset="0"/>
              </a:rPr>
              <a:t> </a:t>
            </a:r>
            <a:r>
              <a:rPr lang="es-MX" sz="2400" dirty="0" err="1" smtClean="0">
                <a:latin typeface="Britannic Bold" panose="020B0903060703020204" pitchFamily="34" charset="0"/>
              </a:rPr>
              <a:t>Rodriguez</a:t>
            </a:r>
            <a:r>
              <a:rPr lang="es-MX" sz="2400" dirty="0" smtClean="0">
                <a:latin typeface="Britannic Bold" panose="020B0903060703020204" pitchFamily="34" charset="0"/>
              </a:rPr>
              <a:t>  N.L 9</a:t>
            </a:r>
          </a:p>
          <a:p>
            <a:pPr algn="ctr"/>
            <a:r>
              <a:rPr lang="es-MX" sz="2400" dirty="0" smtClean="0">
                <a:latin typeface="Britannic Bold" panose="020B0903060703020204" pitchFamily="34" charset="0"/>
              </a:rPr>
              <a:t>Blanca Guadalupe Ramírez García  N.L 22</a:t>
            </a:r>
          </a:p>
          <a:p>
            <a:pPr algn="ctr"/>
            <a:endParaRPr lang="es-MX" sz="2400" dirty="0" smtClean="0">
              <a:latin typeface="Britannic Bold" panose="020B0903060703020204" pitchFamily="34" charset="0"/>
            </a:endParaRPr>
          </a:p>
          <a:p>
            <a:pPr algn="ctr"/>
            <a:endParaRPr lang="es-MX" sz="2400" dirty="0">
              <a:latin typeface="Britannic Bold" panose="020B0903060703020204" pitchFamily="34" charset="0"/>
            </a:endParaRPr>
          </a:p>
          <a:p>
            <a:pPr algn="ctr"/>
            <a:r>
              <a:rPr lang="es-MX" sz="2400" dirty="0" smtClean="0">
                <a:latin typeface="Britannic Bold" panose="020B0903060703020204" pitchFamily="34" charset="0"/>
              </a:rPr>
              <a:t>“1°B”</a:t>
            </a:r>
          </a:p>
          <a:p>
            <a:pPr algn="ctr"/>
            <a:endParaRPr lang="es-MX" sz="2400" dirty="0">
              <a:latin typeface="Britannic Bold" panose="020B0903060703020204" pitchFamily="34" charset="0"/>
            </a:endParaRPr>
          </a:p>
          <a:p>
            <a:pPr algn="ctr"/>
            <a:r>
              <a:rPr lang="es-MX" sz="2400" dirty="0" smtClean="0">
                <a:latin typeface="Britannic Bold" panose="020B0903060703020204" pitchFamily="34" charset="0"/>
              </a:rPr>
              <a:t>Saltillo Coahuila a 30 de Noviembre de 2019</a:t>
            </a:r>
            <a:endParaRPr lang="es-MX" sz="2400" dirty="0">
              <a:latin typeface="Britannic Bold" panose="020B0903060703020204" pitchFamily="34" charset="0"/>
            </a:endParaRPr>
          </a:p>
        </p:txBody>
      </p:sp>
    </p:spTree>
    <p:extLst>
      <p:ext uri="{BB962C8B-B14F-4D97-AF65-F5344CB8AC3E}">
        <p14:creationId xmlns:p14="http://schemas.microsoft.com/office/powerpoint/2010/main" val="26506151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20890" y="1444978"/>
            <a:ext cx="10611555" cy="3693319"/>
          </a:xfrm>
          <a:prstGeom prst="rect">
            <a:avLst/>
          </a:prstGeom>
          <a:noFill/>
        </p:spPr>
        <p:txBody>
          <a:bodyPr wrap="square" rtlCol="0">
            <a:spAutoFit/>
          </a:bodyPr>
          <a:lstStyle/>
          <a:p>
            <a:r>
              <a:rPr lang="es-MX" sz="2400" dirty="0" smtClean="0">
                <a:latin typeface="Britannic Bold" panose="020B0903060703020204" pitchFamily="34" charset="0"/>
              </a:rPr>
              <a:t>El tema elegido es la higiene bucal. Es importante que los niños y niñas empiecen desde pequeños a tomar hábitos de higiene. En esta secuencia didáctica intentaremos, a través de juegos, concienciar a los niños de las necesidades del cepillado, el cuidado bucal y la prevención de caries, la cual es una de las patologías bucales más destacadas a lo largo de la infancia.</a:t>
            </a:r>
          </a:p>
          <a:p>
            <a:r>
              <a:rPr lang="es-MX" sz="2400" dirty="0" smtClean="0">
                <a:latin typeface="Britannic Bold" panose="020B0903060703020204" pitchFamily="34" charset="0"/>
              </a:rPr>
              <a:t>El objetivo de esta actividad es:</a:t>
            </a:r>
          </a:p>
          <a:p>
            <a:r>
              <a:rPr lang="es-MX" sz="2400" dirty="0">
                <a:latin typeface="Britannic Bold" panose="020B0903060703020204" pitchFamily="34" charset="0"/>
              </a:rPr>
              <a:t>C</a:t>
            </a:r>
            <a:r>
              <a:rPr lang="es-MX" sz="2400" dirty="0" smtClean="0">
                <a:latin typeface="Britannic Bold" panose="020B0903060703020204" pitchFamily="34" charset="0"/>
              </a:rPr>
              <a:t>onocer globalmente las partes de su boca. </a:t>
            </a:r>
          </a:p>
          <a:p>
            <a:r>
              <a:rPr lang="es-MX" sz="2400" dirty="0" smtClean="0">
                <a:latin typeface="Britannic Bold" panose="020B0903060703020204" pitchFamily="34" charset="0"/>
              </a:rPr>
              <a:t>Aplicar el cuidado de uno mismo: Higiene y Limpieza. </a:t>
            </a:r>
          </a:p>
          <a:p>
            <a:r>
              <a:rPr lang="es-MX" sz="2400" dirty="0" smtClean="0">
                <a:latin typeface="Britannic Bold" panose="020B0903060703020204" pitchFamily="34" charset="0"/>
              </a:rPr>
              <a:t>Experimentar y utilizar el cepillo y la pasta de dientes.</a:t>
            </a:r>
          </a:p>
          <a:p>
            <a:endParaRPr lang="es-MX" dirty="0" smtClean="0"/>
          </a:p>
        </p:txBody>
      </p:sp>
      <p:sp>
        <p:nvSpPr>
          <p:cNvPr id="3" name="CuadroTexto 2"/>
          <p:cNvSpPr txBox="1"/>
          <p:nvPr/>
        </p:nvSpPr>
        <p:spPr>
          <a:xfrm>
            <a:off x="2607734" y="733778"/>
            <a:ext cx="6468533" cy="584775"/>
          </a:xfrm>
          <a:prstGeom prst="rect">
            <a:avLst/>
          </a:prstGeom>
          <a:noFill/>
        </p:spPr>
        <p:txBody>
          <a:bodyPr wrap="square" rtlCol="0">
            <a:spAutoFit/>
          </a:bodyPr>
          <a:lstStyle/>
          <a:p>
            <a:pPr algn="ctr"/>
            <a:r>
              <a:rPr lang="es-MX" sz="3200" dirty="0" smtClean="0">
                <a:solidFill>
                  <a:srgbClr val="0070C0"/>
                </a:solidFill>
                <a:latin typeface="Britannic Bold" panose="020B0903060703020204" pitchFamily="34" charset="0"/>
              </a:rPr>
              <a:t>Mi amigo el cepillo de dientes</a:t>
            </a:r>
            <a:endParaRPr lang="es-MX" sz="3200" dirty="0">
              <a:solidFill>
                <a:srgbClr val="0070C0"/>
              </a:solidFill>
              <a:latin typeface="Britannic Bold" panose="020B0903060703020204" pitchFamily="34" charset="0"/>
            </a:endParaRPr>
          </a:p>
        </p:txBody>
      </p:sp>
      <p:pic>
        <p:nvPicPr>
          <p:cNvPr id="1026" name="Picture 2" descr="Resultado de imagen para imagenes de diente animad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14" b="7501"/>
          <a:stretch/>
        </p:blipFill>
        <p:spPr bwMode="auto">
          <a:xfrm>
            <a:off x="8534399" y="3590258"/>
            <a:ext cx="2935112" cy="2394822"/>
          </a:xfrm>
          <a:prstGeom prst="rect">
            <a:avLst/>
          </a:prstGeom>
          <a:ln w="228600" cap="sq" cmpd="thickThin">
            <a:solidFill>
              <a:srgbClr val="00B0F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80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99912" y="1207911"/>
            <a:ext cx="6333066" cy="5262979"/>
          </a:xfrm>
          <a:prstGeom prst="rect">
            <a:avLst/>
          </a:prstGeom>
          <a:noFill/>
        </p:spPr>
        <p:txBody>
          <a:bodyPr wrap="square" rtlCol="0">
            <a:spAutoFit/>
          </a:bodyPr>
          <a:lstStyle/>
          <a:p>
            <a:r>
              <a:rPr lang="es-MX" sz="2400" dirty="0" smtClean="0">
                <a:latin typeface="Britannic Bold" panose="020B0903060703020204" pitchFamily="34" charset="0"/>
              </a:rPr>
              <a:t> Desarrollo: En el patio del jardín se dibujará con gis “un caminito” dividido en varias casillas. </a:t>
            </a:r>
          </a:p>
          <a:p>
            <a:r>
              <a:rPr lang="es-MX" sz="2400" dirty="0" smtClean="0">
                <a:latin typeface="Britannic Bold" panose="020B0903060703020204" pitchFamily="34" charset="0"/>
              </a:rPr>
              <a:t>Algunas te harán avanzar ( en las que aparezca una manzana o una pasta de dientes) y otras retroceder ( caries y dulces) dependiendo del número que salga en el dado. </a:t>
            </a:r>
            <a:endParaRPr lang="es-MX" sz="2400" dirty="0">
              <a:latin typeface="Britannic Bold" panose="020B0903060703020204" pitchFamily="34" charset="0"/>
            </a:endParaRPr>
          </a:p>
          <a:p>
            <a:r>
              <a:rPr lang="es-MX" sz="2400" dirty="0" smtClean="0">
                <a:latin typeface="Britannic Bold" panose="020B0903060703020204" pitchFamily="34" charset="0"/>
              </a:rPr>
              <a:t>La finalidad es llegar primero al cepillo de dientes que se encuentra al final del “caminito”. </a:t>
            </a:r>
          </a:p>
          <a:p>
            <a:r>
              <a:rPr lang="es-MX" sz="2400" dirty="0" smtClean="0">
                <a:latin typeface="Britannic Bold" panose="020B0903060703020204" pitchFamily="34" charset="0"/>
              </a:rPr>
              <a:t> Al terminar la actividad todos comeremos manzanas y se repartirán cepillos de dientes a los niños y niñas. </a:t>
            </a:r>
            <a:endParaRPr lang="es-MX" sz="2400" dirty="0">
              <a:latin typeface="Britannic Bold" panose="020B0903060703020204" pitchFamily="34" charset="0"/>
            </a:endParaRPr>
          </a:p>
        </p:txBody>
      </p:sp>
      <p:sp>
        <p:nvSpPr>
          <p:cNvPr id="3" name="CuadroTexto 2"/>
          <p:cNvSpPr txBox="1"/>
          <p:nvPr/>
        </p:nvSpPr>
        <p:spPr>
          <a:xfrm>
            <a:off x="3138311" y="327378"/>
            <a:ext cx="6016977" cy="707886"/>
          </a:xfrm>
          <a:prstGeom prst="rect">
            <a:avLst/>
          </a:prstGeom>
          <a:noFill/>
        </p:spPr>
        <p:txBody>
          <a:bodyPr wrap="square" rtlCol="0">
            <a:spAutoFit/>
          </a:bodyPr>
          <a:lstStyle/>
          <a:p>
            <a:pPr algn="ctr"/>
            <a:r>
              <a:rPr lang="es-MX" sz="4000" dirty="0" smtClean="0">
                <a:solidFill>
                  <a:srgbClr val="0070C0"/>
                </a:solidFill>
                <a:latin typeface="Britannic Bold" panose="020B0903060703020204" pitchFamily="34" charset="0"/>
              </a:rPr>
              <a:t>Actividad</a:t>
            </a:r>
            <a:endParaRPr lang="es-MX" sz="4000" dirty="0">
              <a:solidFill>
                <a:srgbClr val="0070C0"/>
              </a:solidFill>
              <a:latin typeface="Britannic Bold" panose="020B0903060703020204" pitchFamily="34" charset="0"/>
            </a:endParaRPr>
          </a:p>
        </p:txBody>
      </p:sp>
      <p:pic>
        <p:nvPicPr>
          <p:cNvPr id="2050" name="Picture 2" descr="Resultado de imagen para avioncito jue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978" y="1035264"/>
            <a:ext cx="5023555" cy="54356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3067" y="5463822"/>
            <a:ext cx="1250736" cy="626532"/>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4755" y="3439810"/>
            <a:ext cx="1250736" cy="62653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699" y="2077156"/>
            <a:ext cx="1250736" cy="620888"/>
          </a:xfrm>
          <a:prstGeom prst="rect">
            <a:avLst/>
          </a:prstGeom>
        </p:spPr>
      </p:pic>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l="11667" t="18194" r="10185" b="8659"/>
          <a:stretch/>
        </p:blipFill>
        <p:spPr>
          <a:xfrm>
            <a:off x="8247699" y="4786489"/>
            <a:ext cx="1250736" cy="677332"/>
          </a:xfrm>
          <a:prstGeom prst="rect">
            <a:avLst/>
          </a:prstGeom>
        </p:spPr>
      </p:pic>
      <p:pic>
        <p:nvPicPr>
          <p:cNvPr id="10" name="Imagen 9"/>
          <p:cNvPicPr>
            <a:picLocks noChangeAspect="1"/>
          </p:cNvPicPr>
          <p:nvPr/>
        </p:nvPicPr>
        <p:blipFill rotWithShape="1">
          <a:blip r:embed="rId5" cstate="print">
            <a:extLst>
              <a:ext uri="{28A0092B-C50C-407E-A947-70E740481C1C}">
                <a14:useLocalDpi xmlns:a14="http://schemas.microsoft.com/office/drawing/2010/main" val="0"/>
              </a:ext>
            </a:extLst>
          </a:blip>
          <a:srcRect l="11667" t="18194" r="10185" b="8659"/>
          <a:stretch/>
        </p:blipFill>
        <p:spPr>
          <a:xfrm>
            <a:off x="8247699" y="3389010"/>
            <a:ext cx="1250736" cy="677332"/>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3067" y="4095524"/>
            <a:ext cx="1250736" cy="669558"/>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3067" y="2748633"/>
            <a:ext cx="1250736" cy="669558"/>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98435" y="4774228"/>
            <a:ext cx="1293475" cy="675174"/>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3385" y="2050973"/>
            <a:ext cx="1293475" cy="675174"/>
          </a:xfrm>
          <a:prstGeom prst="rect">
            <a:avLst/>
          </a:prstGeom>
        </p:spPr>
      </p:pic>
      <p:pic>
        <p:nvPicPr>
          <p:cNvPr id="11" name="Imagen 10"/>
          <p:cNvPicPr>
            <a:picLocks noChangeAspect="1"/>
          </p:cNvPicPr>
          <p:nvPr/>
        </p:nvPicPr>
        <p:blipFill rotWithShape="1">
          <a:blip r:embed="rId8">
            <a:extLst>
              <a:ext uri="{28A0092B-C50C-407E-A947-70E740481C1C}">
                <a14:useLocalDpi xmlns:a14="http://schemas.microsoft.com/office/drawing/2010/main" val="0"/>
              </a:ext>
            </a:extLst>
          </a:blip>
          <a:srcRect l="53582" b="-444"/>
          <a:stretch/>
        </p:blipFill>
        <p:spPr>
          <a:xfrm rot="16200000">
            <a:off x="9217466" y="893945"/>
            <a:ext cx="620718" cy="1693335"/>
          </a:xfrm>
          <a:prstGeom prst="rect">
            <a:avLst/>
          </a:prstGeom>
        </p:spPr>
      </p:pic>
    </p:spTree>
    <p:extLst>
      <p:ext uri="{BB962C8B-B14F-4D97-AF65-F5344CB8AC3E}">
        <p14:creationId xmlns:p14="http://schemas.microsoft.com/office/powerpoint/2010/main" val="42397260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88533" y="1288324"/>
            <a:ext cx="6096000" cy="3785652"/>
          </a:xfrm>
          <a:prstGeom prst="rect">
            <a:avLst/>
          </a:prstGeom>
        </p:spPr>
        <p:txBody>
          <a:bodyPr>
            <a:spAutoFit/>
          </a:bodyPr>
          <a:lstStyle/>
          <a:p>
            <a:pPr algn="ctr"/>
            <a:r>
              <a:rPr lang="es-MX" sz="4000" dirty="0" smtClean="0">
                <a:solidFill>
                  <a:srgbClr val="0070C0"/>
                </a:solidFill>
                <a:latin typeface="Britannic Bold" panose="020B0903060703020204" pitchFamily="34" charset="0"/>
              </a:rPr>
              <a:t>MATERIALES: </a:t>
            </a:r>
          </a:p>
          <a:p>
            <a:r>
              <a:rPr lang="es-MX" sz="4000" dirty="0" smtClean="0">
                <a:solidFill>
                  <a:srgbClr val="0070C0"/>
                </a:solidFill>
                <a:latin typeface="Britannic Bold" panose="020B0903060703020204" pitchFamily="34" charset="0"/>
              </a:rPr>
              <a:t>*Gises</a:t>
            </a:r>
          </a:p>
          <a:p>
            <a:r>
              <a:rPr lang="es-MX" sz="4000" dirty="0" smtClean="0">
                <a:solidFill>
                  <a:srgbClr val="0070C0"/>
                </a:solidFill>
                <a:latin typeface="Britannic Bold" panose="020B0903060703020204" pitchFamily="34" charset="0"/>
              </a:rPr>
              <a:t>*Dado Gigante</a:t>
            </a:r>
          </a:p>
          <a:p>
            <a:r>
              <a:rPr lang="es-MX" sz="4000" dirty="0" smtClean="0">
                <a:solidFill>
                  <a:srgbClr val="0070C0"/>
                </a:solidFill>
                <a:latin typeface="Britannic Bold" panose="020B0903060703020204" pitchFamily="34" charset="0"/>
              </a:rPr>
              <a:t>*Cepillos de dientes</a:t>
            </a:r>
          </a:p>
          <a:p>
            <a:r>
              <a:rPr lang="es-MX" sz="4000" dirty="0" smtClean="0">
                <a:solidFill>
                  <a:srgbClr val="0070C0"/>
                </a:solidFill>
                <a:latin typeface="Britannic Bold" panose="020B0903060703020204" pitchFamily="34" charset="0"/>
              </a:rPr>
              <a:t>*Manzanas</a:t>
            </a:r>
          </a:p>
          <a:p>
            <a:r>
              <a:rPr lang="es-MX" sz="4000" dirty="0" smtClean="0">
                <a:solidFill>
                  <a:srgbClr val="0070C0"/>
                </a:solidFill>
                <a:latin typeface="Britannic Bold" panose="020B0903060703020204" pitchFamily="34" charset="0"/>
              </a:rPr>
              <a:t>*Fichas</a:t>
            </a:r>
            <a:endParaRPr lang="es-MX" sz="4000" dirty="0">
              <a:solidFill>
                <a:srgbClr val="0070C0"/>
              </a:solidFill>
              <a:latin typeface="Britannic Bold" panose="020B0903060703020204" pitchFamily="34" charset="0"/>
            </a:endParaRPr>
          </a:p>
        </p:txBody>
      </p:sp>
      <p:pic>
        <p:nvPicPr>
          <p:cNvPr id="3074" name="Picture 2" descr="Resultado de imagen para dado ani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598" y="575733"/>
            <a:ext cx="1910292" cy="188906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53582" b="-444"/>
          <a:stretch/>
        </p:blipFill>
        <p:spPr>
          <a:xfrm rot="301385">
            <a:off x="8708897" y="647265"/>
            <a:ext cx="1740572" cy="2430788"/>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785" y="2348074"/>
            <a:ext cx="2335037" cy="2335037"/>
          </a:xfrm>
          <a:prstGeom prst="rect">
            <a:avLst/>
          </a:prstGeom>
        </p:spPr>
      </p:pic>
      <p:pic>
        <p:nvPicPr>
          <p:cNvPr id="3076" name="Picture 4" descr="Resultado de imagen para dibujo gises animad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3797" y="3352800"/>
            <a:ext cx="2242256" cy="22422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fichas animad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0598" y="4774843"/>
            <a:ext cx="2136812" cy="173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579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216" y="1268760"/>
            <a:ext cx="274760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4799856" y="1032816"/>
            <a:ext cx="3414642" cy="356823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 baño diario es  una acción muy importante en la vida, ya que al bañarnos prevenimos algunas enfermedades. </a:t>
            </a:r>
            <a:endParaRPr lang="es-MX"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5 Redondear rectángulo de esquina diagonal"/>
          <p:cNvSpPr/>
          <p:nvPr/>
        </p:nvSpPr>
        <p:spPr>
          <a:xfrm>
            <a:off x="7176120" y="4941168"/>
            <a:ext cx="3024336" cy="1728192"/>
          </a:xfrm>
          <a:prstGeom prst="round2Diag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MX" dirty="0">
                <a:solidFill>
                  <a:schemeClr val="tx1"/>
                </a:solidFill>
              </a:rPr>
              <a:t>-INFECCIONES  DE  PIEL</a:t>
            </a:r>
          </a:p>
          <a:p>
            <a:pPr algn="ctr"/>
            <a:r>
              <a:rPr lang="es-MX" dirty="0">
                <a:solidFill>
                  <a:schemeClr val="tx1"/>
                </a:solidFill>
              </a:rPr>
              <a:t>-INFECCIONES EN LOS OJOS</a:t>
            </a:r>
          </a:p>
          <a:p>
            <a:pPr algn="ctr"/>
            <a:r>
              <a:rPr lang="es-MX" dirty="0">
                <a:solidFill>
                  <a:schemeClr val="tx1"/>
                </a:solidFill>
              </a:rPr>
              <a:t>-INFECCIONES DE CUERO CABELLUDO(CASPA, PIOJOS) </a:t>
            </a:r>
          </a:p>
          <a:p>
            <a:pPr algn="ctr"/>
            <a:endParaRPr lang="es-MX" dirty="0">
              <a:solidFill>
                <a:schemeClr val="tx1"/>
              </a:solidFill>
            </a:endParaRPr>
          </a:p>
        </p:txBody>
      </p:sp>
      <p:sp>
        <p:nvSpPr>
          <p:cNvPr id="2" name="1 CuadroTexto"/>
          <p:cNvSpPr txBox="1"/>
          <p:nvPr/>
        </p:nvSpPr>
        <p:spPr>
          <a:xfrm>
            <a:off x="4151784" y="179349"/>
            <a:ext cx="4992072" cy="461665"/>
          </a:xfrm>
          <a:prstGeom prst="rect">
            <a:avLst/>
          </a:prstGeom>
          <a:noFill/>
        </p:spPr>
        <p:txBody>
          <a:bodyPr wrap="none" rtlCol="0">
            <a:spAutoFit/>
          </a:bodyPr>
          <a:lstStyle/>
          <a:p>
            <a:r>
              <a:rPr lang="es-MX" sz="2400" dirty="0">
                <a:solidFill>
                  <a:srgbClr val="FF0000"/>
                </a:solidFill>
                <a:latin typeface="Comic Sans MS" pitchFamily="66" charset="0"/>
              </a:rPr>
              <a:t>¿POR QUÉ HAY QUE BAÑARSE?</a:t>
            </a:r>
            <a:endParaRPr lang="es-MX" sz="2400" dirty="0">
              <a:solidFill>
                <a:srgbClr val="FF0000"/>
              </a:solidFill>
              <a:latin typeface="Comic Sans MS" pitchFamily="66" charset="0"/>
            </a:endParaRPr>
          </a:p>
        </p:txBody>
      </p:sp>
    </p:spTree>
    <p:extLst>
      <p:ext uri="{BB962C8B-B14F-4D97-AF65-F5344CB8AC3E}">
        <p14:creationId xmlns:p14="http://schemas.microsoft.com/office/powerpoint/2010/main" val="3417556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inta hacia abajo"/>
          <p:cNvSpPr/>
          <p:nvPr/>
        </p:nvSpPr>
        <p:spPr>
          <a:xfrm>
            <a:off x="4295800" y="188640"/>
            <a:ext cx="3168352" cy="8286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ACTIVIDAD</a:t>
            </a:r>
            <a:endParaRPr lang="es-MX" dirty="0"/>
          </a:p>
        </p:txBody>
      </p:sp>
      <p:sp>
        <p:nvSpPr>
          <p:cNvPr id="2" name="1 CuadroTexto"/>
          <p:cNvSpPr txBox="1"/>
          <p:nvPr/>
        </p:nvSpPr>
        <p:spPr>
          <a:xfrm>
            <a:off x="1703512" y="1340768"/>
            <a:ext cx="5328592" cy="2862322"/>
          </a:xfrm>
          <a:prstGeom prst="rect">
            <a:avLst/>
          </a:prstGeom>
          <a:noFill/>
        </p:spPr>
        <p:txBody>
          <a:bodyPr wrap="square" rtlCol="0">
            <a:spAutoFit/>
          </a:bodyPr>
          <a:lstStyle/>
          <a:p>
            <a:pPr algn="just"/>
            <a:r>
              <a:rPr lang="es-MX" sz="2000" dirty="0">
                <a:latin typeface="Bookman Old Style" pitchFamily="18" charset="0"/>
              </a:rPr>
              <a:t>Desarrollo: Dentro del salón de clases, se le contara un cuento al niño  el cual esta relacionado con la importancia de bañarse, y el niño se va a comprometer a bañarse para que no suceda lo mismo que en el cuento. Y para finalizar la actividad se le da un a conclusión general de porque es importante bañarse sin dejar fuera lo que trato la lectura.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4365104"/>
            <a:ext cx="3241158" cy="227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152" y="1254014"/>
            <a:ext cx="2720534" cy="3235587"/>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0343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75520" y="332657"/>
            <a:ext cx="8712968" cy="60016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MX" sz="1600" dirty="0"/>
              <a:t>El rey desaparecido</a:t>
            </a:r>
            <a:br>
              <a:rPr lang="es-MX" sz="1600" dirty="0"/>
            </a:br>
            <a:r>
              <a:rPr lang="es-MX" sz="1600" dirty="0"/>
              <a:t/>
            </a:r>
            <a:br>
              <a:rPr lang="es-MX" sz="1600" dirty="0"/>
            </a:br>
            <a:r>
              <a:rPr lang="es-MX" sz="1600" dirty="0"/>
              <a:t>Había una vez un niño que era hijo de los cuidadores de un impresionante castillo antiguo, lleno de cuadros antiguos y armaduras. Un día, el niño observó que de uno de los cuadros principales, uno en el que aparecía uno de los antiguos reyes, sosteniendo el cetro junto a su hijo el príncipe y algunos de sus cortesanos, había desaparecido el rey.</a:t>
            </a:r>
            <a:br>
              <a:rPr lang="es-MX" sz="1600" dirty="0"/>
            </a:br>
            <a:r>
              <a:rPr lang="es-MX" sz="1600" dirty="0"/>
              <a:t>El niño no le dio mucha importancia, y pensó que se había equivocado, pero un rato después pasó de nuevo por allí y observó que el cetro, abandonado por el rey, se había inclinado. Se quedó pensativo e intrigado, y más aún cuando al poco vio que la inclinación del cetro aumentaba, y que a ese ritmo, en unas pocas horas acabaría por golpear en la cabeza al príncipe.</a:t>
            </a:r>
            <a:br>
              <a:rPr lang="es-MX" sz="1600" dirty="0"/>
            </a:br>
            <a:r>
              <a:rPr lang="es-MX" sz="1600" dirty="0"/>
              <a:t/>
            </a:r>
            <a:br>
              <a:rPr lang="es-MX" sz="1600" dirty="0"/>
            </a:br>
            <a:r>
              <a:rPr lang="es-MX" sz="1600" dirty="0"/>
              <a:t>El niño comenzó entonces a buscar al rey del cuadro por todas partes, hasta que finalmente lo encontró en los aseos del castillo, dándose tranquilamente un estupendo baño de espuma en la más grande de las bañeras.</a:t>
            </a:r>
            <a:br>
              <a:rPr lang="es-MX" sz="1600" dirty="0"/>
            </a:br>
            <a:r>
              <a:rPr lang="es-MX" sz="1600" dirty="0"/>
              <a:t>El niño quedó sin palabras, y al ver su asombro, el rey le explicó que llevaba años y años colgado en las paredes de aquel castillo, y que aún no le habían limpiado el polvo ni una sola vez, y que estaba ya tan sucio que no podía aguantar ni un rato más sin darse un baño. Cuando se recuperó de la sorpresa, el niño le explicó respetuosamente lo que estaba a punto de pasar con el cetro y el príncipe, y el rey se apresuró a volver a su sitio, dándole las gracias por el aviso y rogándole que les pidiera a sus padres que limpiaran de vez en cuando los cuadros.</a:t>
            </a:r>
            <a:br>
              <a:rPr lang="es-MX" sz="1600" dirty="0"/>
            </a:br>
            <a:r>
              <a:rPr lang="es-MX" sz="1600" dirty="0"/>
              <a:t/>
            </a:r>
            <a:br>
              <a:rPr lang="es-MX" sz="1600" dirty="0"/>
            </a:br>
            <a:r>
              <a:rPr lang="es-MX" sz="1600" dirty="0"/>
              <a:t>Pero no hizo falta, porque desde aquel día, es el propio niño quien cuida y limpia cada uno de los cuadros y esculturas del castillo, para estar seguro de que ninguno más tiene que escaparse a darse un baño.</a:t>
            </a:r>
          </a:p>
        </p:txBody>
      </p:sp>
    </p:spTree>
    <p:extLst>
      <p:ext uri="{BB962C8B-B14F-4D97-AF65-F5344CB8AC3E}">
        <p14:creationId xmlns:p14="http://schemas.microsoft.com/office/powerpoint/2010/main" val="12271367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96225" y="437882"/>
            <a:ext cx="8178085" cy="584775"/>
          </a:xfrm>
          <a:prstGeom prst="rect">
            <a:avLst/>
          </a:prstGeom>
          <a:noFill/>
        </p:spPr>
        <p:txBody>
          <a:bodyPr wrap="square" rtlCol="0">
            <a:spAutoFit/>
          </a:bodyPr>
          <a:lstStyle/>
          <a:p>
            <a:pPr algn="ctr"/>
            <a:r>
              <a:rPr lang="es-MX" sz="3200" b="1" dirty="0" smtClean="0">
                <a:solidFill>
                  <a:srgbClr val="92D050"/>
                </a:solidFill>
              </a:rPr>
              <a:t>Detector de manos sucias.</a:t>
            </a:r>
            <a:endParaRPr lang="es-MX" sz="3200" b="1" dirty="0">
              <a:solidFill>
                <a:srgbClr val="92D050"/>
              </a:solidFill>
            </a:endParaRPr>
          </a:p>
        </p:txBody>
      </p:sp>
      <p:sp>
        <p:nvSpPr>
          <p:cNvPr id="5" name="CuadroTexto 4"/>
          <p:cNvSpPr txBox="1"/>
          <p:nvPr/>
        </p:nvSpPr>
        <p:spPr>
          <a:xfrm>
            <a:off x="518866" y="1451766"/>
            <a:ext cx="7076287" cy="5262979"/>
          </a:xfrm>
          <a:prstGeom prst="rect">
            <a:avLst/>
          </a:prstGeom>
          <a:noFill/>
        </p:spPr>
        <p:txBody>
          <a:bodyPr wrap="square" rtlCol="0">
            <a:spAutoFit/>
          </a:bodyPr>
          <a:lstStyle/>
          <a:p>
            <a:r>
              <a:rPr lang="es-MX" sz="2400" dirty="0" smtClean="0"/>
              <a:t>Esta actividad trata sobre la importancia de lavarse las manos. </a:t>
            </a:r>
          </a:p>
          <a:p>
            <a:r>
              <a:rPr lang="es-MX" sz="2400" dirty="0" smtClean="0"/>
              <a:t>Es importante porque las utilizamos continuamente para mantener contacto con otras personas, seres vivos y objetos. Si adquirimos el hábito de lavarlas con frecuencia podremos prevenir la transmisión de enfermedades.</a:t>
            </a:r>
          </a:p>
          <a:p>
            <a:r>
              <a:rPr lang="es-MX" sz="2400" dirty="0" smtClean="0"/>
              <a:t>Esta actividad tiene como objetivo principal inculcar en los niños desde edades tempranas la rutina de lavarse las manos en momentos concretos a lo largo del día, como por ejemplo, antes de comer, después de ir al baño o cuando vuelven a casa, para que automaticen este gesto. Y deben aprender a hacerlo de manera correcta.</a:t>
            </a:r>
            <a:endParaRPr lang="es-MX" sz="2400" dirty="0"/>
          </a:p>
        </p:txBody>
      </p:sp>
      <p:pic>
        <p:nvPicPr>
          <p:cNvPr id="6" name="Imagen 5"/>
          <p:cNvPicPr>
            <a:picLocks noChangeAspect="1"/>
          </p:cNvPicPr>
          <p:nvPr/>
        </p:nvPicPr>
        <p:blipFill>
          <a:blip r:embed="rId2"/>
          <a:stretch>
            <a:fillRect/>
          </a:stretch>
        </p:blipFill>
        <p:spPr>
          <a:xfrm>
            <a:off x="7701170" y="2107095"/>
            <a:ext cx="4490830" cy="3275845"/>
          </a:xfrm>
          <a:prstGeom prst="rect">
            <a:avLst/>
          </a:prstGeom>
        </p:spPr>
      </p:pic>
    </p:spTree>
    <p:extLst>
      <p:ext uri="{BB962C8B-B14F-4D97-AF65-F5344CB8AC3E}">
        <p14:creationId xmlns:p14="http://schemas.microsoft.com/office/powerpoint/2010/main" val="763950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04662" y="238539"/>
            <a:ext cx="7222434" cy="707886"/>
          </a:xfrm>
          <a:prstGeom prst="rect">
            <a:avLst/>
          </a:prstGeom>
          <a:noFill/>
        </p:spPr>
        <p:txBody>
          <a:bodyPr wrap="square" rtlCol="0">
            <a:spAutoFit/>
          </a:bodyPr>
          <a:lstStyle/>
          <a:p>
            <a:pPr algn="ctr"/>
            <a:r>
              <a:rPr lang="es-MX" sz="4000" b="1" dirty="0" smtClean="0">
                <a:solidFill>
                  <a:srgbClr val="92D050"/>
                </a:solidFill>
              </a:rPr>
              <a:t>Actividad.</a:t>
            </a:r>
            <a:endParaRPr lang="es-MX" sz="4000" b="1" dirty="0">
              <a:solidFill>
                <a:srgbClr val="92D050"/>
              </a:solidFill>
            </a:endParaRPr>
          </a:p>
        </p:txBody>
      </p:sp>
      <p:sp>
        <p:nvSpPr>
          <p:cNvPr id="4" name="CuadroTexto 3"/>
          <p:cNvSpPr txBox="1"/>
          <p:nvPr/>
        </p:nvSpPr>
        <p:spPr>
          <a:xfrm>
            <a:off x="530087" y="1073427"/>
            <a:ext cx="8786192" cy="5632311"/>
          </a:xfrm>
          <a:prstGeom prst="rect">
            <a:avLst/>
          </a:prstGeom>
          <a:noFill/>
        </p:spPr>
        <p:txBody>
          <a:bodyPr wrap="square" rtlCol="0">
            <a:spAutoFit/>
          </a:bodyPr>
          <a:lstStyle/>
          <a:p>
            <a:r>
              <a:rPr lang="es-MX" dirty="0" smtClean="0">
                <a:solidFill>
                  <a:srgbClr val="92D050"/>
                </a:solidFill>
              </a:rPr>
              <a:t>Materiales:</a:t>
            </a:r>
          </a:p>
          <a:p>
            <a:pPr marL="285750" indent="-285750">
              <a:buFont typeface="Arial" panose="020B0604020202020204" pitchFamily="34" charset="0"/>
              <a:buChar char="•"/>
            </a:pPr>
            <a:r>
              <a:rPr lang="es-MX" dirty="0" smtClean="0"/>
              <a:t>Caja cerrada con visor</a:t>
            </a:r>
          </a:p>
          <a:p>
            <a:pPr marL="285750" indent="-285750">
              <a:buFont typeface="Arial" panose="020B0604020202020204" pitchFamily="34" charset="0"/>
              <a:buChar char="•"/>
            </a:pPr>
            <a:r>
              <a:rPr lang="es-MX" dirty="0" smtClean="0"/>
              <a:t>Luz UV</a:t>
            </a:r>
          </a:p>
          <a:p>
            <a:pPr marL="285750" indent="-285750">
              <a:buFont typeface="Arial" panose="020B0604020202020204" pitchFamily="34" charset="0"/>
              <a:buChar char="•"/>
            </a:pPr>
            <a:r>
              <a:rPr lang="es-MX" dirty="0" smtClean="0"/>
              <a:t>Gel con tinta UV</a:t>
            </a:r>
          </a:p>
          <a:p>
            <a:pPr marL="285750" indent="-285750">
              <a:buFont typeface="Arial" panose="020B0604020202020204" pitchFamily="34" charset="0"/>
              <a:buChar char="•"/>
            </a:pPr>
            <a:endParaRPr lang="es-MX" dirty="0"/>
          </a:p>
          <a:p>
            <a:r>
              <a:rPr lang="es-MX" dirty="0" smtClean="0">
                <a:solidFill>
                  <a:srgbClr val="92D050"/>
                </a:solidFill>
              </a:rPr>
              <a:t>Procedimiento:</a:t>
            </a:r>
          </a:p>
          <a:p>
            <a:r>
              <a:rPr lang="es-MX" dirty="0" smtClean="0"/>
              <a:t>1-Seleccionar algunos ayudantes para realizar la actividad</a:t>
            </a:r>
          </a:p>
          <a:p>
            <a:r>
              <a:rPr lang="es-MX" dirty="0" smtClean="0"/>
              <a:t>2-LosayudantessepondránelgelcontintaUV(poner bien entre los dedos, dedo gordo, muñeca).</a:t>
            </a:r>
          </a:p>
          <a:p>
            <a:r>
              <a:rPr lang="es-MX" dirty="0" smtClean="0"/>
              <a:t>3-Mirar las manos de los voluntarios bajo la luz ultravioleta, se explicará a los niños que el color fluorescente que se ve bajo la luz UV representa a los microorganismos cuando las manos están sucias. </a:t>
            </a:r>
          </a:p>
          <a:p>
            <a:r>
              <a:rPr lang="es-MX" dirty="0" smtClean="0"/>
              <a:t>4-Solicitara a los voluntarios que se vayan a lavar las manos, tal como lo hacen habitualmente. </a:t>
            </a:r>
          </a:p>
          <a:p>
            <a:r>
              <a:rPr lang="es-MX" dirty="0" smtClean="0"/>
              <a:t>5-Cuando regresen, mirar las manos de cada voluntario bajo la luz ultravioleta. Cualquier parte de las manos, dedos, uñas o brazos que no haya lavado, se verá con fluorescencia bajo la luz UV. Revisar alrededor y debajo de las uñas y entre los dedos porque usualmente son las partes más difíciles de limpiar. 6.Explicar que el correcto lavado de manos remueve los microorganismos y que en aquellas zonas en las que no se realiza un correcto lavado no se remueven los microorganismos</a:t>
            </a:r>
            <a:r>
              <a:rPr lang="es-MX" dirty="0"/>
              <a:t>.</a:t>
            </a:r>
          </a:p>
        </p:txBody>
      </p:sp>
      <p:pic>
        <p:nvPicPr>
          <p:cNvPr id="5" name="Imagen 4"/>
          <p:cNvPicPr>
            <a:picLocks noChangeAspect="1"/>
          </p:cNvPicPr>
          <p:nvPr/>
        </p:nvPicPr>
        <p:blipFill rotWithShape="1">
          <a:blip r:embed="rId2"/>
          <a:srcRect l="43043" t="13366" b="13977"/>
          <a:stretch/>
        </p:blipFill>
        <p:spPr>
          <a:xfrm>
            <a:off x="8627166" y="592482"/>
            <a:ext cx="2604052" cy="2491410"/>
          </a:xfrm>
          <a:prstGeom prst="rect">
            <a:avLst/>
          </a:prstGeom>
        </p:spPr>
      </p:pic>
      <p:pic>
        <p:nvPicPr>
          <p:cNvPr id="6" name="Imagen 5"/>
          <p:cNvPicPr>
            <a:picLocks noChangeAspect="1"/>
          </p:cNvPicPr>
          <p:nvPr/>
        </p:nvPicPr>
        <p:blipFill>
          <a:blip r:embed="rId3"/>
          <a:stretch>
            <a:fillRect/>
          </a:stretch>
        </p:blipFill>
        <p:spPr>
          <a:xfrm>
            <a:off x="9316279" y="3636204"/>
            <a:ext cx="2553942" cy="2857500"/>
          </a:xfrm>
          <a:prstGeom prst="rect">
            <a:avLst/>
          </a:prstGeom>
        </p:spPr>
      </p:pic>
    </p:spTree>
    <p:extLst>
      <p:ext uri="{BB962C8B-B14F-4D97-AF65-F5344CB8AC3E}">
        <p14:creationId xmlns:p14="http://schemas.microsoft.com/office/powerpoint/2010/main" val="29511036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698</Words>
  <Application>Microsoft Office PowerPoint</Application>
  <PresentationFormat>Panorámica</PresentationFormat>
  <Paragraphs>57</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Bookman Old Style</vt:lpstr>
      <vt:lpstr>Britannic Bold</vt:lpstr>
      <vt:lpstr>Calibri</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Saul Meendez</dc:creator>
  <cp:lastModifiedBy>luxxlx sanchez</cp:lastModifiedBy>
  <cp:revision>6</cp:revision>
  <dcterms:created xsi:type="dcterms:W3CDTF">2019-11-30T00:20:14Z</dcterms:created>
  <dcterms:modified xsi:type="dcterms:W3CDTF">2019-11-30T12:33:59Z</dcterms:modified>
</cp:coreProperties>
</file>