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4" r:id="rId3"/>
    <p:sldId id="257" r:id="rId4"/>
    <p:sldId id="258" r:id="rId5"/>
    <p:sldId id="265" r:id="rId6"/>
    <p:sldId id="259" r:id="rId7"/>
    <p:sldId id="266" r:id="rId8"/>
    <p:sldId id="267" r:id="rId9"/>
    <p:sldId id="268" r:id="rId10"/>
    <p:sldId id="260" r:id="rId11"/>
    <p:sldId id="261" r:id="rId12"/>
    <p:sldId id="262" r:id="rId13"/>
    <p:sldId id="263"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403409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89950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2420557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97B58FB-323F-4310-8349-188243C668A1}" type="slidenum">
              <a:rPr lang="es-MX" smtClean="0"/>
              <a:t>‹Nº›</a:t>
            </a:fld>
            <a:endParaRPr lang="es-MX"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291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1102270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4"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397601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4"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318964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261555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181177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282105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244200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381845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169801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5" name="Footer Placeholder 3"/>
          <p:cNvSpPr>
            <a:spLocks noGrp="1"/>
          </p:cNvSpPr>
          <p:nvPr>
            <p:ph type="ftr" sz="quarter" idx="11"/>
          </p:nvPr>
        </p:nvSpPr>
        <p:spPr/>
        <p:txBody>
          <a:bodyPr/>
          <a:lstStyle/>
          <a:p>
            <a:endParaRPr lang="es-MX" dirty="0"/>
          </a:p>
        </p:txBody>
      </p:sp>
      <p:sp>
        <p:nvSpPr>
          <p:cNvPr id="6" name="Slide Number Placeholder 4"/>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344667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5" name="Footer Placeholder 2"/>
          <p:cNvSpPr>
            <a:spLocks noGrp="1"/>
          </p:cNvSpPr>
          <p:nvPr>
            <p:ph type="ftr" sz="quarter" idx="11"/>
          </p:nvPr>
        </p:nvSpPr>
        <p:spPr/>
        <p:txBody>
          <a:bodyPr/>
          <a:lstStyle/>
          <a:p>
            <a:endParaRPr lang="es-MX" dirty="0"/>
          </a:p>
        </p:txBody>
      </p:sp>
      <p:sp>
        <p:nvSpPr>
          <p:cNvPr id="6" name="Slide Number Placeholder 3"/>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43809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5" name="Footer Placeholder 5"/>
          <p:cNvSpPr>
            <a:spLocks noGrp="1"/>
          </p:cNvSpPr>
          <p:nvPr>
            <p:ph type="ftr" sz="quarter" idx="11"/>
          </p:nvPr>
        </p:nvSpPr>
        <p:spPr/>
        <p:txBody>
          <a:bodyPr/>
          <a:lstStyle/>
          <a:p>
            <a:endParaRPr lang="es-MX" dirty="0"/>
          </a:p>
        </p:txBody>
      </p:sp>
      <p:sp>
        <p:nvSpPr>
          <p:cNvPr id="6" name="Slide Number Placeholder 6"/>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190697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A4F8C9D-AA9A-477E-8EB2-EBFD35FD7675}" type="datetimeFigureOut">
              <a:rPr lang="es-MX" smtClean="0"/>
              <a:t>30/11/2019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597B58FB-323F-4310-8349-188243C668A1}" type="slidenum">
              <a:rPr lang="es-MX" smtClean="0"/>
              <a:t>‹Nº›</a:t>
            </a:fld>
            <a:endParaRPr lang="es-MX" dirty="0"/>
          </a:p>
        </p:txBody>
      </p:sp>
    </p:spTree>
    <p:extLst>
      <p:ext uri="{BB962C8B-B14F-4D97-AF65-F5344CB8AC3E}">
        <p14:creationId xmlns:p14="http://schemas.microsoft.com/office/powerpoint/2010/main" val="127455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A4F8C9D-AA9A-477E-8EB2-EBFD35FD7675}" type="datetimeFigureOut">
              <a:rPr lang="es-MX" smtClean="0"/>
              <a:t>30/11/2019</a:t>
            </a:fld>
            <a:endParaRPr lang="es-MX"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97B58FB-323F-4310-8349-188243C668A1}" type="slidenum">
              <a:rPr lang="es-MX" smtClean="0"/>
              <a:t>‹Nº›</a:t>
            </a:fld>
            <a:endParaRPr lang="es-MX" dirty="0"/>
          </a:p>
        </p:txBody>
      </p:sp>
    </p:spTree>
    <p:extLst>
      <p:ext uri="{BB962C8B-B14F-4D97-AF65-F5344CB8AC3E}">
        <p14:creationId xmlns:p14="http://schemas.microsoft.com/office/powerpoint/2010/main" val="337711905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187.160.244.18/sistema/mensajes/EnviaMensaje1.asp?e=enep-00039&amp;c=600765339&amp;p=0467619B3M31M1B620301657B5&amp;idMateria=5009&amp;idMateria=5009&amp;a=M56&amp;an=SILVIA%20ERIKA%20SAGAHON%20SOLI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21637" y="254140"/>
            <a:ext cx="5498621" cy="923330"/>
          </a:xfrm>
          <a:prstGeom prst="rect">
            <a:avLst/>
          </a:prstGeom>
          <a:noFill/>
        </p:spPr>
        <p:txBody>
          <a:bodyPr wrap="none" lIns="91440" tIns="45720" rIns="91440" bIns="45720">
            <a:spAutoFit/>
          </a:bodyPr>
          <a:lstStyle/>
          <a:p>
            <a:pPr algn="ctr"/>
            <a:r>
              <a:rPr lang="es-ES" sz="5400" b="1" cap="none" spc="50" dirty="0" smtClean="0">
                <a:ln w="0"/>
                <a:solidFill>
                  <a:srgbClr val="7030A0"/>
                </a:solidFill>
                <a:effectLst>
                  <a:innerShdw blurRad="63500" dist="50800" dir="13500000">
                    <a:srgbClr val="000000">
                      <a:alpha val="50000"/>
                    </a:srgbClr>
                  </a:innerShdw>
                </a:effectLst>
              </a:rPr>
              <a:t>MODELIZACION</a:t>
            </a:r>
            <a:endParaRPr lang="es-ES" sz="5400" b="1" cap="none" spc="50" dirty="0">
              <a:ln w="0"/>
              <a:solidFill>
                <a:srgbClr val="7030A0"/>
              </a:solidFill>
              <a:effectLst>
                <a:innerShdw blurRad="63500" dist="50800" dir="13500000">
                  <a:srgbClr val="000000">
                    <a:alpha val="50000"/>
                  </a:srgbClr>
                </a:innerShdw>
              </a:effectLst>
            </a:endParaRP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690" b="97931" l="9744" r="89744"/>
                    </a14:imgEffect>
                  </a14:imgLayer>
                </a14:imgProps>
              </a:ext>
            </a:extLst>
          </a:blip>
          <a:stretch>
            <a:fillRect/>
          </a:stretch>
        </p:blipFill>
        <p:spPr>
          <a:xfrm>
            <a:off x="36706" y="495353"/>
            <a:ext cx="1972791" cy="1466947"/>
          </a:xfrm>
          <a:prstGeom prst="rect">
            <a:avLst/>
          </a:prstGeom>
        </p:spPr>
      </p:pic>
      <p:sp>
        <p:nvSpPr>
          <p:cNvPr id="6" name="Rectángulo 5"/>
          <p:cNvSpPr/>
          <p:nvPr/>
        </p:nvSpPr>
        <p:spPr>
          <a:xfrm>
            <a:off x="1794350" y="989882"/>
            <a:ext cx="9538189" cy="1569660"/>
          </a:xfrm>
          <a:prstGeom prst="rect">
            <a:avLst/>
          </a:prstGeom>
          <a:noFill/>
        </p:spPr>
        <p:txBody>
          <a:bodyPr wrap="none" lIns="91440" tIns="45720" rIns="91440" bIns="45720">
            <a:spAutoFit/>
          </a:bodyPr>
          <a:lstStyle/>
          <a:p>
            <a:pPr algn="ctr"/>
            <a:r>
              <a:rPr lang="es-ES" sz="4800" b="1" spc="50" dirty="0" smtClean="0">
                <a:ln w="9525" cmpd="sng">
                  <a:solidFill>
                    <a:sysClr val="windowText" lastClr="000000"/>
                  </a:solidFill>
                  <a:prstDash val="solid"/>
                </a:ln>
                <a:solidFill>
                  <a:srgbClr val="000000"/>
                </a:solidFill>
                <a:effectLst>
                  <a:glow rad="38100">
                    <a:schemeClr val="accent1">
                      <a:alpha val="40000"/>
                    </a:schemeClr>
                  </a:glow>
                </a:effectLst>
              </a:rPr>
              <a:t>Escuela Normal de Educación </a:t>
            </a:r>
          </a:p>
          <a:p>
            <a:pPr algn="ctr"/>
            <a:r>
              <a:rPr lang="es-ES" sz="4800" b="1" spc="50" dirty="0" smtClean="0">
                <a:ln w="9525" cmpd="sng">
                  <a:solidFill>
                    <a:sysClr val="windowText" lastClr="000000"/>
                  </a:solidFill>
                  <a:prstDash val="solid"/>
                </a:ln>
                <a:solidFill>
                  <a:srgbClr val="000000"/>
                </a:solidFill>
                <a:effectLst>
                  <a:glow rad="38100">
                    <a:schemeClr val="accent1">
                      <a:alpha val="40000"/>
                    </a:schemeClr>
                  </a:glow>
                </a:effectLst>
              </a:rPr>
              <a:t>Preescolar</a:t>
            </a:r>
            <a:endParaRPr lang="es-ES" sz="4800" b="1" spc="50" dirty="0">
              <a:ln w="9525" cmpd="sng">
                <a:solidFill>
                  <a:sysClr val="windowText" lastClr="000000"/>
                </a:solidFill>
                <a:prstDash val="solid"/>
              </a:ln>
              <a:solidFill>
                <a:srgbClr val="000000"/>
              </a:solidFill>
              <a:effectLst>
                <a:glow rad="38100">
                  <a:schemeClr val="accent1">
                    <a:alpha val="40000"/>
                  </a:schemeClr>
                </a:glow>
              </a:effectLst>
            </a:endParaRPr>
          </a:p>
        </p:txBody>
      </p:sp>
      <p:sp>
        <p:nvSpPr>
          <p:cNvPr id="7" name="Rectángulo 6"/>
          <p:cNvSpPr/>
          <p:nvPr/>
        </p:nvSpPr>
        <p:spPr>
          <a:xfrm>
            <a:off x="0" y="2391757"/>
            <a:ext cx="5641288" cy="2308324"/>
          </a:xfrm>
          <a:prstGeom prst="rect">
            <a:avLst/>
          </a:prstGeom>
          <a:noFill/>
        </p:spPr>
        <p:txBody>
          <a:bodyPr wrap="none" lIns="91440" tIns="45720" rIns="91440" bIns="45720">
            <a:spAutoFit/>
          </a:bodyPr>
          <a:lstStyle/>
          <a:p>
            <a:pPr algn="ctr"/>
            <a:r>
              <a:rPr lang="es-ES" sz="2400" b="0" cap="none" spc="0" dirty="0" smtClean="0">
                <a:ln w="0"/>
                <a:solidFill>
                  <a:srgbClr val="000000"/>
                </a:solidFill>
                <a:effectLst>
                  <a:outerShdw blurRad="38100" dist="19050" dir="2700000" algn="tl" rotWithShape="0">
                    <a:schemeClr val="dk1">
                      <a:alpha val="40000"/>
                    </a:schemeClr>
                  </a:outerShdw>
                </a:effectLst>
              </a:rPr>
              <a:t>Mariana </a:t>
            </a:r>
            <a:r>
              <a:rPr lang="es-ES" sz="2400" b="0" cap="none" spc="0" dirty="0" smtClean="0">
                <a:ln w="0"/>
                <a:solidFill>
                  <a:srgbClr val="000000"/>
                </a:solidFill>
                <a:effectLst>
                  <a:outerShdw blurRad="38100" dist="19050" dir="2700000" algn="tl" rotWithShape="0">
                    <a:schemeClr val="dk1">
                      <a:alpha val="40000"/>
                    </a:schemeClr>
                  </a:outerShdw>
                </a:effectLst>
              </a:rPr>
              <a:t>García Reyna 8</a:t>
            </a:r>
          </a:p>
          <a:p>
            <a:pPr algn="ctr"/>
            <a:r>
              <a:rPr lang="es-ES" sz="2400" b="0" cap="none" spc="0" dirty="0" smtClean="0">
                <a:ln w="0"/>
                <a:solidFill>
                  <a:srgbClr val="000000"/>
                </a:solidFill>
                <a:effectLst>
                  <a:outerShdw blurRad="38100" dist="19050" dir="2700000" algn="tl" rotWithShape="0">
                    <a:schemeClr val="dk1">
                      <a:alpha val="40000"/>
                    </a:schemeClr>
                  </a:outerShdw>
                </a:effectLst>
              </a:rPr>
              <a:t>Yesica Guadalupe López Ramírez 13</a:t>
            </a:r>
          </a:p>
          <a:p>
            <a:pPr algn="ctr"/>
            <a:r>
              <a:rPr lang="es-ES" sz="2400" dirty="0" smtClean="0">
                <a:ln w="0"/>
                <a:solidFill>
                  <a:srgbClr val="000000"/>
                </a:solidFill>
                <a:effectLst>
                  <a:outerShdw blurRad="38100" dist="19050" dir="2700000" algn="tl" rotWithShape="0">
                    <a:schemeClr val="dk1">
                      <a:alpha val="40000"/>
                    </a:schemeClr>
                  </a:outerShdw>
                </a:effectLst>
              </a:rPr>
              <a:t>Claudia Mata Rodríguez 14</a:t>
            </a:r>
          </a:p>
          <a:p>
            <a:pPr algn="ctr"/>
            <a:r>
              <a:rPr lang="es-ES" sz="2400" b="0" cap="none" spc="0" dirty="0" smtClean="0">
                <a:ln w="0"/>
                <a:solidFill>
                  <a:srgbClr val="000000"/>
                </a:solidFill>
                <a:effectLst>
                  <a:outerShdw blurRad="38100" dist="19050" dir="2700000" algn="tl" rotWithShape="0">
                    <a:schemeClr val="dk1">
                      <a:alpha val="40000"/>
                    </a:schemeClr>
                  </a:outerShdw>
                </a:effectLst>
              </a:rPr>
              <a:t>Luz Estefanía Monsiváis Garza 16</a:t>
            </a:r>
          </a:p>
          <a:p>
            <a:pPr algn="ctr"/>
            <a:r>
              <a:rPr lang="es-ES" sz="2400" dirty="0" smtClean="0">
                <a:ln w="0"/>
                <a:solidFill>
                  <a:srgbClr val="000000"/>
                </a:solidFill>
                <a:effectLst>
                  <a:outerShdw blurRad="38100" dist="19050" dir="2700000" algn="tl" rotWithShape="0">
                    <a:schemeClr val="dk1">
                      <a:alpha val="40000"/>
                    </a:schemeClr>
                  </a:outerShdw>
                </a:effectLst>
              </a:rPr>
              <a:t>Fátima Nuncio Moreno 19</a:t>
            </a:r>
          </a:p>
          <a:p>
            <a:pPr algn="ctr"/>
            <a:r>
              <a:rPr lang="es-ES" sz="2400" b="0" cap="none" spc="0" dirty="0" smtClean="0">
                <a:ln w="0"/>
                <a:solidFill>
                  <a:srgbClr val="000000"/>
                </a:solidFill>
                <a:effectLst>
                  <a:outerShdw blurRad="38100" dist="19050" dir="2700000" algn="tl" rotWithShape="0">
                    <a:schemeClr val="dk1">
                      <a:alpha val="40000"/>
                    </a:schemeClr>
                  </a:outerShdw>
                </a:effectLst>
              </a:rPr>
              <a:t>Karina Rivera Guillermo 25</a:t>
            </a:r>
            <a:endParaRPr lang="es-ES" sz="2400" b="0" cap="none" spc="0" dirty="0">
              <a:ln w="0"/>
              <a:solidFill>
                <a:srgbClr val="000000"/>
              </a:solidFill>
              <a:effectLst>
                <a:outerShdw blurRad="38100" dist="19050" dir="2700000" algn="tl" rotWithShape="0">
                  <a:schemeClr val="dk1">
                    <a:alpha val="40000"/>
                  </a:schemeClr>
                </a:outerShdw>
              </a:effectLst>
            </a:endParaRPr>
          </a:p>
        </p:txBody>
      </p:sp>
      <p:sp>
        <p:nvSpPr>
          <p:cNvPr id="8" name="Rectángulo 7"/>
          <p:cNvSpPr/>
          <p:nvPr/>
        </p:nvSpPr>
        <p:spPr>
          <a:xfrm>
            <a:off x="6388465" y="2592526"/>
            <a:ext cx="4707635" cy="461665"/>
          </a:xfrm>
          <a:prstGeom prst="rect">
            <a:avLst/>
          </a:prstGeom>
        </p:spPr>
        <p:txBody>
          <a:bodyPr wrap="none">
            <a:spAutoFit/>
          </a:bodyPr>
          <a:lstStyle/>
          <a:p>
            <a:pPr algn="just"/>
            <a:r>
              <a:rPr lang="es-MX" sz="2400" i="0" dirty="0" smtClean="0">
                <a:solidFill>
                  <a:srgbClr val="000000"/>
                </a:solidFill>
                <a:effectLst/>
                <a:latin typeface="Geneva"/>
                <a:hlinkClick r:id="rId4"/>
              </a:rPr>
              <a:t>SILVIA ERIKA </a:t>
            </a:r>
            <a:r>
              <a:rPr lang="es-MX" sz="2400" dirty="0">
                <a:solidFill>
                  <a:srgbClr val="000000"/>
                </a:solidFill>
                <a:latin typeface="Geneva"/>
                <a:hlinkClick r:id="rId4"/>
              </a:rPr>
              <a:t>SAGAHON SOLIS</a:t>
            </a:r>
            <a:endParaRPr lang="es-MX" sz="2400" dirty="0">
              <a:solidFill>
                <a:srgbClr val="000000"/>
              </a:solidFill>
              <a:latin typeface="Geneva"/>
            </a:endParaRPr>
          </a:p>
        </p:txBody>
      </p:sp>
      <p:sp>
        <p:nvSpPr>
          <p:cNvPr id="9" name="Rectángulo 8"/>
          <p:cNvSpPr/>
          <p:nvPr/>
        </p:nvSpPr>
        <p:spPr>
          <a:xfrm>
            <a:off x="6563445" y="3176587"/>
            <a:ext cx="4113627" cy="369332"/>
          </a:xfrm>
          <a:prstGeom prst="rect">
            <a:avLst/>
          </a:prstGeom>
        </p:spPr>
        <p:txBody>
          <a:bodyPr wrap="none">
            <a:spAutoFit/>
          </a:bodyPr>
          <a:lstStyle/>
          <a:p>
            <a:r>
              <a:rPr lang="es-ES_tradnl" noProof="1" smtClean="0">
                <a:solidFill>
                  <a:srgbClr val="000000"/>
                </a:solidFill>
                <a:latin typeface="Comic Sans MS" panose="030F0702030302020204" pitchFamily="66" charset="0"/>
              </a:rPr>
              <a:t>COMPETENCIAS PROFESIONALES</a:t>
            </a:r>
            <a:endParaRPr lang="es-MX" dirty="0">
              <a:solidFill>
                <a:srgbClr val="000000"/>
              </a:solidFill>
            </a:endParaRPr>
          </a:p>
        </p:txBody>
      </p:sp>
      <p:sp>
        <p:nvSpPr>
          <p:cNvPr id="10" name="Rectángulo 9"/>
          <p:cNvSpPr/>
          <p:nvPr/>
        </p:nvSpPr>
        <p:spPr>
          <a:xfrm>
            <a:off x="5529523" y="3475414"/>
            <a:ext cx="6662477" cy="3323987"/>
          </a:xfrm>
          <a:prstGeom prst="rect">
            <a:avLst/>
          </a:prstGeom>
        </p:spPr>
        <p:txBody>
          <a:bodyPr wrap="square">
            <a:spAutoFit/>
          </a:bodyPr>
          <a:lstStyle/>
          <a:p>
            <a:pPr lvl="0"/>
            <a:r>
              <a:rPr lang="es-MX" dirty="0" smtClean="0"/>
              <a:t> -</a:t>
            </a:r>
            <a:r>
              <a:rPr lang="es-ES" sz="1600" dirty="0" smtClean="0">
                <a:solidFill>
                  <a:srgbClr val="000000"/>
                </a:solidFill>
              </a:rPr>
              <a:t>Detecta los procesos de aprendizaje de sus alumnos para favorecer su desarrollo cognitivo y socioemocional.   </a:t>
            </a:r>
            <a:endParaRPr lang="es-MX" sz="1600" dirty="0" smtClean="0">
              <a:solidFill>
                <a:srgbClr val="000000"/>
              </a:solidFill>
            </a:endParaRPr>
          </a:p>
          <a:p>
            <a:pPr lvl="0"/>
            <a:r>
              <a:rPr lang="es-ES" sz="1600" dirty="0" smtClean="0">
                <a:solidFill>
                  <a:srgbClr val="000000"/>
                </a:solidFill>
              </a:rPr>
              <a:t> -Aplica el plan y programas de estudio para alcanzar los propósitos educativos y contribuir al pleno desenvolvimiento de las capacidades de sus alumnos. </a:t>
            </a:r>
            <a:endParaRPr lang="es-MX" sz="1600" dirty="0" smtClean="0">
              <a:solidFill>
                <a:srgbClr val="000000"/>
              </a:solidFill>
            </a:endParaRPr>
          </a:p>
          <a:p>
            <a:pPr lvl="0"/>
            <a:r>
              <a:rPr lang="es-ES" sz="1600" dirty="0" smtClean="0">
                <a:solidFill>
                  <a:srgbClr val="000000"/>
                </a:solidFill>
              </a:rPr>
              <a:t>- Diseña planeaciones aplicando sus conocimientos curriculares, psicopedagógicos, disciplinares, didácticos y tecnológicos para propiciar espacios de aprendizaje incluyentes que respondan a las necesidades de todos los alumnos en el marco del plan y programas de estudio. </a:t>
            </a:r>
            <a:endParaRPr lang="es-MX" sz="1600" dirty="0" smtClean="0">
              <a:solidFill>
                <a:srgbClr val="000000"/>
              </a:solidFill>
            </a:endParaRPr>
          </a:p>
          <a:p>
            <a:r>
              <a:rPr lang="es-MX" sz="1600" dirty="0" smtClean="0">
                <a:solidFill>
                  <a:srgbClr val="000000"/>
                </a:solidFill>
              </a:rPr>
              <a:t>- Utiliza recursos de la investigación educativa para enriquecer su práctica profesional, expresando su interés por el conocimiento, la ciencia y la mejora de la educación</a:t>
            </a:r>
            <a:endParaRPr lang="es-ES_tradnl" noProof="1">
              <a:solidFill>
                <a:srgbClr val="000000"/>
              </a:solidFill>
              <a:latin typeface="Comic Sans MS" panose="030F0702030302020204" pitchFamily="66" charset="0"/>
            </a:endParaRPr>
          </a:p>
        </p:txBody>
      </p:sp>
      <p:pic>
        <p:nvPicPr>
          <p:cNvPr id="11" name="Imagen 10"/>
          <p:cNvPicPr>
            <a:picLocks noChangeAspect="1"/>
          </p:cNvPicPr>
          <p:nvPr/>
        </p:nvPicPr>
        <p:blipFill>
          <a:blip r:embed="rId5"/>
          <a:stretch>
            <a:fillRect/>
          </a:stretch>
        </p:blipFill>
        <p:spPr>
          <a:xfrm>
            <a:off x="1023101" y="4786619"/>
            <a:ext cx="3072360" cy="1926244"/>
          </a:xfrm>
          <a:prstGeom prst="rect">
            <a:avLst/>
          </a:prstGeom>
        </p:spPr>
      </p:pic>
    </p:spTree>
    <p:extLst>
      <p:ext uri="{BB962C8B-B14F-4D97-AF65-F5344CB8AC3E}">
        <p14:creationId xmlns:p14="http://schemas.microsoft.com/office/powerpoint/2010/main" val="2604994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Habilidades que desarrolla</a:t>
            </a:r>
            <a:r>
              <a:rPr lang="es-MX" dirty="0" smtClean="0"/>
              <a:t/>
            </a:r>
            <a:br>
              <a:rPr lang="es-MX" dirty="0" smtClean="0"/>
            </a:br>
            <a:endParaRPr lang="es-MX" dirty="0"/>
          </a:p>
        </p:txBody>
      </p:sp>
      <p:sp>
        <p:nvSpPr>
          <p:cNvPr id="3" name="Marcador de contenido 2"/>
          <p:cNvSpPr>
            <a:spLocks noGrp="1"/>
          </p:cNvSpPr>
          <p:nvPr>
            <p:ph idx="1"/>
          </p:nvPr>
        </p:nvSpPr>
        <p:spPr/>
        <p:txBody>
          <a:bodyPr>
            <a:normAutofit lnSpcReduction="10000"/>
          </a:bodyPr>
          <a:lstStyle/>
          <a:p>
            <a:pPr marL="0" indent="0">
              <a:buNone/>
            </a:pPr>
            <a:r>
              <a:rPr lang="es-MX" dirty="0" smtClean="0"/>
              <a:t>1 Actividad: </a:t>
            </a:r>
            <a:r>
              <a:rPr lang="es-MX" dirty="0">
                <a:solidFill>
                  <a:srgbClr val="000000"/>
                </a:solidFill>
              </a:rPr>
              <a:t>El niño desarrolla la habilidad de conocer cuales alimentos necesita para tener una vida saludable al igual de que las bebidas, cuales necesita su cuerpo, que le hace bien y que no, para así de este modo logre identificar por si solo todo esto</a:t>
            </a:r>
            <a:r>
              <a:rPr lang="es-MX" dirty="0" smtClean="0">
                <a:solidFill>
                  <a:srgbClr val="000000"/>
                </a:solidFill>
              </a:rPr>
              <a:t>.</a:t>
            </a:r>
          </a:p>
          <a:p>
            <a:pPr marL="0" indent="0">
              <a:buNone/>
            </a:pPr>
            <a:r>
              <a:rPr lang="es-MX" dirty="0" smtClean="0"/>
              <a:t>2 Actividad: </a:t>
            </a:r>
            <a:r>
              <a:rPr lang="es-MX" dirty="0">
                <a:solidFill>
                  <a:srgbClr val="000000"/>
                </a:solidFill>
              </a:rPr>
              <a:t>Desarrolla la habilidad de practicar la higiene dental, para el cuidado de la salud, conoce los riesgos que puede provocar la falta de ellos y sus beneficios </a:t>
            </a:r>
            <a:endParaRPr lang="es-MX" dirty="0" smtClean="0">
              <a:solidFill>
                <a:srgbClr val="000000"/>
              </a:solidFill>
            </a:endParaRPr>
          </a:p>
          <a:p>
            <a:pPr marL="0" indent="0">
              <a:buNone/>
            </a:pPr>
            <a:r>
              <a:rPr lang="es-MX" dirty="0" smtClean="0"/>
              <a:t>3 Actividad: </a:t>
            </a:r>
            <a:r>
              <a:rPr lang="es-MX" dirty="0" smtClean="0">
                <a:solidFill>
                  <a:srgbClr val="000000"/>
                </a:solidFill>
              </a:rPr>
              <a:t>Los niños </a:t>
            </a:r>
            <a:r>
              <a:rPr lang="es-MX" dirty="0">
                <a:solidFill>
                  <a:srgbClr val="000000"/>
                </a:solidFill>
              </a:rPr>
              <a:t>y niñas representan el futuro, por lo que se les debe enseñar a desarrollar prácticas sostenibles quesean generosas con el medio ambiente, para poder preservar el mundo como lo conocemos hasta </a:t>
            </a:r>
            <a:r>
              <a:rPr lang="es-MX" dirty="0" smtClean="0">
                <a:solidFill>
                  <a:srgbClr val="000000"/>
                </a:solidFill>
              </a:rPr>
              <a:t>entonces. </a:t>
            </a:r>
            <a:r>
              <a:rPr lang="es-MX" dirty="0">
                <a:solidFill>
                  <a:srgbClr val="000000"/>
                </a:solidFill>
              </a:rPr>
              <a:t>E</a:t>
            </a:r>
            <a:r>
              <a:rPr lang="es-MX" dirty="0" smtClean="0">
                <a:solidFill>
                  <a:srgbClr val="000000"/>
                </a:solidFill>
              </a:rPr>
              <a:t>l </a:t>
            </a:r>
            <a:r>
              <a:rPr lang="es-MX" dirty="0">
                <a:solidFill>
                  <a:srgbClr val="000000"/>
                </a:solidFill>
              </a:rPr>
              <a:t>cuidado debe hacerse individualmente, con pequeños gestos de cada uno de nosotros y nosotras estaremos contribuyendo enormemente a la preservación de nuestro </a:t>
            </a:r>
            <a:r>
              <a:rPr lang="es-MX" dirty="0" smtClean="0">
                <a:solidFill>
                  <a:srgbClr val="000000"/>
                </a:solidFill>
              </a:rPr>
              <a:t>ecosistema.</a:t>
            </a:r>
            <a:endParaRPr lang="es-MX" dirty="0">
              <a:solidFill>
                <a:srgbClr val="000000"/>
              </a:solidFill>
            </a:endParaRPr>
          </a:p>
        </p:txBody>
      </p:sp>
    </p:spTree>
    <p:extLst>
      <p:ext uri="{BB962C8B-B14F-4D97-AF65-F5344CB8AC3E}">
        <p14:creationId xmlns:p14="http://schemas.microsoft.com/office/powerpoint/2010/main" val="3635477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Aprendizajes que favorece:</a:t>
            </a:r>
            <a:endParaRPr lang="es-MX"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Marcador de contenido 2"/>
          <p:cNvSpPr>
            <a:spLocks noGrp="1"/>
          </p:cNvSpPr>
          <p:nvPr>
            <p:ph idx="1"/>
          </p:nvPr>
        </p:nvSpPr>
        <p:spPr>
          <a:xfrm>
            <a:off x="646111" y="1357459"/>
            <a:ext cx="9824413" cy="4592580"/>
          </a:xfrm>
        </p:spPr>
        <p:txBody>
          <a:bodyPr>
            <a:normAutofit/>
          </a:bodyPr>
          <a:lstStyle/>
          <a:p>
            <a:pPr marL="0" indent="0">
              <a:buNone/>
            </a:pPr>
            <a:r>
              <a:rPr lang="es-MX" sz="2800" dirty="0" smtClean="0"/>
              <a:t>1 Actividad:  </a:t>
            </a:r>
            <a:r>
              <a:rPr lang="es-MX" sz="2800" dirty="0"/>
              <a:t> </a:t>
            </a:r>
            <a:r>
              <a:rPr lang="es-MX" sz="2800" dirty="0">
                <a:solidFill>
                  <a:srgbClr val="000000"/>
                </a:solidFill>
              </a:rPr>
              <a:t>Reconoce la importancia de una alimentación correcta y los beneficios que aporta al cuidado de la </a:t>
            </a:r>
            <a:r>
              <a:rPr lang="es-MX" sz="2800" dirty="0" smtClean="0">
                <a:solidFill>
                  <a:srgbClr val="000000"/>
                </a:solidFill>
              </a:rPr>
              <a:t>salud</a:t>
            </a:r>
          </a:p>
          <a:p>
            <a:pPr marL="0" indent="0">
              <a:buNone/>
            </a:pPr>
            <a:r>
              <a:rPr lang="es-MX" sz="2800" dirty="0" smtClean="0"/>
              <a:t>2 Actividad: </a:t>
            </a:r>
            <a:r>
              <a:rPr lang="es-MX" sz="2800" dirty="0">
                <a:solidFill>
                  <a:srgbClr val="000000"/>
                </a:solidFill>
              </a:rPr>
              <a:t>Practica hábitos de higiene personal para mantenerse saludable </a:t>
            </a:r>
            <a:endParaRPr lang="es-MX" sz="2800" dirty="0" smtClean="0">
              <a:solidFill>
                <a:srgbClr val="000000"/>
              </a:solidFill>
            </a:endParaRPr>
          </a:p>
          <a:p>
            <a:pPr marL="0" indent="0">
              <a:buNone/>
            </a:pPr>
            <a:r>
              <a:rPr lang="es-MX" sz="2800" dirty="0" smtClean="0"/>
              <a:t>3 Actividad</a:t>
            </a:r>
            <a:r>
              <a:rPr lang="es-MX" sz="2800" dirty="0" smtClean="0"/>
              <a:t>:  </a:t>
            </a:r>
            <a:r>
              <a:rPr lang="es-MX" sz="2800" dirty="0" smtClean="0">
                <a:solidFill>
                  <a:srgbClr val="000000"/>
                </a:solidFill>
              </a:rPr>
              <a:t>Reconoce la importancia del cuidado del medio ambiente en su vida.</a:t>
            </a:r>
            <a:endParaRPr lang="es-MX" sz="2800" dirty="0">
              <a:solidFill>
                <a:srgbClr val="000000"/>
              </a:solidFill>
            </a:endParaRPr>
          </a:p>
        </p:txBody>
      </p:sp>
    </p:spTree>
    <p:extLst>
      <p:ext uri="{BB962C8B-B14F-4D97-AF65-F5344CB8AC3E}">
        <p14:creationId xmlns:p14="http://schemas.microsoft.com/office/powerpoint/2010/main" val="862585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Rol del estudiante</a:t>
            </a:r>
            <a:endParaRPr lang="es-MX"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Marcador de contenido 2"/>
          <p:cNvSpPr>
            <a:spLocks noGrp="1"/>
          </p:cNvSpPr>
          <p:nvPr>
            <p:ph idx="1"/>
          </p:nvPr>
        </p:nvSpPr>
        <p:spPr/>
        <p:txBody>
          <a:bodyPr/>
          <a:lstStyle/>
          <a:p>
            <a:pPr lvl="1"/>
            <a:r>
              <a:rPr lang="es-MX" dirty="0" smtClean="0">
                <a:solidFill>
                  <a:srgbClr val="000000"/>
                </a:solidFill>
              </a:rPr>
              <a:t>El rol del estudiante será tomar todos aquellos aprendizajes que el docente le dejara para tener una vida saludable </a:t>
            </a:r>
            <a:r>
              <a:rPr lang="es-MX" dirty="0" err="1" smtClean="0">
                <a:solidFill>
                  <a:srgbClr val="000000"/>
                </a:solidFill>
              </a:rPr>
              <a:t>asi</a:t>
            </a:r>
            <a:r>
              <a:rPr lang="es-MX" dirty="0" smtClean="0">
                <a:solidFill>
                  <a:srgbClr val="000000"/>
                </a:solidFill>
              </a:rPr>
              <a:t> como un ambiente sano para su mejor desenvolvimiento.</a:t>
            </a:r>
          </a:p>
          <a:p>
            <a:pPr lvl="1"/>
            <a:r>
              <a:rPr lang="es-MX" dirty="0" smtClean="0">
                <a:solidFill>
                  <a:srgbClr val="000000"/>
                </a:solidFill>
              </a:rPr>
              <a:t>Es necesario que conozca todo aquello que puede perjudicar su salud, como por ejemplo consumir demasiadas grasas, azucares, alcohol, entre otras sustancias que se pueden encontrara en el medio ambiente. Para que de esta manera el pueda estar seguro de que después de cuidar su salud y el medio ambiente el lograra tener una vida digna y sana.</a:t>
            </a:r>
            <a:endParaRPr lang="es-MX" dirty="0">
              <a:solidFill>
                <a:srgbClr val="000000"/>
              </a:solidFill>
            </a:endParaRPr>
          </a:p>
        </p:txBody>
      </p:sp>
    </p:spTree>
    <p:extLst>
      <p:ext uri="{BB962C8B-B14F-4D97-AF65-F5344CB8AC3E}">
        <p14:creationId xmlns:p14="http://schemas.microsoft.com/office/powerpoint/2010/main" val="1918735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Rol del maestro:</a:t>
            </a:r>
            <a:endParaRPr lang="es-MX"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Marcador de contenido 2"/>
          <p:cNvSpPr>
            <a:spLocks noGrp="1"/>
          </p:cNvSpPr>
          <p:nvPr>
            <p:ph idx="1"/>
          </p:nvPr>
        </p:nvSpPr>
        <p:spPr/>
        <p:txBody>
          <a:bodyPr/>
          <a:lstStyle/>
          <a:p>
            <a:r>
              <a:rPr lang="es-MX" dirty="0" smtClean="0">
                <a:solidFill>
                  <a:srgbClr val="000000"/>
                </a:solidFill>
              </a:rPr>
              <a:t>El rol del docente será desarrollar en los alumnos el gusto por una vida saludable, poniendo en practica los hábitos de higiene y las </a:t>
            </a:r>
            <a:r>
              <a:rPr lang="es-MX" dirty="0" smtClean="0">
                <a:solidFill>
                  <a:srgbClr val="000000"/>
                </a:solidFill>
              </a:rPr>
              <a:t>acciones a seguir para que también puedan desarrollarse en un medio ambiente sano y lo que los alumnos pueden hacer para mantenerlo en buen estado.</a:t>
            </a:r>
          </a:p>
          <a:p>
            <a:r>
              <a:rPr lang="es-MX" dirty="0" smtClean="0">
                <a:solidFill>
                  <a:srgbClr val="000000"/>
                </a:solidFill>
              </a:rPr>
              <a:t>Deberá generar conciencia sobre la importancia</a:t>
            </a:r>
            <a:r>
              <a:rPr lang="es-MX" dirty="0" smtClean="0">
                <a:solidFill>
                  <a:srgbClr val="000000"/>
                </a:solidFill>
              </a:rPr>
              <a:t> del cuidado del medio ambiente, así como las consecuencias que esto traería si no se no se cumplen con buenas acciones.</a:t>
            </a:r>
          </a:p>
          <a:p>
            <a:r>
              <a:rPr lang="es-MX" dirty="0" smtClean="0">
                <a:solidFill>
                  <a:srgbClr val="000000"/>
                </a:solidFill>
              </a:rPr>
              <a:t>Hacer conciencia sobre los buenos </a:t>
            </a:r>
            <a:r>
              <a:rPr lang="es-MX" dirty="0" err="1" smtClean="0">
                <a:solidFill>
                  <a:srgbClr val="000000"/>
                </a:solidFill>
              </a:rPr>
              <a:t>habitos</a:t>
            </a:r>
            <a:r>
              <a:rPr lang="es-MX" dirty="0" smtClean="0">
                <a:solidFill>
                  <a:srgbClr val="000000"/>
                </a:solidFill>
              </a:rPr>
              <a:t> que deben tener y de esta manera evitar enfermedades que puedan dañarlos.</a:t>
            </a:r>
            <a:endParaRPr lang="es-MX" dirty="0" smtClean="0">
              <a:solidFill>
                <a:srgbClr val="000000"/>
              </a:solidFill>
            </a:endParaRPr>
          </a:p>
          <a:p>
            <a:endParaRPr lang="es-MX" dirty="0"/>
          </a:p>
        </p:txBody>
      </p:sp>
    </p:spTree>
    <p:extLst>
      <p:ext uri="{BB962C8B-B14F-4D97-AF65-F5344CB8AC3E}">
        <p14:creationId xmlns:p14="http://schemas.microsoft.com/office/powerpoint/2010/main" val="210533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¿Qué es una secuencia didáctica?</a:t>
            </a:r>
            <a:endParaRPr lang="es-MX"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Marcador de contenido 2"/>
          <p:cNvSpPr>
            <a:spLocks noGrp="1"/>
          </p:cNvSpPr>
          <p:nvPr>
            <p:ph idx="1"/>
          </p:nvPr>
        </p:nvSpPr>
        <p:spPr>
          <a:xfrm>
            <a:off x="903689" y="1853248"/>
            <a:ext cx="9783667" cy="3987273"/>
          </a:xfrm>
        </p:spPr>
        <p:txBody>
          <a:bodyPr>
            <a:noAutofit/>
          </a:bodyPr>
          <a:lstStyle/>
          <a:p>
            <a:pPr marL="0" indent="0">
              <a:buNone/>
            </a:pPr>
            <a:r>
              <a:rPr lang="es-MX" sz="3600" dirty="0">
                <a:solidFill>
                  <a:srgbClr val="000000"/>
                </a:solidFill>
              </a:rPr>
              <a:t>El término secuencia didáctica </a:t>
            </a:r>
            <a:r>
              <a:rPr lang="es-MX" sz="3600" dirty="0" smtClean="0">
                <a:solidFill>
                  <a:srgbClr val="000000"/>
                </a:solidFill>
              </a:rPr>
              <a:t>se refiere </a:t>
            </a:r>
            <a:r>
              <a:rPr lang="es-MX" sz="3600" dirty="0">
                <a:solidFill>
                  <a:srgbClr val="000000"/>
                </a:solidFill>
              </a:rPr>
              <a:t>al ámbito de la enseñanza. Comprende las sucesivas actividades que tienen como fin enseñar un contenido educativo. Tiene características de linealidad, dividiendo el tiempo de la clase sus tres fases clásicas: Inicio, Desarrollo y Cierre.</a:t>
            </a:r>
          </a:p>
        </p:txBody>
      </p:sp>
    </p:spTree>
    <p:extLst>
      <p:ext uri="{BB962C8B-B14F-4D97-AF65-F5344CB8AC3E}">
        <p14:creationId xmlns:p14="http://schemas.microsoft.com/office/powerpoint/2010/main" val="237328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4220" y="409332"/>
            <a:ext cx="9404723" cy="1400530"/>
          </a:xfrm>
        </p:spPr>
        <p:txBody>
          <a:bodyPr/>
          <a:lstStyle/>
          <a:p>
            <a:r>
              <a:rPr lang="es-MX"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¿Qué es la modelización?</a:t>
            </a:r>
            <a:endParaRPr lang="es-MX" sz="5400" dirty="0">
              <a:ln w="22225">
                <a:solidFill>
                  <a:sysClr val="windowText" lastClr="000000"/>
                </a:solidFill>
                <a:prstDash val="solid"/>
              </a:ln>
              <a:solidFill>
                <a:srgbClr val="000000"/>
              </a:solidFill>
            </a:endParaRPr>
          </a:p>
        </p:txBody>
      </p:sp>
      <p:sp>
        <p:nvSpPr>
          <p:cNvPr id="6" name="Rectángulo 5"/>
          <p:cNvSpPr/>
          <p:nvPr/>
        </p:nvSpPr>
        <p:spPr>
          <a:xfrm>
            <a:off x="188003" y="1521747"/>
            <a:ext cx="11490646" cy="954107"/>
          </a:xfrm>
          <a:prstGeom prst="rect">
            <a:avLst/>
          </a:prstGeom>
          <a:noFill/>
        </p:spPr>
        <p:txBody>
          <a:bodyPr wrap="none" lIns="91440" tIns="45720" rIns="91440" bIns="45720">
            <a:spAutoFit/>
          </a:bodyPr>
          <a:lstStyle/>
          <a:p>
            <a:pPr algn="ctr"/>
            <a:r>
              <a:rPr lang="es-ES" sz="2800" b="1" cap="none" spc="0" dirty="0" smtClean="0">
                <a:ln w="12700" cmpd="sng">
                  <a:solidFill>
                    <a:sysClr val="windowText" lastClr="000000"/>
                  </a:solidFill>
                  <a:prstDash val="solid"/>
                </a:ln>
                <a:solidFill>
                  <a:srgbClr val="000000"/>
                </a:solidFill>
                <a:effectLst/>
              </a:rPr>
              <a:t>La modelación es el proceso mediante por el cual,</a:t>
            </a:r>
          </a:p>
          <a:p>
            <a:pPr algn="ctr"/>
            <a:r>
              <a:rPr lang="es-ES" sz="2800" b="1" dirty="0" smtClean="0">
                <a:ln w="12700" cmpd="sng">
                  <a:solidFill>
                    <a:sysClr val="windowText" lastClr="000000"/>
                  </a:solidFill>
                  <a:prstDash val="solid"/>
                </a:ln>
                <a:solidFill>
                  <a:srgbClr val="000000"/>
                </a:solidFill>
              </a:rPr>
              <a:t>Se crea una representación o modelo para investigar la realidad</a:t>
            </a:r>
            <a:endParaRPr lang="es-ES" sz="2800" b="1" cap="none" spc="0" dirty="0">
              <a:ln w="12700" cmpd="sng">
                <a:solidFill>
                  <a:sysClr val="windowText" lastClr="000000"/>
                </a:solidFill>
                <a:prstDash val="solid"/>
              </a:ln>
              <a:solidFill>
                <a:srgbClr val="000000"/>
              </a:solidFill>
              <a:effectLst/>
            </a:endParaRPr>
          </a:p>
        </p:txBody>
      </p:sp>
      <p:sp>
        <p:nvSpPr>
          <p:cNvPr id="7" name="3 Marcador de texto"/>
          <p:cNvSpPr txBox="1">
            <a:spLocks/>
          </p:cNvSpPr>
          <p:nvPr/>
        </p:nvSpPr>
        <p:spPr>
          <a:xfrm>
            <a:off x="1227809" y="2610214"/>
            <a:ext cx="5504296" cy="34164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s-MX" sz="2400" b="1" dirty="0" smtClean="0">
                <a:solidFill>
                  <a:srgbClr val="001133"/>
                </a:solidFill>
                <a:highlight>
                  <a:srgbClr val="FFFFFF"/>
                </a:highlight>
              </a:rPr>
              <a:t>El modelo científico</a:t>
            </a:r>
          </a:p>
          <a:p>
            <a:pPr marL="0" indent="0">
              <a:buNone/>
            </a:pPr>
            <a:r>
              <a:rPr lang="x-none" sz="2400" dirty="0" smtClean="0">
                <a:solidFill>
                  <a:srgbClr val="001133"/>
                </a:solidFill>
                <a:highlight>
                  <a:srgbClr val="FFFFFF"/>
                </a:highlight>
              </a:rPr>
              <a:t>el modelo científico es un instrumento de la investigación de carácter material o teórico, creado para reproducir el objeto que se está estudiando, constituye un eslabón intermedio entre el sujeto (investigador) y el objeto de investigación</a:t>
            </a:r>
            <a:r>
              <a:rPr lang="x-none" sz="1200" dirty="0" smtClean="0">
                <a:solidFill>
                  <a:srgbClr val="001133"/>
                </a:solidFill>
                <a:highlight>
                  <a:srgbClr val="FFFFFF"/>
                </a:highlight>
              </a:rPr>
              <a:t>.</a:t>
            </a:r>
            <a:endParaRPr lang="es-MX" sz="2400" dirty="0"/>
          </a:p>
        </p:txBody>
      </p:sp>
    </p:spTree>
    <p:extLst>
      <p:ext uri="{BB962C8B-B14F-4D97-AF65-F5344CB8AC3E}">
        <p14:creationId xmlns:p14="http://schemas.microsoft.com/office/powerpoint/2010/main" val="421387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¿Cuáles son los pasos de la modelización?</a:t>
            </a:r>
            <a:endParaRPr lang="es-MX" dirty="0"/>
          </a:p>
        </p:txBody>
      </p:sp>
      <p:sp>
        <p:nvSpPr>
          <p:cNvPr id="3" name="Marcador de contenido 2"/>
          <p:cNvSpPr>
            <a:spLocks noGrp="1"/>
          </p:cNvSpPr>
          <p:nvPr>
            <p:ph idx="1"/>
          </p:nvPr>
        </p:nvSpPr>
        <p:spPr>
          <a:xfrm>
            <a:off x="1103312" y="2052918"/>
            <a:ext cx="9909245" cy="4195481"/>
          </a:xfrm>
        </p:spPr>
        <p:txBody>
          <a:bodyPr>
            <a:normAutofit fontScale="92500" lnSpcReduction="10000"/>
          </a:bodyPr>
          <a:lstStyle/>
          <a:p>
            <a:pPr>
              <a:buNone/>
            </a:pPr>
            <a:r>
              <a:rPr lang="es-MX" sz="2200" dirty="0">
                <a:solidFill>
                  <a:srgbClr val="000000"/>
                </a:solidFill>
              </a:rPr>
              <a:t>A través de la experimentación con modelos de simulación es posible mejorar nuestro conocimiento sobre las relaciones entre los elementos que forman los Sistemas Ambientales y buscar la forma de mejorar la trayectoria natural del sistema que analizamos. </a:t>
            </a:r>
          </a:p>
          <a:p>
            <a:pPr>
              <a:buNone/>
            </a:pPr>
            <a:r>
              <a:rPr lang="es-MX" sz="2200" dirty="0">
                <a:solidFill>
                  <a:srgbClr val="000000"/>
                </a:solidFill>
              </a:rPr>
              <a:t>      Para lograr todos estos objetivos, la construcción de un modelo debe seguir los siguientes pasos:</a:t>
            </a:r>
            <a:br>
              <a:rPr lang="es-MX" sz="2200" dirty="0">
                <a:solidFill>
                  <a:srgbClr val="000000"/>
                </a:solidFill>
              </a:rPr>
            </a:br>
            <a:endParaRPr lang="es-MX" sz="2200" dirty="0">
              <a:solidFill>
                <a:srgbClr val="000000"/>
              </a:solidFill>
            </a:endParaRPr>
          </a:p>
          <a:p>
            <a:pPr>
              <a:buNone/>
            </a:pPr>
            <a:r>
              <a:rPr lang="es-MX" sz="2200" dirty="0">
                <a:solidFill>
                  <a:srgbClr val="000000"/>
                </a:solidFill>
              </a:rPr>
              <a:t>1. Una definición clara de los objetivos del modelo; entre los objetivos habituales en modelización destacan: Un incremento del conocimiento acerca del sistema y comprobar los efectos de diversas actuaciones dentro del sistema.</a:t>
            </a:r>
          </a:p>
          <a:p>
            <a:pPr>
              <a:buNone/>
            </a:pPr>
            <a:r>
              <a:rPr lang="es-MX" sz="2200" dirty="0">
                <a:solidFill>
                  <a:srgbClr val="000000"/>
                </a:solidFill>
              </a:rPr>
              <a:t>2. Una identificación adecuada de los elementos y procesos involucrados en el sistema a </a:t>
            </a:r>
            <a:r>
              <a:rPr lang="es-MX" sz="2200" dirty="0" err="1">
                <a:solidFill>
                  <a:srgbClr val="000000"/>
                </a:solidFill>
              </a:rPr>
              <a:t>modelizar</a:t>
            </a:r>
            <a:r>
              <a:rPr lang="es-MX" sz="2200" dirty="0">
                <a:solidFill>
                  <a:srgbClr val="000000"/>
                </a:solidFill>
              </a:rPr>
              <a:t> y relevantes para alcanzar los objetivos planteados.</a:t>
            </a:r>
          </a:p>
          <a:p>
            <a:pPr lvl="0">
              <a:spcBef>
                <a:spcPts val="0"/>
              </a:spcBef>
              <a:spcAft>
                <a:spcPts val="1600"/>
              </a:spcAft>
              <a:buFont typeface="+mj-lt"/>
              <a:buAutoNum type="arabicPeriod"/>
            </a:pPr>
            <a:endParaRPr lang="es-MX" dirty="0"/>
          </a:p>
          <a:p>
            <a:pPr marL="0" indent="0">
              <a:buNone/>
            </a:pPr>
            <a:endParaRPr lang="es-MX" dirty="0"/>
          </a:p>
        </p:txBody>
      </p:sp>
    </p:spTree>
    <p:extLst>
      <p:ext uri="{BB962C8B-B14F-4D97-AF65-F5344CB8AC3E}">
        <p14:creationId xmlns:p14="http://schemas.microsoft.com/office/powerpoint/2010/main" val="310926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75590" y="754205"/>
            <a:ext cx="8946541" cy="4195481"/>
          </a:xfrm>
        </p:spPr>
        <p:txBody>
          <a:bodyPr/>
          <a:lstStyle/>
          <a:p>
            <a:pPr>
              <a:buNone/>
            </a:pPr>
            <a:r>
              <a:rPr lang="es-MX" sz="2800" dirty="0">
                <a:solidFill>
                  <a:srgbClr val="000000"/>
                </a:solidFill>
              </a:rPr>
              <a:t>3. Determinación de la escala espacial y temporal más adecuadas. El concepto de escala incluye tanto la extensión del marco espacio-temporal del modelo como la resolución del mismo, es decir los intervalos espaciales y temporales en que se va a subdividir ese marco.</a:t>
            </a:r>
          </a:p>
          <a:p>
            <a:pPr>
              <a:buNone/>
            </a:pPr>
            <a:r>
              <a:rPr lang="es-MX" sz="2800" dirty="0">
                <a:solidFill>
                  <a:srgbClr val="000000"/>
                </a:solidFill>
              </a:rPr>
              <a:t>4. Determinación de los flujos de materia, energía o información que se producen entre el sistema y su entorno.</a:t>
            </a:r>
          </a:p>
          <a:p>
            <a:pPr marL="0" indent="0">
              <a:buNone/>
            </a:pPr>
            <a:endParaRPr lang="es-MX" dirty="0"/>
          </a:p>
        </p:txBody>
      </p:sp>
    </p:spTree>
    <p:extLst>
      <p:ext uri="{BB962C8B-B14F-4D97-AF65-F5344CB8AC3E}">
        <p14:creationId xmlns:p14="http://schemas.microsoft.com/office/powerpoint/2010/main" val="1054112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Actividades que se proponen:</a:t>
            </a:r>
            <a:endParaRPr lang="es-MX"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Marcador de contenido 2"/>
          <p:cNvSpPr>
            <a:spLocks noGrp="1"/>
          </p:cNvSpPr>
          <p:nvPr>
            <p:ph idx="1"/>
          </p:nvPr>
        </p:nvSpPr>
        <p:spPr>
          <a:xfrm>
            <a:off x="550502" y="1267307"/>
            <a:ext cx="8946541" cy="4463792"/>
          </a:xfrm>
        </p:spPr>
        <p:txBody>
          <a:bodyPr>
            <a:noAutofit/>
          </a:bodyPr>
          <a:lstStyle/>
          <a:p>
            <a:pPr marL="0" indent="0">
              <a:buNone/>
            </a:pPr>
            <a:r>
              <a:rPr lang="es-MX" sz="2200" dirty="0" smtClean="0">
                <a:solidFill>
                  <a:srgbClr val="000000"/>
                </a:solidFill>
              </a:rPr>
              <a:t>Enseñar a los niños el plato del buen comer y la jarra del buen beber:</a:t>
            </a:r>
          </a:p>
          <a:p>
            <a:pPr marL="0" indent="0">
              <a:buNone/>
            </a:pPr>
            <a:r>
              <a:rPr lang="es-MX" sz="2200" dirty="0" smtClean="0">
                <a:solidFill>
                  <a:srgbClr val="00B050"/>
                </a:solidFill>
              </a:rPr>
              <a:t>Inicio: </a:t>
            </a:r>
            <a:r>
              <a:rPr lang="es-MX" sz="2200" dirty="0" smtClean="0">
                <a:solidFill>
                  <a:srgbClr val="000000"/>
                </a:solidFill>
              </a:rPr>
              <a:t>Llevar un alimento de cada grupo alimenticio (verduras y frutas, leguminosas y alimentos de origen animal, los cereales, chatarra y bebidas de diferentes tipos).</a:t>
            </a:r>
          </a:p>
          <a:p>
            <a:pPr marL="0" indent="0">
              <a:buNone/>
            </a:pPr>
            <a:r>
              <a:rPr lang="es-MX" sz="2200" dirty="0" smtClean="0">
                <a:solidFill>
                  <a:srgbClr val="00B050"/>
                </a:solidFill>
              </a:rPr>
              <a:t>Desarrollo: </a:t>
            </a:r>
            <a:r>
              <a:rPr lang="es-MX" sz="2200" dirty="0" smtClean="0">
                <a:solidFill>
                  <a:srgbClr val="000000"/>
                </a:solidFill>
              </a:rPr>
              <a:t>Jugar con los niños, conociendo que tipos de alimentos consumen mas seguido. Haciendo un análisis grupal acerca de que provoca el comer saludable y el no comer saludable.</a:t>
            </a:r>
          </a:p>
          <a:p>
            <a:pPr marL="0" indent="0">
              <a:buNone/>
            </a:pPr>
            <a:r>
              <a:rPr lang="es-MX" sz="2200" dirty="0">
                <a:solidFill>
                  <a:srgbClr val="00B050"/>
                </a:solidFill>
              </a:rPr>
              <a:t> </a:t>
            </a:r>
            <a:r>
              <a:rPr lang="es-MX" sz="2200" dirty="0" smtClean="0">
                <a:solidFill>
                  <a:srgbClr val="00B050"/>
                </a:solidFill>
              </a:rPr>
              <a:t>Cierre: </a:t>
            </a:r>
            <a:r>
              <a:rPr lang="es-MX" sz="2200" dirty="0" smtClean="0">
                <a:solidFill>
                  <a:srgbClr val="000000"/>
                </a:solidFill>
              </a:rPr>
              <a:t>Llegar a invitar a los niños a comer mas saludable, por ejemplo de que en el jardín a la hora del recreo se consuma agua, una fruta y su lonche a base de tacos, sándwich </a:t>
            </a:r>
            <a:r>
              <a:rPr lang="es-MX" sz="2200" dirty="0" err="1" smtClean="0">
                <a:solidFill>
                  <a:srgbClr val="000000"/>
                </a:solidFill>
              </a:rPr>
              <a:t>etc</a:t>
            </a:r>
            <a:endParaRPr lang="es-MX" sz="2200" dirty="0">
              <a:solidFill>
                <a:srgbClr val="000000"/>
              </a:solidFill>
            </a:endParaRPr>
          </a:p>
        </p:txBody>
      </p:sp>
      <p:pic>
        <p:nvPicPr>
          <p:cNvPr id="4" name="Imagen 3"/>
          <p:cNvPicPr>
            <a:picLocks noChangeAspect="1"/>
          </p:cNvPicPr>
          <p:nvPr/>
        </p:nvPicPr>
        <p:blipFill>
          <a:blip r:embed="rId2"/>
          <a:stretch>
            <a:fillRect/>
          </a:stretch>
        </p:blipFill>
        <p:spPr>
          <a:xfrm>
            <a:off x="9368605" y="775645"/>
            <a:ext cx="2723558" cy="2723558"/>
          </a:xfrm>
          <a:prstGeom prst="rect">
            <a:avLst/>
          </a:prstGeom>
        </p:spPr>
      </p:pic>
      <p:pic>
        <p:nvPicPr>
          <p:cNvPr id="5" name="Imagen 4"/>
          <p:cNvPicPr>
            <a:picLocks noChangeAspect="1"/>
          </p:cNvPicPr>
          <p:nvPr/>
        </p:nvPicPr>
        <p:blipFill>
          <a:blip r:embed="rId3"/>
          <a:stretch>
            <a:fillRect/>
          </a:stretch>
        </p:blipFill>
        <p:spPr>
          <a:xfrm>
            <a:off x="9368605" y="3822129"/>
            <a:ext cx="2723558" cy="2527461"/>
          </a:xfrm>
          <a:prstGeom prst="rect">
            <a:avLst/>
          </a:prstGeom>
        </p:spPr>
      </p:pic>
    </p:spTree>
    <p:extLst>
      <p:ext uri="{BB962C8B-B14F-4D97-AF65-F5344CB8AC3E}">
        <p14:creationId xmlns:p14="http://schemas.microsoft.com/office/powerpoint/2010/main" val="720681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5103" y="1766225"/>
            <a:ext cx="7564192" cy="3970318"/>
          </a:xfrm>
          <a:prstGeom prst="rect">
            <a:avLst/>
          </a:prstGeom>
        </p:spPr>
        <p:txBody>
          <a:bodyPr wrap="square">
            <a:spAutoFit/>
          </a:bodyPr>
          <a:lstStyle/>
          <a:p>
            <a:r>
              <a:rPr lang="es-MX" sz="2800" dirty="0">
                <a:solidFill>
                  <a:srgbClr val="00B050"/>
                </a:solidFill>
              </a:rPr>
              <a:t>inicio: </a:t>
            </a:r>
            <a:r>
              <a:rPr lang="es-MX" sz="2800" dirty="0">
                <a:solidFill>
                  <a:srgbClr val="000000"/>
                </a:solidFill>
              </a:rPr>
              <a:t>llevarles un vídeo de las consecuencias que conlleva el no lavarse los dientes. </a:t>
            </a:r>
            <a:endParaRPr lang="es-MX" sz="2800" dirty="0" smtClean="0">
              <a:solidFill>
                <a:srgbClr val="000000"/>
              </a:solidFill>
            </a:endParaRPr>
          </a:p>
          <a:p>
            <a:r>
              <a:rPr lang="es-MX" sz="2800" dirty="0">
                <a:solidFill>
                  <a:srgbClr val="00B050"/>
                </a:solidFill>
              </a:rPr>
              <a:t>D</a:t>
            </a:r>
            <a:r>
              <a:rPr lang="es-MX" sz="2800" dirty="0" smtClean="0">
                <a:solidFill>
                  <a:srgbClr val="00B050"/>
                </a:solidFill>
              </a:rPr>
              <a:t>esarrollo</a:t>
            </a:r>
            <a:r>
              <a:rPr lang="es-MX" sz="2800" dirty="0">
                <a:solidFill>
                  <a:srgbClr val="00B050"/>
                </a:solidFill>
              </a:rPr>
              <a:t>: </a:t>
            </a:r>
            <a:r>
              <a:rPr lang="es-MX" sz="2800" dirty="0">
                <a:solidFill>
                  <a:srgbClr val="000000"/>
                </a:solidFill>
              </a:rPr>
              <a:t>invitar a un dentista a que les de una platica sobre el como lavarse los dientes correctamente. </a:t>
            </a:r>
            <a:endParaRPr lang="es-MX" sz="2800" dirty="0" smtClean="0">
              <a:solidFill>
                <a:srgbClr val="000000"/>
              </a:solidFill>
            </a:endParaRPr>
          </a:p>
          <a:p>
            <a:r>
              <a:rPr lang="es-MX" sz="2800" dirty="0">
                <a:solidFill>
                  <a:srgbClr val="00B050"/>
                </a:solidFill>
              </a:rPr>
              <a:t>C</a:t>
            </a:r>
            <a:r>
              <a:rPr lang="es-MX" sz="2800" dirty="0" smtClean="0">
                <a:solidFill>
                  <a:srgbClr val="00B050"/>
                </a:solidFill>
              </a:rPr>
              <a:t>ierre</a:t>
            </a:r>
            <a:r>
              <a:rPr lang="es-MX" sz="2800" dirty="0">
                <a:solidFill>
                  <a:srgbClr val="00B050"/>
                </a:solidFill>
              </a:rPr>
              <a:t>: </a:t>
            </a:r>
            <a:r>
              <a:rPr lang="es-MX" sz="2800" dirty="0">
                <a:solidFill>
                  <a:srgbClr val="000000"/>
                </a:solidFill>
              </a:rPr>
              <a:t>invitar a </a:t>
            </a:r>
            <a:r>
              <a:rPr lang="es-MX" sz="2800" dirty="0" err="1">
                <a:solidFill>
                  <a:srgbClr val="000000"/>
                </a:solidFill>
              </a:rPr>
              <a:t>a</a:t>
            </a:r>
            <a:r>
              <a:rPr lang="es-MX" sz="2800" dirty="0">
                <a:solidFill>
                  <a:srgbClr val="000000"/>
                </a:solidFill>
              </a:rPr>
              <a:t> los niños a lavarse los dientes tres veces al </a:t>
            </a:r>
            <a:r>
              <a:rPr lang="es-MX" sz="2800" dirty="0" err="1">
                <a:solidFill>
                  <a:srgbClr val="000000"/>
                </a:solidFill>
              </a:rPr>
              <a:t>dia</a:t>
            </a:r>
            <a:r>
              <a:rPr lang="es-MX" sz="2800" dirty="0">
                <a:solidFill>
                  <a:srgbClr val="000000"/>
                </a:solidFill>
              </a:rPr>
              <a:t>, darles un cepillo de dientes y una pasta pequeña</a:t>
            </a:r>
          </a:p>
        </p:txBody>
      </p:sp>
      <p:pic>
        <p:nvPicPr>
          <p:cNvPr id="5" name="Imagen 4"/>
          <p:cNvPicPr>
            <a:picLocks noChangeAspect="1"/>
          </p:cNvPicPr>
          <p:nvPr/>
        </p:nvPicPr>
        <p:blipFill>
          <a:blip r:embed="rId2"/>
          <a:stretch>
            <a:fillRect/>
          </a:stretch>
        </p:blipFill>
        <p:spPr>
          <a:xfrm>
            <a:off x="8049295" y="1872881"/>
            <a:ext cx="4020891" cy="2124371"/>
          </a:xfrm>
          <a:prstGeom prst="rect">
            <a:avLst/>
          </a:prstGeom>
        </p:spPr>
      </p:pic>
      <p:sp>
        <p:nvSpPr>
          <p:cNvPr id="6" name="Rectángulo 5"/>
          <p:cNvSpPr/>
          <p:nvPr/>
        </p:nvSpPr>
        <p:spPr>
          <a:xfrm>
            <a:off x="2366899" y="789567"/>
            <a:ext cx="5783956" cy="923330"/>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Higiene Personal</a:t>
            </a: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6737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3643" y="156602"/>
            <a:ext cx="6064802" cy="532903"/>
          </a:xfrm>
          <a:prstGeom prst="rect">
            <a:avLst/>
          </a:prstGeom>
        </p:spPr>
        <p:txBody>
          <a:bodyPr wrap="none">
            <a:spAutoFit/>
          </a:bodyPr>
          <a:lstStyle/>
          <a:p>
            <a:pPr>
              <a:lnSpc>
                <a:spcPct val="107000"/>
              </a:lnSpc>
              <a:spcAft>
                <a:spcPts val="800"/>
              </a:spcAft>
            </a:pPr>
            <a:r>
              <a:rPr lang="es-MX"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cs typeface="Times New Roman" panose="02020603050405020304" pitchFamily="18" charset="0"/>
              </a:rPr>
              <a:t>Actividad cuidemos el medio ambiente </a:t>
            </a:r>
          </a:p>
        </p:txBody>
      </p:sp>
      <p:sp>
        <p:nvSpPr>
          <p:cNvPr id="5" name="Rectángulo 4"/>
          <p:cNvSpPr/>
          <p:nvPr/>
        </p:nvSpPr>
        <p:spPr>
          <a:xfrm>
            <a:off x="476519" y="423053"/>
            <a:ext cx="11475076" cy="6533071"/>
          </a:xfrm>
          <a:prstGeom prst="rect">
            <a:avLst/>
          </a:prstGeom>
        </p:spPr>
        <p:txBody>
          <a:bodyPr wrap="square">
            <a:spAutoFit/>
          </a:bodyPr>
          <a:lstStyle/>
          <a:p>
            <a:pPr>
              <a:lnSpc>
                <a:spcPct val="107000"/>
              </a:lnSpc>
              <a:spcAft>
                <a:spcPts val="800"/>
              </a:spcAft>
            </a:pPr>
            <a:r>
              <a:rPr lang="es-MX" dirty="0">
                <a:solidFill>
                  <a:srgbClr val="00B050"/>
                </a:solidFill>
                <a:latin typeface="Calibri" panose="020F0502020204030204" pitchFamily="34" charset="0"/>
                <a:ea typeface="Calibri" panose="020F0502020204030204" pitchFamily="34" charset="0"/>
                <a:cs typeface="Times New Roman" panose="02020603050405020304" pitchFamily="18" charset="0"/>
              </a:rPr>
              <a:t>Inicio: </a:t>
            </a:r>
            <a:r>
              <a:rPr lang="es-MX"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Se </a:t>
            </a: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hará preguntas a los niños para conocer sus ideas previas acerca de la basura </a:t>
            </a:r>
          </a:p>
          <a:p>
            <a:pPr>
              <a:lnSpc>
                <a:spcPct val="107000"/>
              </a:lnSpc>
              <a:spcAft>
                <a:spcPts val="800"/>
              </a:spcAft>
            </a:pP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¿Qué es la basura?, ¿Y ustedes qué basura tiran? , ¿En su casa separan esta basura? ¿Cómo la separan?</a:t>
            </a:r>
          </a:p>
          <a:p>
            <a:pPr>
              <a:lnSpc>
                <a:spcPct val="107000"/>
              </a:lnSpc>
              <a:spcAft>
                <a:spcPts val="800"/>
              </a:spcAft>
            </a:pP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Después Escucharemos la canción “La Basura en su lugar” para comprenderlas consecuencias y  por qué debemos cuidar el entorno en el que vivimos, se les preguntara</a:t>
            </a:r>
            <a:r>
              <a:rPr lang="es-MX"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Qué pasa si nosotros no tiramos la basura en el lugar que corresponde?</a:t>
            </a:r>
          </a:p>
          <a:p>
            <a:pPr>
              <a:lnSpc>
                <a:spcPct val="107000"/>
              </a:lnSpc>
              <a:spcAft>
                <a:spcPts val="800"/>
              </a:spcAft>
            </a:pP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¿Qué lugares conocen que tengan basura tirada</a:t>
            </a:r>
            <a:r>
              <a:rPr lang="es-MX"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gusta que su escuela este sucia? ¿Cómo quieren que su escuela este?</a:t>
            </a:r>
          </a:p>
          <a:p>
            <a:pPr>
              <a:lnSpc>
                <a:spcPct val="107000"/>
              </a:lnSpc>
              <a:spcAft>
                <a:spcPts val="800"/>
              </a:spcAft>
            </a:pPr>
            <a:r>
              <a:rPr lang="es-MX" dirty="0">
                <a:solidFill>
                  <a:srgbClr val="00B050"/>
                </a:solidFill>
                <a:latin typeface="Calibri" panose="020F0502020204030204" pitchFamily="34" charset="0"/>
                <a:ea typeface="Calibri" panose="020F0502020204030204" pitchFamily="34" charset="0"/>
                <a:cs typeface="Times New Roman" panose="02020603050405020304" pitchFamily="18" charset="0"/>
              </a:rPr>
              <a:t>Desarrollo </a:t>
            </a:r>
            <a:r>
              <a:rPr lang="es-MX"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s-MX"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Los </a:t>
            </a: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alumnos realizaran un mural identificando los efectos favorables y desfavorables de las acciones que ellos hacen ante el tirado de basura. Se le dará una imagen a cada uno y deberán pasarla a pegar en el lugar que corresponde.</a:t>
            </a:r>
          </a:p>
          <a:p>
            <a:pPr>
              <a:lnSpc>
                <a:spcPct val="107000"/>
              </a:lnSpc>
              <a:spcAft>
                <a:spcPts val="800"/>
              </a:spcAft>
            </a:pP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 papel bon se dividirá en 4 cuadros, en el cuadro superior izquierdo se escribirá lugares contaminados, en el lado superior derecho irán lugares limpios, mientras que en el lado inferior izquierdo se pondrá la basura orgánica y en el sobrante la basura </a:t>
            </a:r>
            <a:r>
              <a:rPr lang="es-MX"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inorgánica. Las </a:t>
            </a: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imágenes serán de: *Coladeras, ríos, mares, lagos, calles y parques con basura tirada así como también esos mismos lugares pero sin basura</a:t>
            </a:r>
            <a:r>
              <a:rPr lang="es-MX"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Objetos orgánicos e inorgánicos (botellas, bolsas, residuos de frutas, </a:t>
            </a:r>
            <a:r>
              <a:rPr lang="es-MX" sz="20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etc</a:t>
            </a:r>
            <a:r>
              <a:rPr lang="es-MX"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Cada </a:t>
            </a: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alumno tendrá que explicar por qué lo está colocando en ese lugar y qué importancia tiene el poner la basura en el lugar </a:t>
            </a:r>
            <a:r>
              <a:rPr lang="es-MX"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correcto. Para </a:t>
            </a:r>
            <a:r>
              <a:rPr lang="es-MX"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finalizar comentaremos todo el grupo porque es importante no tirar basura  e investigaremos  que pasa si tiramos basura </a:t>
            </a:r>
            <a:endParaRPr lang="es-MX"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411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51797" y="249876"/>
            <a:ext cx="8946541" cy="4195481"/>
          </a:xfrm>
        </p:spPr>
        <p:txBody>
          <a:bodyPr>
            <a:normAutofit lnSpcReduction="10000"/>
          </a:bodyPr>
          <a:lstStyle/>
          <a:p>
            <a:pPr marL="0" indent="0">
              <a:buNone/>
            </a:pPr>
            <a:r>
              <a:rPr lang="es-MX" sz="2400" dirty="0">
                <a:solidFill>
                  <a:srgbClr val="00B050"/>
                </a:solidFill>
              </a:rPr>
              <a:t>Cierre </a:t>
            </a:r>
            <a:r>
              <a:rPr lang="es-MX" sz="2400" dirty="0" smtClean="0">
                <a:solidFill>
                  <a:srgbClr val="00B050"/>
                </a:solidFill>
              </a:rPr>
              <a:t>:</a:t>
            </a:r>
            <a:r>
              <a:rPr lang="es-MX" sz="2400" dirty="0" smtClean="0">
                <a:solidFill>
                  <a:srgbClr val="000000"/>
                </a:solidFill>
              </a:rPr>
              <a:t>Haremos </a:t>
            </a:r>
            <a:r>
              <a:rPr lang="es-MX" sz="2400" dirty="0">
                <a:solidFill>
                  <a:srgbClr val="000000"/>
                </a:solidFill>
              </a:rPr>
              <a:t>nuestra ¡Patrulla ambiental! Preguntaremos a los niños que sí saben qué es lo que hacen los policías. Se les propondrá al grupo convertirse en patrulla ambiental, la cual tendrá la responsabilidad de vigilar que se no se tire basura en el jardín y en su casa. . Cada alumno asumirá el rol de policía y se le dará una planilla con estampas para cuando feliciten o sancionen a una persona por el cuidado o mal cuidado del medio ambiente. Cada día al final de la clase, se platicará sobre cómo le fue el día anterior con la patrulla ambiental, qué sintieron al ver que los niños y familiares respetaban o no el medio ambiente.</a:t>
            </a:r>
          </a:p>
          <a:p>
            <a:pPr marL="0" indent="0">
              <a:buNone/>
            </a:pPr>
            <a:endParaRPr lang="es-MX" dirty="0"/>
          </a:p>
        </p:txBody>
      </p:sp>
      <p:pic>
        <p:nvPicPr>
          <p:cNvPr id="4" name="Imagen 3"/>
          <p:cNvPicPr>
            <a:picLocks noChangeAspect="1"/>
          </p:cNvPicPr>
          <p:nvPr/>
        </p:nvPicPr>
        <p:blipFill>
          <a:blip r:embed="rId2"/>
          <a:stretch>
            <a:fillRect/>
          </a:stretch>
        </p:blipFill>
        <p:spPr>
          <a:xfrm>
            <a:off x="5045211" y="4046112"/>
            <a:ext cx="3213499" cy="2412643"/>
          </a:xfrm>
          <a:prstGeom prst="rect">
            <a:avLst/>
          </a:prstGeom>
        </p:spPr>
      </p:pic>
    </p:spTree>
    <p:extLst>
      <p:ext uri="{BB962C8B-B14F-4D97-AF65-F5344CB8AC3E}">
        <p14:creationId xmlns:p14="http://schemas.microsoft.com/office/powerpoint/2010/main" val="395182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rgbClr val="FF0066"/>
      </a:dk1>
      <a:lt1>
        <a:srgbClr val="FFC000"/>
      </a:lt1>
      <a:dk2>
        <a:srgbClr val="FF0066"/>
      </a:dk2>
      <a:lt2>
        <a:srgbClr val="76DBF4"/>
      </a:lt2>
      <a:accent1>
        <a:srgbClr val="FFC000"/>
      </a:accent1>
      <a:accent2>
        <a:srgbClr val="FF0066"/>
      </a:accent2>
      <a:accent3>
        <a:srgbClr val="76DBF4"/>
      </a:accent3>
      <a:accent4>
        <a:srgbClr val="FF0066"/>
      </a:accent4>
      <a:accent5>
        <a:srgbClr val="FFC000"/>
      </a:accent5>
      <a:accent6>
        <a:srgbClr val="7030A0"/>
      </a:accent6>
      <a:hlink>
        <a:srgbClr val="7030A0"/>
      </a:hlink>
      <a:folHlink>
        <a:srgbClr val="7030A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466</TotalTime>
  <Words>1430</Words>
  <Application>Microsoft Office PowerPoint</Application>
  <PresentationFormat>Panorámica</PresentationFormat>
  <Paragraphs>61</Paragraphs>
  <Slides>13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Calibri</vt:lpstr>
      <vt:lpstr>Century Gothic</vt:lpstr>
      <vt:lpstr>Comic Sans MS</vt:lpstr>
      <vt:lpstr>Geneva</vt:lpstr>
      <vt:lpstr>Times New Roman</vt:lpstr>
      <vt:lpstr>Wingdings 3</vt:lpstr>
      <vt:lpstr>Ion</vt:lpstr>
      <vt:lpstr>Presentación de PowerPoint</vt:lpstr>
      <vt:lpstr>¿Qué es una secuencia didáctica?</vt:lpstr>
      <vt:lpstr>¿Qué es la modelización?</vt:lpstr>
      <vt:lpstr>¿Cuáles son los pasos de la modelización?</vt:lpstr>
      <vt:lpstr>Presentación de PowerPoint</vt:lpstr>
      <vt:lpstr>Actividades que se proponen:</vt:lpstr>
      <vt:lpstr>Presentación de PowerPoint</vt:lpstr>
      <vt:lpstr>Presentación de PowerPoint</vt:lpstr>
      <vt:lpstr>Presentación de PowerPoint</vt:lpstr>
      <vt:lpstr>Habilidades que desarrolla </vt:lpstr>
      <vt:lpstr>Aprendizajes que favorece:</vt:lpstr>
      <vt:lpstr>Rol del estudiante</vt:lpstr>
      <vt:lpstr>Rol del maestro: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dc:creator>
  <cp:lastModifiedBy>Claudia Mata Rodriguez</cp:lastModifiedBy>
  <cp:revision>20</cp:revision>
  <dcterms:created xsi:type="dcterms:W3CDTF">2019-11-29T19:32:35Z</dcterms:created>
  <dcterms:modified xsi:type="dcterms:W3CDTF">2019-12-01T04:52:59Z</dcterms:modified>
</cp:coreProperties>
</file>