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7" r:id="rId3"/>
    <p:sldId id="257" r:id="rId4"/>
    <p:sldId id="258" r:id="rId5"/>
    <p:sldId id="259" r:id="rId6"/>
    <p:sldId id="260" r:id="rId7"/>
    <p:sldId id="261" r:id="rId8"/>
    <p:sldId id="262" r:id="rId9"/>
    <p:sldId id="264" r:id="rId10"/>
    <p:sldId id="265" r:id="rId1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1A8AF68-7113-498B-99F1-2DB828E5EBE6}" type="datetimeFigureOut">
              <a:rPr lang="es-MX" smtClean="0"/>
              <a:t>13/12/2019</a:t>
            </a:fld>
            <a:endParaRPr lang="es-MX"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s-MX"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87A56D62-BCD3-4BC0-911B-A2DF4E4DD73D}" type="slidenum">
              <a:rPr lang="es-MX" smtClean="0"/>
              <a:t>‹Nº›</a:t>
            </a:fld>
            <a:endParaRPr lang="es-MX"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32490329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1A8AF68-7113-498B-99F1-2DB828E5EBE6}" type="datetimeFigureOut">
              <a:rPr lang="es-MX" smtClean="0"/>
              <a:t>13/12/2019</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87A56D62-BCD3-4BC0-911B-A2DF4E4DD73D}" type="slidenum">
              <a:rPr lang="es-MX" smtClean="0"/>
              <a:t>‹Nº›</a:t>
            </a:fld>
            <a:endParaRPr lang="es-MX" dirty="0"/>
          </a:p>
        </p:txBody>
      </p:sp>
    </p:spTree>
    <p:extLst>
      <p:ext uri="{BB962C8B-B14F-4D97-AF65-F5344CB8AC3E}">
        <p14:creationId xmlns:p14="http://schemas.microsoft.com/office/powerpoint/2010/main" val="3089351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1A8AF68-7113-498B-99F1-2DB828E5EBE6}" type="datetimeFigureOut">
              <a:rPr lang="es-MX" smtClean="0"/>
              <a:t>13/12/2019</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87A56D62-BCD3-4BC0-911B-A2DF4E4DD73D}" type="slidenum">
              <a:rPr lang="es-MX" smtClean="0"/>
              <a:t>‹Nº›</a:t>
            </a:fld>
            <a:endParaRPr lang="es-MX" dirty="0"/>
          </a:p>
        </p:txBody>
      </p:sp>
    </p:spTree>
    <p:extLst>
      <p:ext uri="{BB962C8B-B14F-4D97-AF65-F5344CB8AC3E}">
        <p14:creationId xmlns:p14="http://schemas.microsoft.com/office/powerpoint/2010/main" val="3018786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1A8AF68-7113-498B-99F1-2DB828E5EBE6}" type="datetimeFigureOut">
              <a:rPr lang="es-MX" smtClean="0"/>
              <a:t>13/12/2019</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87A56D62-BCD3-4BC0-911B-A2DF4E4DD73D}" type="slidenum">
              <a:rPr lang="es-MX" smtClean="0"/>
              <a:t>‹Nº›</a:t>
            </a:fld>
            <a:endParaRPr lang="es-MX" dirty="0"/>
          </a:p>
        </p:txBody>
      </p:sp>
    </p:spTree>
    <p:extLst>
      <p:ext uri="{BB962C8B-B14F-4D97-AF65-F5344CB8AC3E}">
        <p14:creationId xmlns:p14="http://schemas.microsoft.com/office/powerpoint/2010/main" val="1655393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1A8AF68-7113-498B-99F1-2DB828E5EBE6}" type="datetimeFigureOut">
              <a:rPr lang="es-MX" smtClean="0"/>
              <a:t>13/12/2019</a:t>
            </a:fld>
            <a:endParaRPr lang="es-MX"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s-MX"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87A56D62-BCD3-4BC0-911B-A2DF4E4DD73D}" type="slidenum">
              <a:rPr lang="es-MX" smtClean="0"/>
              <a:t>‹Nº›</a:t>
            </a:fld>
            <a:endParaRPr lang="es-MX"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46478860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1A8AF68-7113-498B-99F1-2DB828E5EBE6}" type="datetimeFigureOut">
              <a:rPr lang="es-MX" smtClean="0"/>
              <a:t>13/12/2019</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87A56D62-BCD3-4BC0-911B-A2DF4E4DD73D}" type="slidenum">
              <a:rPr lang="es-MX" smtClean="0"/>
              <a:t>‹Nº›</a:t>
            </a:fld>
            <a:endParaRPr lang="es-MX" dirty="0"/>
          </a:p>
        </p:txBody>
      </p:sp>
    </p:spTree>
    <p:extLst>
      <p:ext uri="{BB962C8B-B14F-4D97-AF65-F5344CB8AC3E}">
        <p14:creationId xmlns:p14="http://schemas.microsoft.com/office/powerpoint/2010/main" val="1479378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1A8AF68-7113-498B-99F1-2DB828E5EBE6}" type="datetimeFigureOut">
              <a:rPr lang="es-MX" smtClean="0"/>
              <a:t>13/12/2019</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87A56D62-BCD3-4BC0-911B-A2DF4E4DD73D}" type="slidenum">
              <a:rPr lang="es-MX" smtClean="0"/>
              <a:t>‹Nº›</a:t>
            </a:fld>
            <a:endParaRPr lang="es-MX" dirty="0"/>
          </a:p>
        </p:txBody>
      </p:sp>
    </p:spTree>
    <p:extLst>
      <p:ext uri="{BB962C8B-B14F-4D97-AF65-F5344CB8AC3E}">
        <p14:creationId xmlns:p14="http://schemas.microsoft.com/office/powerpoint/2010/main" val="823493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1A8AF68-7113-498B-99F1-2DB828E5EBE6}" type="datetimeFigureOut">
              <a:rPr lang="es-MX" smtClean="0"/>
              <a:t>13/12/2019</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87A56D62-BCD3-4BC0-911B-A2DF4E4DD73D}" type="slidenum">
              <a:rPr lang="es-MX" smtClean="0"/>
              <a:t>‹Nº›</a:t>
            </a:fld>
            <a:endParaRPr lang="es-MX" dirty="0"/>
          </a:p>
        </p:txBody>
      </p:sp>
    </p:spTree>
    <p:extLst>
      <p:ext uri="{BB962C8B-B14F-4D97-AF65-F5344CB8AC3E}">
        <p14:creationId xmlns:p14="http://schemas.microsoft.com/office/powerpoint/2010/main" val="4250304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8AF68-7113-498B-99F1-2DB828E5EBE6}" type="datetimeFigureOut">
              <a:rPr lang="es-MX" smtClean="0"/>
              <a:t>13/12/2019</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87A56D62-BCD3-4BC0-911B-A2DF4E4DD73D}" type="slidenum">
              <a:rPr lang="es-MX" smtClean="0"/>
              <a:t>‹Nº›</a:t>
            </a:fld>
            <a:endParaRPr lang="es-MX" dirty="0"/>
          </a:p>
        </p:txBody>
      </p:sp>
    </p:spTree>
    <p:extLst>
      <p:ext uri="{BB962C8B-B14F-4D97-AF65-F5344CB8AC3E}">
        <p14:creationId xmlns:p14="http://schemas.microsoft.com/office/powerpoint/2010/main" val="24639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1A8AF68-7113-498B-99F1-2DB828E5EBE6}" type="datetimeFigureOut">
              <a:rPr lang="es-MX" smtClean="0"/>
              <a:t>13/12/2019</a:t>
            </a:fld>
            <a:endParaRPr lang="es-MX"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s-MX"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87A56D62-BCD3-4BC0-911B-A2DF4E4DD73D}" type="slidenum">
              <a:rPr lang="es-MX" smtClean="0"/>
              <a:t>‹Nº›</a:t>
            </a:fld>
            <a:endParaRPr lang="es-MX"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85607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1A8AF68-7113-498B-99F1-2DB828E5EBE6}" type="datetimeFigureOut">
              <a:rPr lang="es-MX" smtClean="0"/>
              <a:t>13/12/2019</a:t>
            </a:fld>
            <a:endParaRPr lang="es-MX"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s-MX"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87A56D62-BCD3-4BC0-911B-A2DF4E4DD73D}" type="slidenum">
              <a:rPr lang="es-MX" smtClean="0"/>
              <a:t>‹Nº›</a:t>
            </a:fld>
            <a:endParaRPr lang="es-MX"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18209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1A8AF68-7113-498B-99F1-2DB828E5EBE6}" type="datetimeFigureOut">
              <a:rPr lang="es-MX" smtClean="0"/>
              <a:t>13/12/2019</a:t>
            </a:fld>
            <a:endParaRPr lang="es-MX"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s-MX"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87A56D62-BCD3-4BC0-911B-A2DF4E4DD73D}" type="slidenum">
              <a:rPr lang="es-MX" smtClean="0"/>
              <a:t>‹Nº›</a:t>
            </a:fld>
            <a:endParaRPr lang="es-MX"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302888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BEBA8EAE-BF5A-486C-A8C5-ECC9F3942E4B}">
                <a14:imgProps xmlns:a14="http://schemas.microsoft.com/office/drawing/2010/main">
                  <a14:imgLayer r:embed="rId3">
                    <a14:imgEffect>
                      <a14:backgroundRemoval t="0" b="99310" l="9744" r="89744"/>
                    </a14:imgEffect>
                  </a14:imgLayer>
                </a14:imgProps>
              </a:ext>
            </a:extLst>
          </a:blip>
          <a:stretch>
            <a:fillRect/>
          </a:stretch>
        </p:blipFill>
        <p:spPr>
          <a:xfrm>
            <a:off x="757646" y="1219791"/>
            <a:ext cx="2015511" cy="1498713"/>
          </a:xfrm>
          <a:prstGeom prst="rect">
            <a:avLst/>
          </a:prstGeom>
        </p:spPr>
      </p:pic>
      <p:sp>
        <p:nvSpPr>
          <p:cNvPr id="5" name="Rectángulo 4"/>
          <p:cNvSpPr/>
          <p:nvPr/>
        </p:nvSpPr>
        <p:spPr>
          <a:xfrm>
            <a:off x="-49644" y="1278732"/>
            <a:ext cx="11996057" cy="1077218"/>
          </a:xfrm>
          <a:prstGeom prst="rect">
            <a:avLst/>
          </a:prstGeom>
          <a:noFill/>
        </p:spPr>
        <p:txBody>
          <a:bodyPr wrap="square" lIns="91440" tIns="45720" rIns="91440" bIns="45720">
            <a:spAutoFit/>
          </a:bodyPr>
          <a:lstStyle/>
          <a:p>
            <a:pPr algn="ctr"/>
            <a:r>
              <a:rPr lang="es-ES" sz="3200" b="1" cap="none" spc="0" dirty="0" smtClean="0">
                <a:ln w="22225">
                  <a:solidFill>
                    <a:schemeClr val="accent2"/>
                  </a:solidFill>
                  <a:prstDash val="solid"/>
                </a:ln>
                <a:solidFill>
                  <a:schemeClr val="accent2">
                    <a:lumMod val="40000"/>
                    <a:lumOff val="60000"/>
                  </a:schemeClr>
                </a:solidFill>
                <a:effectLst/>
              </a:rPr>
              <a:t>ESCUELA NORMAL DE EDUCACIÓN</a:t>
            </a:r>
          </a:p>
          <a:p>
            <a:pPr algn="ctr"/>
            <a:r>
              <a:rPr lang="es-ES" sz="3200" b="1" cap="none" spc="0" dirty="0" smtClean="0">
                <a:ln w="22225">
                  <a:solidFill>
                    <a:schemeClr val="accent2"/>
                  </a:solidFill>
                  <a:prstDash val="solid"/>
                </a:ln>
                <a:solidFill>
                  <a:schemeClr val="accent2">
                    <a:lumMod val="40000"/>
                    <a:lumOff val="60000"/>
                  </a:schemeClr>
                </a:solidFill>
                <a:effectLst/>
              </a:rPr>
              <a:t> PREESCOLAR</a:t>
            </a:r>
            <a:endParaRPr lang="es-ES" sz="3200" b="1" cap="none" spc="0" dirty="0">
              <a:ln w="22225">
                <a:solidFill>
                  <a:schemeClr val="accent2"/>
                </a:solidFill>
                <a:prstDash val="solid"/>
              </a:ln>
              <a:solidFill>
                <a:schemeClr val="accent2">
                  <a:lumMod val="40000"/>
                  <a:lumOff val="60000"/>
                </a:schemeClr>
              </a:solidFill>
              <a:effectLst/>
            </a:endParaRPr>
          </a:p>
        </p:txBody>
      </p:sp>
      <p:sp>
        <p:nvSpPr>
          <p:cNvPr id="3" name="Rectángulo 2"/>
          <p:cNvSpPr/>
          <p:nvPr/>
        </p:nvSpPr>
        <p:spPr>
          <a:xfrm>
            <a:off x="1819251" y="2351005"/>
            <a:ext cx="8895806" cy="646331"/>
          </a:xfrm>
          <a:prstGeom prst="rect">
            <a:avLst/>
          </a:prstGeom>
        </p:spPr>
        <p:txBody>
          <a:bodyPr wrap="square">
            <a:spAutoFit/>
          </a:bodyPr>
          <a:lstStyle/>
          <a:p>
            <a:pPr algn="ctr"/>
            <a:r>
              <a:rPr lang="es-MX" b="1" dirty="0" smtClean="0">
                <a:solidFill>
                  <a:srgbClr val="000000"/>
                </a:solidFill>
                <a:latin typeface="Times New Roman" panose="02020603050405020304" pitchFamily="18" charset="0"/>
                <a:ea typeface="Calibri" panose="020F0502020204030204" pitchFamily="34" charset="0"/>
              </a:rPr>
              <a:t>HERRAMIENTAS PARA LA OBSERVACIÓN Y ANÁLISIS DE LA PRÁCTICA EDUCATIVA</a:t>
            </a:r>
            <a:endParaRPr lang="es-MX" dirty="0">
              <a:solidFill>
                <a:srgbClr val="000000"/>
              </a:solidFill>
            </a:endParaRPr>
          </a:p>
        </p:txBody>
      </p:sp>
      <p:sp>
        <p:nvSpPr>
          <p:cNvPr id="10" name="Rectángulo 9"/>
          <p:cNvSpPr/>
          <p:nvPr/>
        </p:nvSpPr>
        <p:spPr>
          <a:xfrm>
            <a:off x="1159576" y="3477875"/>
            <a:ext cx="10215154" cy="707886"/>
          </a:xfrm>
          <a:prstGeom prst="rect">
            <a:avLst/>
          </a:prstGeom>
        </p:spPr>
        <p:txBody>
          <a:bodyPr wrap="square">
            <a:spAutoFit/>
          </a:bodyPr>
          <a:lstStyle/>
          <a:p>
            <a:pPr algn="ctr"/>
            <a:r>
              <a:rPr lang="es-MX" sz="2000" b="1" dirty="0" smtClean="0">
                <a:solidFill>
                  <a:srgbClr val="000000"/>
                </a:solidFill>
              </a:rPr>
              <a:t>DISEÑO APLICACIÓN DE TÉCNICAS DE OBSERVACIÓN Y ENTREVISTA PARA ENTENDER LA EDUCACIÓN COMO UNA ACTIVIDAD COMPLEJA.</a:t>
            </a:r>
            <a:endParaRPr lang="es-MX" sz="2000" dirty="0">
              <a:solidFill>
                <a:srgbClr val="000000"/>
              </a:solidFill>
            </a:endParaRPr>
          </a:p>
        </p:txBody>
      </p:sp>
      <p:sp>
        <p:nvSpPr>
          <p:cNvPr id="11" name="Rectángulo 10"/>
          <p:cNvSpPr/>
          <p:nvPr/>
        </p:nvSpPr>
        <p:spPr>
          <a:xfrm>
            <a:off x="5442248" y="2955835"/>
            <a:ext cx="1649811" cy="461665"/>
          </a:xfrm>
          <a:prstGeom prst="rect">
            <a:avLst/>
          </a:prstGeom>
        </p:spPr>
        <p:txBody>
          <a:bodyPr wrap="none">
            <a:spAutoFit/>
          </a:bodyPr>
          <a:lstStyle/>
          <a:p>
            <a:r>
              <a:rPr lang="es-MX" sz="2400" b="1" dirty="0" smtClean="0">
                <a:latin typeface="Times New Roman" panose="02020603050405020304" pitchFamily="18" charset="0"/>
                <a:ea typeface="Calibri" panose="020F0502020204030204" pitchFamily="34" charset="0"/>
              </a:rPr>
              <a:t>UNIDAD 2</a:t>
            </a:r>
            <a:endParaRPr lang="es-MX" sz="2400" dirty="0"/>
          </a:p>
        </p:txBody>
      </p:sp>
      <p:sp>
        <p:nvSpPr>
          <p:cNvPr id="13" name="Rectángulo 12"/>
          <p:cNvSpPr/>
          <p:nvPr/>
        </p:nvSpPr>
        <p:spPr>
          <a:xfrm>
            <a:off x="5196988" y="4246136"/>
            <a:ext cx="2140330" cy="400110"/>
          </a:xfrm>
          <a:prstGeom prst="rect">
            <a:avLst/>
          </a:prstGeom>
        </p:spPr>
        <p:txBody>
          <a:bodyPr wrap="none">
            <a:spAutoFit/>
          </a:bodyPr>
          <a:lstStyle/>
          <a:p>
            <a:r>
              <a:rPr lang="es-MX" sz="2000" b="1" dirty="0" smtClean="0">
                <a:latin typeface="Times New Roman" panose="02020603050405020304" pitchFamily="18" charset="0"/>
                <a:ea typeface="Calibri" panose="020F0502020204030204" pitchFamily="34" charset="0"/>
              </a:rPr>
              <a:t>COMPETENCIA</a:t>
            </a:r>
            <a:endParaRPr lang="es-MX" sz="2000" dirty="0"/>
          </a:p>
        </p:txBody>
      </p:sp>
      <p:sp>
        <p:nvSpPr>
          <p:cNvPr id="14" name="Rectángulo 13"/>
          <p:cNvSpPr/>
          <p:nvPr/>
        </p:nvSpPr>
        <p:spPr>
          <a:xfrm>
            <a:off x="755899" y="4706621"/>
            <a:ext cx="10672355" cy="646331"/>
          </a:xfrm>
          <a:prstGeom prst="rect">
            <a:avLst/>
          </a:prstGeom>
        </p:spPr>
        <p:txBody>
          <a:bodyPr wrap="square">
            <a:spAutoFit/>
          </a:bodyPr>
          <a:lstStyle/>
          <a:p>
            <a:pPr algn="ctr"/>
            <a:r>
              <a:rPr lang="es-MX" b="1" dirty="0" smtClean="0">
                <a:solidFill>
                  <a:srgbClr val="000000"/>
                </a:solidFill>
                <a:latin typeface="Times New Roman" panose="02020603050405020304" pitchFamily="18" charset="0"/>
                <a:ea typeface="Calibri" panose="020F0502020204030204" pitchFamily="34" charset="0"/>
              </a:rPr>
              <a:t>UTILIZA LOS RECURSOS METODOLÓGICOS Y TÉCNICOS DE LA INVESTIGACIÓN PARA EXPLICAR, COMPRENDER SITUACIONES EDUCATIVAS Y MEJORAR SU DOCENCIA.</a:t>
            </a:r>
            <a:endParaRPr lang="es-MX" dirty="0">
              <a:solidFill>
                <a:srgbClr val="000000"/>
              </a:solidFill>
            </a:endParaRPr>
          </a:p>
        </p:txBody>
      </p:sp>
      <p:sp>
        <p:nvSpPr>
          <p:cNvPr id="2" name="CuadroTexto 1"/>
          <p:cNvSpPr txBox="1"/>
          <p:nvPr/>
        </p:nvSpPr>
        <p:spPr>
          <a:xfrm>
            <a:off x="3108960" y="5527547"/>
            <a:ext cx="6596743" cy="646331"/>
          </a:xfrm>
          <a:prstGeom prst="rect">
            <a:avLst/>
          </a:prstGeom>
          <a:noFill/>
        </p:spPr>
        <p:txBody>
          <a:bodyPr wrap="square" rtlCol="0">
            <a:spAutoFit/>
          </a:bodyPr>
          <a:lstStyle/>
          <a:p>
            <a:pPr algn="ctr"/>
            <a:r>
              <a:rPr lang="es-MX" b="1" dirty="0" smtClean="0"/>
              <a:t>CLAUDIA MATA RODRIGUEZ </a:t>
            </a:r>
          </a:p>
          <a:p>
            <a:pPr algn="ctr"/>
            <a:r>
              <a:rPr lang="es-MX" b="1" dirty="0" smtClean="0"/>
              <a:t>1°B</a:t>
            </a:r>
            <a:endParaRPr lang="es-MX" b="1" dirty="0"/>
          </a:p>
        </p:txBody>
      </p:sp>
    </p:spTree>
    <p:extLst>
      <p:ext uri="{BB962C8B-B14F-4D97-AF65-F5344CB8AC3E}">
        <p14:creationId xmlns:p14="http://schemas.microsoft.com/office/powerpoint/2010/main" val="3316007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772755617"/>
              </p:ext>
            </p:extLst>
          </p:nvPr>
        </p:nvGraphicFramePr>
        <p:xfrm>
          <a:off x="476519" y="230269"/>
          <a:ext cx="11281892" cy="3200400"/>
        </p:xfrm>
        <a:graphic>
          <a:graphicData uri="http://schemas.openxmlformats.org/drawingml/2006/table">
            <a:tbl>
              <a:tblPr firstRow="1" bandRow="1">
                <a:tableStyleId>{D7AC3CCA-C797-4891-BE02-D94E43425B78}</a:tableStyleId>
              </a:tblPr>
              <a:tblGrid>
                <a:gridCol w="2820473">
                  <a:extLst>
                    <a:ext uri="{9D8B030D-6E8A-4147-A177-3AD203B41FA5}">
                      <a16:colId xmlns:a16="http://schemas.microsoft.com/office/drawing/2014/main" val="20000"/>
                    </a:ext>
                  </a:extLst>
                </a:gridCol>
                <a:gridCol w="2820473">
                  <a:extLst>
                    <a:ext uri="{9D8B030D-6E8A-4147-A177-3AD203B41FA5}">
                      <a16:colId xmlns:a16="http://schemas.microsoft.com/office/drawing/2014/main" val="20001"/>
                    </a:ext>
                  </a:extLst>
                </a:gridCol>
                <a:gridCol w="2820473">
                  <a:extLst>
                    <a:ext uri="{9D8B030D-6E8A-4147-A177-3AD203B41FA5}">
                      <a16:colId xmlns:a16="http://schemas.microsoft.com/office/drawing/2014/main" val="20002"/>
                    </a:ext>
                  </a:extLst>
                </a:gridCol>
                <a:gridCol w="2820473">
                  <a:extLst>
                    <a:ext uri="{9D8B030D-6E8A-4147-A177-3AD203B41FA5}">
                      <a16:colId xmlns:a16="http://schemas.microsoft.com/office/drawing/2014/main" val="20003"/>
                    </a:ext>
                  </a:extLst>
                </a:gridCol>
              </a:tblGrid>
              <a:tr h="370840">
                <a:tc>
                  <a:txBody>
                    <a:bodyPr/>
                    <a:lstStyle/>
                    <a:p>
                      <a:pPr algn="ctr"/>
                      <a:r>
                        <a:rPr lang="es-MX" sz="1800" dirty="0" smtClean="0">
                          <a:solidFill>
                            <a:schemeClr val="tx2">
                              <a:lumMod val="75000"/>
                            </a:schemeClr>
                          </a:solidFill>
                        </a:rPr>
                        <a:t>CURSO</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INDICADORES</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ACTIVIDADES QUE SE OBSERVAN</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AUTOR QUE LA SUSTENTA</a:t>
                      </a:r>
                      <a:endParaRPr lang="es-MX" sz="1800" dirty="0">
                        <a:solidFill>
                          <a:schemeClr val="tx2">
                            <a:lumMod val="75000"/>
                          </a:schemeClr>
                        </a:solidFill>
                      </a:endParaRPr>
                    </a:p>
                  </a:txBody>
                  <a:tcPr/>
                </a:tc>
                <a:extLst>
                  <a:ext uri="{0D108BD9-81ED-4DB2-BD59-A6C34878D82A}">
                    <a16:rowId xmlns:a16="http://schemas.microsoft.com/office/drawing/2014/main" val="10000"/>
                  </a:ext>
                </a:extLst>
              </a:tr>
              <a:tr h="370840">
                <a:tc>
                  <a:txBody>
                    <a:bodyPr/>
                    <a:lstStyle/>
                    <a:p>
                      <a:endParaRPr lang="es-MX" sz="3200" dirty="0">
                        <a:solidFill>
                          <a:srgbClr val="0070C0"/>
                        </a:solidFill>
                      </a:endParaRPr>
                    </a:p>
                  </a:txBody>
                  <a:tcPr/>
                </a:tc>
                <a:tc>
                  <a:txBody>
                    <a:bodyPr/>
                    <a:lstStyle/>
                    <a:p>
                      <a:r>
                        <a:rPr lang="es-MX" sz="1600" b="1" dirty="0" smtClean="0">
                          <a:solidFill>
                            <a:schemeClr val="tx2">
                              <a:lumMod val="75000"/>
                            </a:schemeClr>
                          </a:solidFill>
                        </a:rPr>
                        <a:t>ENTREVISTA Y GUÍAS</a:t>
                      </a:r>
                      <a:r>
                        <a:rPr lang="es-MX" sz="1600" b="1" baseline="0" dirty="0" smtClean="0">
                          <a:solidFill>
                            <a:schemeClr val="tx2">
                              <a:lumMod val="75000"/>
                            </a:schemeClr>
                          </a:solidFill>
                        </a:rPr>
                        <a:t> DE OBSERVACIÓN:</a:t>
                      </a:r>
                    </a:p>
                    <a:p>
                      <a:pPr marL="285750" indent="-285750">
                        <a:buFont typeface="Arial" panose="020B0604020202020204" pitchFamily="34" charset="0"/>
                        <a:buChar char="•"/>
                      </a:pPr>
                      <a:r>
                        <a:rPr lang="es-MX" sz="1600" baseline="0" dirty="0" smtClean="0">
                          <a:solidFill>
                            <a:srgbClr val="000000"/>
                          </a:solidFill>
                        </a:rPr>
                        <a:t>Estrategias de enfrentar una problemática con los padres de familia.</a:t>
                      </a:r>
                    </a:p>
                    <a:p>
                      <a:pPr marL="285750" indent="-285750">
                        <a:buFont typeface="Arial" panose="020B0604020202020204" pitchFamily="34" charset="0"/>
                        <a:buChar char="•"/>
                      </a:pPr>
                      <a:r>
                        <a:rPr lang="es-MX" sz="1600" baseline="0" dirty="0" smtClean="0">
                          <a:solidFill>
                            <a:srgbClr val="000000"/>
                          </a:solidFill>
                        </a:rPr>
                        <a:t>Limitaciones en el tiempo de las actividades.</a:t>
                      </a:r>
                    </a:p>
                    <a:p>
                      <a:pPr marL="285750" indent="-285750">
                        <a:buFont typeface="Arial" panose="020B0604020202020204" pitchFamily="34" charset="0"/>
                        <a:buChar char="•"/>
                      </a:pPr>
                      <a:r>
                        <a:rPr lang="es-MX" sz="1600" baseline="0" dirty="0" smtClean="0">
                          <a:solidFill>
                            <a:srgbClr val="000000"/>
                          </a:solidFill>
                        </a:rPr>
                        <a:t>Participación de los padres en la actividades del jardín</a:t>
                      </a:r>
                      <a:r>
                        <a:rPr lang="es-MX" sz="1600" baseline="0" dirty="0" smtClean="0">
                          <a:solidFill>
                            <a:srgbClr val="0070C0"/>
                          </a:solidFill>
                        </a:rPr>
                        <a:t>.</a:t>
                      </a:r>
                    </a:p>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052944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491480050"/>
              </p:ext>
            </p:extLst>
          </p:nvPr>
        </p:nvGraphicFramePr>
        <p:xfrm>
          <a:off x="412123" y="219964"/>
          <a:ext cx="11269014" cy="5871116"/>
        </p:xfrm>
        <a:graphic>
          <a:graphicData uri="http://schemas.openxmlformats.org/drawingml/2006/table">
            <a:tbl>
              <a:tblPr firstRow="1" firstCol="1" bandRow="1"/>
              <a:tblGrid>
                <a:gridCol w="1690290">
                  <a:extLst>
                    <a:ext uri="{9D8B030D-6E8A-4147-A177-3AD203B41FA5}">
                      <a16:colId xmlns:a16="http://schemas.microsoft.com/office/drawing/2014/main" val="20000"/>
                    </a:ext>
                  </a:extLst>
                </a:gridCol>
                <a:gridCol w="3261388">
                  <a:extLst>
                    <a:ext uri="{9D8B030D-6E8A-4147-A177-3AD203B41FA5}">
                      <a16:colId xmlns:a16="http://schemas.microsoft.com/office/drawing/2014/main" val="20001"/>
                    </a:ext>
                  </a:extLst>
                </a:gridCol>
                <a:gridCol w="2936756">
                  <a:extLst>
                    <a:ext uri="{9D8B030D-6E8A-4147-A177-3AD203B41FA5}">
                      <a16:colId xmlns:a16="http://schemas.microsoft.com/office/drawing/2014/main" val="20002"/>
                    </a:ext>
                  </a:extLst>
                </a:gridCol>
                <a:gridCol w="1690290">
                  <a:extLst>
                    <a:ext uri="{9D8B030D-6E8A-4147-A177-3AD203B41FA5}">
                      <a16:colId xmlns:a16="http://schemas.microsoft.com/office/drawing/2014/main" val="20003"/>
                    </a:ext>
                  </a:extLst>
                </a:gridCol>
                <a:gridCol w="1690290">
                  <a:extLst>
                    <a:ext uri="{9D8B030D-6E8A-4147-A177-3AD203B41FA5}">
                      <a16:colId xmlns:a16="http://schemas.microsoft.com/office/drawing/2014/main" val="20004"/>
                    </a:ext>
                  </a:extLst>
                </a:gridCol>
              </a:tblGrid>
              <a:tr h="0">
                <a:tc>
                  <a:txBody>
                    <a:bodyPr/>
                    <a:lstStyle/>
                    <a:p>
                      <a:pPr algn="ctr">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Criterio </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4520" marR="3452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9050" cap="flat" cmpd="sng" algn="ctr">
                      <a:solidFill>
                        <a:srgbClr val="666666"/>
                      </a:solidFill>
                      <a:prstDash val="solid"/>
                      <a:round/>
                      <a:headEnd type="none" w="med" len="med"/>
                      <a:tailEnd type="none" w="med" len="med"/>
                    </a:lnB>
                  </a:tcPr>
                </a:tc>
                <a:tc>
                  <a:txBody>
                    <a:bodyPr/>
                    <a:lstStyle/>
                    <a:p>
                      <a:pPr algn="ctr">
                        <a:lnSpc>
                          <a:spcPct val="115000"/>
                        </a:lnSpc>
                        <a:spcAft>
                          <a:spcPts val="0"/>
                        </a:spcAft>
                      </a:pPr>
                      <a:r>
                        <a:rPr lang="es-MX" sz="12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Autónomo</a:t>
                      </a:r>
                      <a:endParaRPr lang="es-MX"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4520" marR="3452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9050" cap="flat" cmpd="sng" algn="ctr">
                      <a:solidFill>
                        <a:srgbClr val="666666"/>
                      </a:solidFill>
                      <a:prstDash val="solid"/>
                      <a:round/>
                      <a:headEnd type="none" w="med" len="med"/>
                      <a:tailEnd type="none" w="med" len="med"/>
                    </a:lnB>
                  </a:tcPr>
                </a:tc>
                <a:tc>
                  <a:txBody>
                    <a:bodyPr/>
                    <a:lstStyle/>
                    <a:p>
                      <a:pPr algn="ctr">
                        <a:lnSpc>
                          <a:spcPct val="115000"/>
                        </a:lnSpc>
                        <a:spcAft>
                          <a:spcPts val="0"/>
                        </a:spcAft>
                      </a:pPr>
                      <a:r>
                        <a:rPr lang="es-MX" sz="12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Satisfactorio </a:t>
                      </a:r>
                      <a:endParaRPr lang="es-MX"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4520" marR="3452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9050" cap="flat" cmpd="sng" algn="ctr">
                      <a:solidFill>
                        <a:srgbClr val="666666"/>
                      </a:solidFill>
                      <a:prstDash val="solid"/>
                      <a:round/>
                      <a:headEnd type="none" w="med" len="med"/>
                      <a:tailEnd type="none" w="med" len="med"/>
                    </a:lnB>
                  </a:tcPr>
                </a:tc>
                <a:tc>
                  <a:txBody>
                    <a:bodyPr/>
                    <a:lstStyle/>
                    <a:p>
                      <a:pPr algn="ctr">
                        <a:lnSpc>
                          <a:spcPct val="115000"/>
                        </a:lnSpc>
                        <a:spcAft>
                          <a:spcPts val="0"/>
                        </a:spcAft>
                      </a:pPr>
                      <a:r>
                        <a:rPr lang="es-MX" sz="12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No suficiente</a:t>
                      </a:r>
                      <a:endParaRPr lang="es-MX"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4520" marR="3452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9050" cap="flat" cmpd="sng" algn="ctr">
                      <a:solidFill>
                        <a:srgbClr val="666666"/>
                      </a:solidFill>
                      <a:prstDash val="solid"/>
                      <a:round/>
                      <a:headEnd type="none" w="med" len="med"/>
                      <a:tailEnd type="none" w="med" len="med"/>
                    </a:lnB>
                  </a:tcPr>
                </a:tc>
                <a:tc>
                  <a:txBody>
                    <a:bodyPr/>
                    <a:lstStyle/>
                    <a:p>
                      <a:pPr algn="ctr">
                        <a:lnSpc>
                          <a:spcPct val="115000"/>
                        </a:lnSpc>
                        <a:spcAft>
                          <a:spcPts val="0"/>
                        </a:spcAft>
                      </a:pPr>
                      <a:r>
                        <a:rPr lang="es-MX" sz="12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Resultado</a:t>
                      </a:r>
                      <a:endParaRPr lang="es-MX"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4520" marR="3452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9050" cap="flat" cmpd="sng" algn="ctr">
                      <a:solidFill>
                        <a:srgbClr val="666666"/>
                      </a:solidFill>
                      <a:prstDash val="solid"/>
                      <a:round/>
                      <a:headEnd type="none" w="med" len="med"/>
                      <a:tailEnd type="none" w="med" len="med"/>
                    </a:lnB>
                  </a:tcPr>
                </a:tc>
                <a:extLst>
                  <a:ext uri="{0D108BD9-81ED-4DB2-BD59-A6C34878D82A}">
                    <a16:rowId xmlns:a16="http://schemas.microsoft.com/office/drawing/2014/main" val="10000"/>
                  </a:ext>
                </a:extLst>
              </a:tr>
              <a:tr h="3008578">
                <a:tc>
                  <a:txBody>
                    <a:bodyPr/>
                    <a:lstStyle/>
                    <a:p>
                      <a:pPr algn="ctr">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Información de la Observación</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50%</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4520" marR="3452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9050" cap="flat" cmpd="sng" algn="ctr">
                      <a:solidFill>
                        <a:srgbClr val="666666"/>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just">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 incluye completa y correctamente toda la información especificada en los indicadores de observación que se llevaron a la observación de la práctica de acuerdo a los contenidos de cada uno de los cursos, además se incluye información de otras situaciones relacionadas con su observación y las relaciona con las dimensiones de la práctica educativa.</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Incluye al menos 3 referencias de cada uno de los cursos especificando de donde se tomó la información.</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[ 25 puntos ]</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4520" marR="3452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9050" cap="flat" cmpd="sng" algn="ctr">
                      <a:solidFill>
                        <a:srgbClr val="666666"/>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just">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 incluye completa y correctamente toda la información especificada en los indicadores de observación que se llevaron a la observación de la práctica de acuerdo a los contenidos de cada uno de los cursos.</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Incluye al menos 1 referencias de cada uno de los cursos especificando de donde se tomó la información.</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[ 20   puntos ]</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4520" marR="3452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9050" cap="flat" cmpd="sng" algn="ctr">
                      <a:solidFill>
                        <a:srgbClr val="666666"/>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just">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 incluye, pero no completa la información especificada los indicadores de observación que se llevaron a la observación de la práctica de acuerdo a los contenidos de cada uno de los cursos. </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No incluye referencias.</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5  puntos ]</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4520" marR="3452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9050" cap="flat" cmpd="sng" algn="ctr">
                      <a:solidFill>
                        <a:srgbClr val="666666"/>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4520" marR="3452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9050" cap="flat" cmpd="sng" algn="ctr">
                      <a:solidFill>
                        <a:srgbClr val="666666"/>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0001"/>
                  </a:ext>
                </a:extLst>
              </a:tr>
              <a:tr h="2406862">
                <a:tc>
                  <a:txBody>
                    <a:bodyPr/>
                    <a:lstStyle/>
                    <a:p>
                      <a:pPr algn="ctr">
                        <a:lnSpc>
                          <a:spcPct val="115000"/>
                        </a:lnSpc>
                        <a:spcAft>
                          <a:spcPts val="0"/>
                        </a:spcAft>
                      </a:pPr>
                      <a:r>
                        <a:rPr lang="es-MX" sz="12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Información de la Entrevista</a:t>
                      </a:r>
                      <a:endParaRPr lang="es-MX"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s-MX" sz="12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50% </a:t>
                      </a:r>
                      <a:endParaRPr lang="es-MX"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4520" marR="3452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just">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Se incluye completa y correctamente toda la información especificada de acuerdo a las fases de la entrevista, se realiza un análisis de acuerdo a las dimensiones de la práctica educativa, además se incluyen registros o evidencias de la aplicación de la entrevista.</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Incluye al menos 3 referencias de cada uno de los cursos especificando de donde se tomó la información.</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[ 25 puntos ] </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4520" marR="3452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just">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Se incluye completa y correctamente toda la información especificada se realiza un análisis de acuerdo a las dimensiones de la práctica educativa.</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Incluye al menos 1 referencias de cada uno de los cursos especificando de donde se tomó la información.</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[ 20  puntos ]</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4520" marR="3452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just">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 incluye, pero no completa la información especificada en la entrevista.</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No incluye referencias.</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[ 5  puntos ]</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4520" marR="3452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lnSpc>
                          <a:spcPct val="115000"/>
                        </a:lnSpc>
                        <a:spcAft>
                          <a:spcPts val="0"/>
                        </a:spcAft>
                      </a:pPr>
                      <a:r>
                        <a:rPr lang="es-MX"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s-MX"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4520" marR="3452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0002"/>
                  </a:ext>
                </a:extLst>
              </a:tr>
              <a:tr h="150429">
                <a:tc gridSpan="4">
                  <a:txBody>
                    <a:bodyPr/>
                    <a:lstStyle/>
                    <a:p>
                      <a:pPr algn="ctr">
                        <a:lnSpc>
                          <a:spcPct val="115000"/>
                        </a:lnSpc>
                        <a:spcAft>
                          <a:spcPts val="0"/>
                        </a:spcAft>
                      </a:pPr>
                      <a:r>
                        <a:rPr lang="es-MX"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Puntaje Total</a:t>
                      </a:r>
                      <a:endParaRPr lang="es-MX"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4520" marR="3452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algn="ctr">
                        <a:lnSpc>
                          <a:spcPct val="115000"/>
                        </a:lnSpc>
                        <a:spcAft>
                          <a:spcPts val="0"/>
                        </a:spcAft>
                      </a:pPr>
                      <a:r>
                        <a:rPr lang="es-MX"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s-MX"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4520" marR="34520" marT="0" marB="0">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314120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2656753268"/>
              </p:ext>
            </p:extLst>
          </p:nvPr>
        </p:nvGraphicFramePr>
        <p:xfrm>
          <a:off x="476519" y="230269"/>
          <a:ext cx="11281892" cy="6766560"/>
        </p:xfrm>
        <a:graphic>
          <a:graphicData uri="http://schemas.openxmlformats.org/drawingml/2006/table">
            <a:tbl>
              <a:tblPr firstRow="1" bandRow="1">
                <a:tableStyleId>{D7AC3CCA-C797-4891-BE02-D94E43425B78}</a:tableStyleId>
              </a:tblPr>
              <a:tblGrid>
                <a:gridCol w="2820473">
                  <a:extLst>
                    <a:ext uri="{9D8B030D-6E8A-4147-A177-3AD203B41FA5}">
                      <a16:colId xmlns:a16="http://schemas.microsoft.com/office/drawing/2014/main" val="20000"/>
                    </a:ext>
                  </a:extLst>
                </a:gridCol>
                <a:gridCol w="2820473">
                  <a:extLst>
                    <a:ext uri="{9D8B030D-6E8A-4147-A177-3AD203B41FA5}">
                      <a16:colId xmlns:a16="http://schemas.microsoft.com/office/drawing/2014/main" val="20001"/>
                    </a:ext>
                  </a:extLst>
                </a:gridCol>
                <a:gridCol w="2820473">
                  <a:extLst>
                    <a:ext uri="{9D8B030D-6E8A-4147-A177-3AD203B41FA5}">
                      <a16:colId xmlns:a16="http://schemas.microsoft.com/office/drawing/2014/main" val="20002"/>
                    </a:ext>
                  </a:extLst>
                </a:gridCol>
                <a:gridCol w="2820473">
                  <a:extLst>
                    <a:ext uri="{9D8B030D-6E8A-4147-A177-3AD203B41FA5}">
                      <a16:colId xmlns:a16="http://schemas.microsoft.com/office/drawing/2014/main" val="20003"/>
                    </a:ext>
                  </a:extLst>
                </a:gridCol>
              </a:tblGrid>
              <a:tr h="370840">
                <a:tc>
                  <a:txBody>
                    <a:bodyPr/>
                    <a:lstStyle/>
                    <a:p>
                      <a:pPr algn="ctr"/>
                      <a:r>
                        <a:rPr lang="es-MX" sz="1800" b="1" dirty="0" smtClean="0">
                          <a:solidFill>
                            <a:schemeClr val="tx2">
                              <a:lumMod val="75000"/>
                            </a:schemeClr>
                          </a:solidFill>
                        </a:rPr>
                        <a:t>CURSO</a:t>
                      </a:r>
                      <a:endParaRPr lang="es-MX" sz="1800" b="1" dirty="0">
                        <a:solidFill>
                          <a:schemeClr val="tx2">
                            <a:lumMod val="75000"/>
                          </a:schemeClr>
                        </a:solidFill>
                      </a:endParaRPr>
                    </a:p>
                  </a:txBody>
                  <a:tcPr/>
                </a:tc>
                <a:tc>
                  <a:txBody>
                    <a:bodyPr/>
                    <a:lstStyle/>
                    <a:p>
                      <a:pPr algn="ctr"/>
                      <a:r>
                        <a:rPr lang="es-MX" sz="1800" dirty="0" smtClean="0">
                          <a:solidFill>
                            <a:schemeClr val="tx2">
                              <a:lumMod val="75000"/>
                            </a:schemeClr>
                          </a:solidFill>
                        </a:rPr>
                        <a:t>INDICADORES</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ACTIVIDADES QUE SE OBSERVAN</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AUTOR QUE LA SUSTENTA</a:t>
                      </a:r>
                      <a:endParaRPr lang="es-MX" sz="1800" dirty="0">
                        <a:solidFill>
                          <a:schemeClr val="tx2">
                            <a:lumMod val="75000"/>
                          </a:schemeClr>
                        </a:solidFill>
                      </a:endParaRPr>
                    </a:p>
                  </a:txBody>
                  <a:tcPr/>
                </a:tc>
                <a:extLst>
                  <a:ext uri="{0D108BD9-81ED-4DB2-BD59-A6C34878D82A}">
                    <a16:rowId xmlns:a16="http://schemas.microsoft.com/office/drawing/2014/main" val="10000"/>
                  </a:ext>
                </a:extLst>
              </a:tr>
              <a:tr h="370840">
                <a:tc>
                  <a:txBody>
                    <a:bodyPr/>
                    <a:lstStyle/>
                    <a:p>
                      <a:pPr algn="ctr"/>
                      <a:r>
                        <a:rPr lang="es-MX" sz="3200" b="1" dirty="0" smtClean="0">
                          <a:solidFill>
                            <a:schemeClr val="tx2">
                              <a:lumMod val="75000"/>
                            </a:schemeClr>
                          </a:solidFill>
                        </a:rPr>
                        <a:t>DESARROLLO Y APRENDIZAJE</a:t>
                      </a:r>
                      <a:endParaRPr lang="es-MX" sz="3200" b="1" dirty="0">
                        <a:solidFill>
                          <a:schemeClr val="tx2">
                            <a:lumMod val="75000"/>
                          </a:schemeClr>
                        </a:solidFill>
                      </a:endParaRPr>
                    </a:p>
                  </a:txBody>
                  <a:tcPr/>
                </a:tc>
                <a:tc>
                  <a:txBody>
                    <a:bodyPr/>
                    <a:lstStyle/>
                    <a:p>
                      <a:pPr algn="just"/>
                      <a:r>
                        <a:rPr lang="es-MX" sz="1600" b="1" dirty="0" smtClean="0">
                          <a:solidFill>
                            <a:schemeClr val="tx2">
                              <a:lumMod val="75000"/>
                            </a:schemeClr>
                          </a:solidFill>
                        </a:rPr>
                        <a:t>TEORÍA DE PERSONALIDAD:</a:t>
                      </a:r>
                    </a:p>
                    <a:p>
                      <a:pPr marL="285750" indent="-285750" algn="just">
                        <a:buFont typeface="Arial" panose="020B0604020202020204" pitchFamily="34" charset="0"/>
                        <a:buChar char="•"/>
                      </a:pPr>
                      <a:r>
                        <a:rPr lang="es-MX" sz="1600" dirty="0" smtClean="0">
                          <a:solidFill>
                            <a:schemeClr val="tx1"/>
                          </a:solidFill>
                        </a:rPr>
                        <a:t>COMO UTILIZAN EL MATERIAL</a:t>
                      </a:r>
                    </a:p>
                    <a:p>
                      <a:pPr marL="285750" indent="-285750" algn="just">
                        <a:buFont typeface="Arial" panose="020B0604020202020204" pitchFamily="34" charset="0"/>
                        <a:buChar char="•"/>
                      </a:pPr>
                      <a:r>
                        <a:rPr lang="es-MX" sz="1600" dirty="0" smtClean="0">
                          <a:solidFill>
                            <a:schemeClr val="tx1"/>
                          </a:solidFill>
                        </a:rPr>
                        <a:t>MANERA DE RESOLVER LA ACTIVIDAD QUE SE LE PRESENTA</a:t>
                      </a:r>
                    </a:p>
                    <a:p>
                      <a:pPr marL="285750" indent="-285750" algn="just">
                        <a:buFont typeface="Arial" panose="020B0604020202020204" pitchFamily="34" charset="0"/>
                        <a:buChar char="•"/>
                      </a:pPr>
                      <a:r>
                        <a:rPr lang="es-MX" sz="1600" dirty="0" smtClean="0">
                          <a:solidFill>
                            <a:schemeClr val="tx1"/>
                          </a:solidFill>
                        </a:rPr>
                        <a:t>COMPORTAMIENTO CON SUS</a:t>
                      </a:r>
                      <a:r>
                        <a:rPr lang="es-MX" sz="1600" baseline="0" dirty="0" smtClean="0">
                          <a:solidFill>
                            <a:schemeClr val="tx1"/>
                          </a:solidFill>
                        </a:rPr>
                        <a:t> IGUALES</a:t>
                      </a:r>
                      <a:endParaRPr lang="es-MX" sz="1600" dirty="0">
                        <a:solidFill>
                          <a:schemeClr val="tx1"/>
                        </a:solidFill>
                      </a:endParaRPr>
                    </a:p>
                  </a:txBody>
                  <a:tcPr/>
                </a:tc>
                <a:tc>
                  <a:txBody>
                    <a:bodyPr/>
                    <a:lstStyle/>
                    <a:p>
                      <a:pPr algn="just"/>
                      <a:r>
                        <a:rPr lang="es-MX" sz="1600" dirty="0" smtClean="0">
                          <a:solidFill>
                            <a:srgbClr val="000000"/>
                          </a:solidFill>
                        </a:rPr>
                        <a:t>Los niños</a:t>
                      </a:r>
                      <a:r>
                        <a:rPr lang="es-MX" sz="1600" baseline="0" dirty="0" smtClean="0">
                          <a:solidFill>
                            <a:srgbClr val="000000"/>
                          </a:solidFill>
                        </a:rPr>
                        <a:t> prestaron atención a la actividad de conteo, trabajaron de manera ordenada, cuidando el material que se les proporcionaba.</a:t>
                      </a:r>
                      <a:endParaRPr lang="es-MX" sz="1600" dirty="0">
                        <a:solidFill>
                          <a:srgbClr val="000000"/>
                        </a:solidFill>
                      </a:endParaRPr>
                    </a:p>
                  </a:txBody>
                  <a:tcPr/>
                </a:tc>
                <a:tc>
                  <a:txBody>
                    <a:bodyPr/>
                    <a:lstStyle/>
                    <a:p>
                      <a:pPr algn="ctr"/>
                      <a:r>
                        <a:rPr lang="es-MX" sz="3200" b="1" dirty="0" smtClean="0">
                          <a:solidFill>
                            <a:schemeClr val="tx2">
                              <a:lumMod val="75000"/>
                            </a:schemeClr>
                          </a:solidFill>
                        </a:rPr>
                        <a:t>SIGMUND FREUD</a:t>
                      </a:r>
                      <a:endParaRPr lang="es-MX" sz="3200" b="1" dirty="0">
                        <a:solidFill>
                          <a:schemeClr val="tx2">
                            <a:lumMod val="75000"/>
                          </a:schemeClr>
                        </a:solidFill>
                      </a:endParaRPr>
                    </a:p>
                  </a:txBody>
                  <a:tcPr/>
                </a:tc>
                <a:extLst>
                  <a:ext uri="{0D108BD9-81ED-4DB2-BD59-A6C34878D82A}">
                    <a16:rowId xmlns:a16="http://schemas.microsoft.com/office/drawing/2014/main" val="10001"/>
                  </a:ext>
                </a:extLst>
              </a:tr>
              <a:tr h="370840">
                <a:tc>
                  <a:txBody>
                    <a:bodyPr/>
                    <a:lstStyle/>
                    <a:p>
                      <a:endParaRPr lang="es-MX" dirty="0"/>
                    </a:p>
                  </a:txBody>
                  <a:tcPr/>
                </a:tc>
                <a:tc>
                  <a:txBody>
                    <a:bodyPr/>
                    <a:lstStyle/>
                    <a:p>
                      <a:pPr algn="just"/>
                      <a:r>
                        <a:rPr lang="es-MX" sz="1600" b="1" dirty="0" smtClean="0">
                          <a:solidFill>
                            <a:schemeClr val="tx2">
                              <a:lumMod val="75000"/>
                            </a:schemeClr>
                          </a:solidFill>
                        </a:rPr>
                        <a:t>TEORÍA SOCIOCULTURAL:</a:t>
                      </a:r>
                    </a:p>
                    <a:p>
                      <a:pPr marL="342900" indent="-342900" algn="just">
                        <a:buFont typeface="Arial" panose="020B0604020202020204" pitchFamily="34" charset="0"/>
                        <a:buChar char="•"/>
                      </a:pPr>
                      <a:r>
                        <a:rPr lang="es-MX" sz="1600" dirty="0" smtClean="0">
                          <a:solidFill>
                            <a:srgbClr val="000000"/>
                          </a:solidFill>
                        </a:rPr>
                        <a:t>Si el niño tiene iniciativa para ejecutar la actividad</a:t>
                      </a:r>
                    </a:p>
                    <a:p>
                      <a:pPr marL="342900" indent="-342900" algn="just">
                        <a:buFont typeface="Arial" panose="020B0604020202020204" pitchFamily="34" charset="0"/>
                        <a:buChar char="•"/>
                      </a:pPr>
                      <a:r>
                        <a:rPr lang="es-MX" sz="1600" dirty="0" smtClean="0">
                          <a:solidFill>
                            <a:srgbClr val="000000"/>
                          </a:solidFill>
                        </a:rPr>
                        <a:t>Forma</a:t>
                      </a:r>
                      <a:r>
                        <a:rPr lang="es-MX" sz="1600" baseline="0" dirty="0" smtClean="0">
                          <a:solidFill>
                            <a:srgbClr val="000000"/>
                          </a:solidFill>
                        </a:rPr>
                        <a:t> de interactuar con los demás </a:t>
                      </a:r>
                      <a:endParaRPr lang="es-MX" sz="1600" dirty="0">
                        <a:solidFill>
                          <a:srgbClr val="000000"/>
                        </a:solidFill>
                      </a:endParaRPr>
                    </a:p>
                  </a:txBody>
                  <a:tcPr/>
                </a:tc>
                <a:tc>
                  <a:txBody>
                    <a:bodyPr/>
                    <a:lstStyle/>
                    <a:p>
                      <a:pPr algn="just"/>
                      <a:r>
                        <a:rPr lang="es-MX" sz="1600" dirty="0" smtClean="0">
                          <a:solidFill>
                            <a:srgbClr val="000000"/>
                          </a:solidFill>
                        </a:rPr>
                        <a:t>Los niños en el bailable son muy ordenados, se formaron acorde a los ensayos anteriores.</a:t>
                      </a:r>
                      <a:r>
                        <a:rPr lang="es-MX" sz="1600" baseline="0" dirty="0" smtClean="0">
                          <a:solidFill>
                            <a:srgbClr val="000000"/>
                          </a:solidFill>
                        </a:rPr>
                        <a:t> Hubo muy buena coordinación, tomaron en cuenta las indicaciones de la educadora y interactuaron muy bien entre iguales.</a:t>
                      </a:r>
                      <a:endParaRPr lang="es-MX" sz="1600" dirty="0">
                        <a:solidFill>
                          <a:srgbClr val="000000"/>
                        </a:solidFill>
                      </a:endParaRPr>
                    </a:p>
                  </a:txBody>
                  <a:tcPr/>
                </a:tc>
                <a:tc>
                  <a:txBody>
                    <a:bodyPr/>
                    <a:lstStyle/>
                    <a:p>
                      <a:pPr algn="ctr"/>
                      <a:r>
                        <a:rPr lang="es-MX" sz="3600" b="1" dirty="0" smtClean="0">
                          <a:solidFill>
                            <a:schemeClr val="tx2">
                              <a:lumMod val="75000"/>
                            </a:schemeClr>
                          </a:solidFill>
                        </a:rPr>
                        <a:t>LEV VYGOTSKY</a:t>
                      </a:r>
                      <a:endParaRPr lang="es-MX" sz="3600" b="1" dirty="0">
                        <a:solidFill>
                          <a:schemeClr val="tx2">
                            <a:lumMod val="75000"/>
                          </a:schemeClr>
                        </a:solidFill>
                      </a:endParaRPr>
                    </a:p>
                  </a:txBody>
                  <a:tcPr/>
                </a:tc>
                <a:extLst>
                  <a:ext uri="{0D108BD9-81ED-4DB2-BD59-A6C34878D82A}">
                    <a16:rowId xmlns:a16="http://schemas.microsoft.com/office/drawing/2014/main" val="10002"/>
                  </a:ext>
                </a:extLst>
              </a:tr>
              <a:tr h="370840">
                <a:tc>
                  <a:txBody>
                    <a:bodyPr/>
                    <a:lstStyle/>
                    <a:p>
                      <a:endParaRPr lang="es-MX" dirty="0"/>
                    </a:p>
                  </a:txBody>
                  <a:tcPr/>
                </a:tc>
                <a:tc>
                  <a:txBody>
                    <a:bodyPr/>
                    <a:lstStyle/>
                    <a:p>
                      <a:pPr algn="just"/>
                      <a:r>
                        <a:rPr lang="es-MX" sz="1600" b="1" dirty="0" smtClean="0">
                          <a:solidFill>
                            <a:schemeClr val="tx2">
                              <a:lumMod val="75000"/>
                            </a:schemeClr>
                          </a:solidFill>
                        </a:rPr>
                        <a:t>TEORÍA PSICOANALÍTICA:</a:t>
                      </a:r>
                    </a:p>
                    <a:p>
                      <a:pPr marL="285750" indent="-285750" algn="just">
                        <a:buFont typeface="Arial" panose="020B0604020202020204" pitchFamily="34" charset="0"/>
                        <a:buChar char="•"/>
                      </a:pPr>
                      <a:r>
                        <a:rPr lang="es-MX" sz="1600" dirty="0" smtClean="0">
                          <a:solidFill>
                            <a:srgbClr val="000000"/>
                          </a:solidFill>
                        </a:rPr>
                        <a:t>Reacción del niño cuando se le presenta la situación.</a:t>
                      </a:r>
                    </a:p>
                    <a:p>
                      <a:pPr marL="285750" indent="-285750" algn="just">
                        <a:buFont typeface="Arial" panose="020B0604020202020204" pitchFamily="34" charset="0"/>
                        <a:buChar char="•"/>
                      </a:pPr>
                      <a:r>
                        <a:rPr lang="es-MX" sz="1600" dirty="0" smtClean="0">
                          <a:solidFill>
                            <a:srgbClr val="000000"/>
                          </a:solidFill>
                        </a:rPr>
                        <a:t>Conducta de los alumnos.</a:t>
                      </a:r>
                      <a:endParaRPr lang="es-MX" sz="1600" dirty="0">
                        <a:solidFill>
                          <a:srgbClr val="000000"/>
                        </a:solidFill>
                      </a:endParaRPr>
                    </a:p>
                  </a:txBody>
                  <a:tcPr/>
                </a:tc>
                <a:tc>
                  <a:txBody>
                    <a:bodyPr/>
                    <a:lstStyle/>
                    <a:p>
                      <a:pPr algn="just"/>
                      <a:r>
                        <a:rPr lang="es-MX" sz="1600" dirty="0" smtClean="0">
                          <a:solidFill>
                            <a:srgbClr val="000000"/>
                          </a:solidFill>
                        </a:rPr>
                        <a:t>retomando</a:t>
                      </a:r>
                      <a:r>
                        <a:rPr lang="es-MX" sz="1600" baseline="0" dirty="0" smtClean="0">
                          <a:solidFill>
                            <a:srgbClr val="000000"/>
                          </a:solidFill>
                        </a:rPr>
                        <a:t> la actividad de conteo actuaron resolviendo el problema que se les presento, mediante la ayuda de algunos de sus compañeros o por si solos. Su conducta fue ordenada y trabajaron muy tranquilos.</a:t>
                      </a:r>
                      <a:endParaRPr lang="es-MX" sz="1600" dirty="0">
                        <a:solidFill>
                          <a:srgbClr val="000000"/>
                        </a:solidFill>
                      </a:endParaRPr>
                    </a:p>
                  </a:txBody>
                  <a:tcPr/>
                </a:tc>
                <a:tc>
                  <a:txBody>
                    <a:bodyPr/>
                    <a:lstStyle/>
                    <a:p>
                      <a:pPr algn="ctr"/>
                      <a:r>
                        <a:rPr lang="es-MX" sz="4400" b="1" dirty="0" smtClean="0">
                          <a:solidFill>
                            <a:schemeClr val="tx2">
                              <a:lumMod val="75000"/>
                            </a:schemeClr>
                          </a:solidFill>
                        </a:rPr>
                        <a:t>ERIK</a:t>
                      </a:r>
                      <a:r>
                        <a:rPr lang="es-MX" sz="4400" b="1" baseline="0" dirty="0" smtClean="0">
                          <a:solidFill>
                            <a:schemeClr val="tx2">
                              <a:lumMod val="75000"/>
                            </a:schemeClr>
                          </a:solidFill>
                        </a:rPr>
                        <a:t> ERIKSON</a:t>
                      </a:r>
                      <a:endParaRPr lang="es-MX" sz="4400" b="1" dirty="0">
                        <a:solidFill>
                          <a:schemeClr val="tx2">
                            <a:lumMod val="75000"/>
                          </a:schemeClr>
                        </a:solidFill>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66480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1143102560"/>
              </p:ext>
            </p:extLst>
          </p:nvPr>
        </p:nvGraphicFramePr>
        <p:xfrm>
          <a:off x="476519" y="230269"/>
          <a:ext cx="11281892" cy="5821680"/>
        </p:xfrm>
        <a:graphic>
          <a:graphicData uri="http://schemas.openxmlformats.org/drawingml/2006/table">
            <a:tbl>
              <a:tblPr firstRow="1" bandRow="1">
                <a:tableStyleId>{D7AC3CCA-C797-4891-BE02-D94E43425B78}</a:tableStyleId>
              </a:tblPr>
              <a:tblGrid>
                <a:gridCol w="2820473">
                  <a:extLst>
                    <a:ext uri="{9D8B030D-6E8A-4147-A177-3AD203B41FA5}">
                      <a16:colId xmlns:a16="http://schemas.microsoft.com/office/drawing/2014/main" val="20000"/>
                    </a:ext>
                  </a:extLst>
                </a:gridCol>
                <a:gridCol w="2820473">
                  <a:extLst>
                    <a:ext uri="{9D8B030D-6E8A-4147-A177-3AD203B41FA5}">
                      <a16:colId xmlns:a16="http://schemas.microsoft.com/office/drawing/2014/main" val="20001"/>
                    </a:ext>
                  </a:extLst>
                </a:gridCol>
                <a:gridCol w="2820473">
                  <a:extLst>
                    <a:ext uri="{9D8B030D-6E8A-4147-A177-3AD203B41FA5}">
                      <a16:colId xmlns:a16="http://schemas.microsoft.com/office/drawing/2014/main" val="20002"/>
                    </a:ext>
                  </a:extLst>
                </a:gridCol>
                <a:gridCol w="2820473">
                  <a:extLst>
                    <a:ext uri="{9D8B030D-6E8A-4147-A177-3AD203B41FA5}">
                      <a16:colId xmlns:a16="http://schemas.microsoft.com/office/drawing/2014/main" val="20003"/>
                    </a:ext>
                  </a:extLst>
                </a:gridCol>
              </a:tblGrid>
              <a:tr h="370840">
                <a:tc>
                  <a:txBody>
                    <a:bodyPr/>
                    <a:lstStyle/>
                    <a:p>
                      <a:pPr algn="ctr"/>
                      <a:r>
                        <a:rPr lang="es-MX" sz="1800" dirty="0" smtClean="0">
                          <a:solidFill>
                            <a:schemeClr val="tx2">
                              <a:lumMod val="75000"/>
                            </a:schemeClr>
                          </a:solidFill>
                        </a:rPr>
                        <a:t>CURSO</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INDICADORES</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ACTIVIDADES QUE SE OBSERVAN</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AUTOR QUE LA SUSTENTA</a:t>
                      </a:r>
                      <a:endParaRPr lang="es-MX" sz="1800" dirty="0">
                        <a:solidFill>
                          <a:schemeClr val="tx2">
                            <a:lumMod val="75000"/>
                          </a:schemeClr>
                        </a:solidFill>
                      </a:endParaRPr>
                    </a:p>
                  </a:txBody>
                  <a:tcPr/>
                </a:tc>
                <a:extLst>
                  <a:ext uri="{0D108BD9-81ED-4DB2-BD59-A6C34878D82A}">
                    <a16:rowId xmlns:a16="http://schemas.microsoft.com/office/drawing/2014/main" val="10000"/>
                  </a:ext>
                </a:extLst>
              </a:tr>
              <a:tr h="370840">
                <a:tc>
                  <a:txBody>
                    <a:bodyPr/>
                    <a:lstStyle/>
                    <a:p>
                      <a:endParaRPr lang="es-MX" sz="2000" dirty="0">
                        <a:solidFill>
                          <a:srgbClr val="0070C0"/>
                        </a:solidFill>
                      </a:endParaRPr>
                    </a:p>
                  </a:txBody>
                  <a:tcPr/>
                </a:tc>
                <a:tc>
                  <a:txBody>
                    <a:bodyPr/>
                    <a:lstStyle/>
                    <a:p>
                      <a:pPr algn="just"/>
                      <a:r>
                        <a:rPr lang="es-MX" sz="1800" b="1" dirty="0" smtClean="0">
                          <a:solidFill>
                            <a:schemeClr val="tx2">
                              <a:lumMod val="75000"/>
                            </a:schemeClr>
                          </a:solidFill>
                        </a:rPr>
                        <a:t>TEORÍA DEL DESARROLLO:</a:t>
                      </a:r>
                    </a:p>
                    <a:p>
                      <a:pPr marL="285750" indent="-285750" algn="just">
                        <a:buFont typeface="Arial" panose="020B0604020202020204" pitchFamily="34" charset="0"/>
                        <a:buChar char="•"/>
                      </a:pPr>
                      <a:r>
                        <a:rPr lang="es-MX" sz="1800" dirty="0" smtClean="0">
                          <a:solidFill>
                            <a:srgbClr val="000000"/>
                          </a:solidFill>
                        </a:rPr>
                        <a:t>Observar los juegos y la</a:t>
                      </a:r>
                      <a:r>
                        <a:rPr lang="es-MX" sz="1800" baseline="0" dirty="0" smtClean="0">
                          <a:solidFill>
                            <a:srgbClr val="000000"/>
                          </a:solidFill>
                        </a:rPr>
                        <a:t> manera de desenvolverse en ellos.</a:t>
                      </a:r>
                    </a:p>
                    <a:p>
                      <a:pPr marL="285750" indent="-285750" algn="just">
                        <a:buFont typeface="Arial" panose="020B0604020202020204" pitchFamily="34" charset="0"/>
                        <a:buChar char="•"/>
                      </a:pPr>
                      <a:r>
                        <a:rPr lang="es-MX" sz="1800" baseline="0" dirty="0" smtClean="0">
                          <a:solidFill>
                            <a:srgbClr val="000000"/>
                          </a:solidFill>
                        </a:rPr>
                        <a:t>Psicomotricidad fina, gruesa y coordinación.</a:t>
                      </a:r>
                    </a:p>
                    <a:p>
                      <a:pPr marL="285750" indent="-285750" algn="just">
                        <a:buFont typeface="Arial" panose="020B0604020202020204" pitchFamily="34" charset="0"/>
                        <a:buChar char="•"/>
                      </a:pPr>
                      <a:r>
                        <a:rPr lang="es-MX" sz="1800" baseline="0" dirty="0" smtClean="0">
                          <a:solidFill>
                            <a:srgbClr val="000000"/>
                          </a:solidFill>
                        </a:rPr>
                        <a:t>Dependencia de ellos.</a:t>
                      </a:r>
                      <a:endParaRPr lang="es-MX" sz="1800" dirty="0">
                        <a:solidFill>
                          <a:srgbClr val="000000"/>
                        </a:solidFill>
                      </a:endParaRPr>
                    </a:p>
                  </a:txBody>
                  <a:tcPr/>
                </a:tc>
                <a:tc>
                  <a:txBody>
                    <a:bodyPr/>
                    <a:lstStyle/>
                    <a:p>
                      <a:pPr algn="just"/>
                      <a:r>
                        <a:rPr lang="es-MX" sz="1600" dirty="0" smtClean="0">
                          <a:solidFill>
                            <a:srgbClr val="000000"/>
                          </a:solidFill>
                        </a:rPr>
                        <a:t>Con la actividad de conteo y en el bailable la mayoría se desenvolvió correctamente</a:t>
                      </a:r>
                      <a:r>
                        <a:rPr lang="es-MX" sz="1600" baseline="0" dirty="0" smtClean="0">
                          <a:solidFill>
                            <a:srgbClr val="000000"/>
                          </a:solidFill>
                        </a:rPr>
                        <a:t> por ellos mismos, y había uno que otro que si imitaba como realizar las actividades, se desarrollo la motricidad fina ya que la actividad de conteo era que en un pedazo de estambre ir insertando 10 fichas de refresco, se desempeñaron muchas habilidades.</a:t>
                      </a:r>
                      <a:endParaRPr lang="es-MX" sz="1600" dirty="0">
                        <a:solidFill>
                          <a:srgbClr val="000000"/>
                        </a:solidFill>
                      </a:endParaRPr>
                    </a:p>
                  </a:txBody>
                  <a:tcPr/>
                </a:tc>
                <a:tc>
                  <a:txBody>
                    <a:bodyPr/>
                    <a:lstStyle/>
                    <a:p>
                      <a:pPr algn="ctr"/>
                      <a:r>
                        <a:rPr lang="es-MX" sz="3600" b="1" dirty="0" smtClean="0">
                          <a:solidFill>
                            <a:schemeClr val="tx2">
                              <a:lumMod val="75000"/>
                            </a:schemeClr>
                          </a:solidFill>
                        </a:rPr>
                        <a:t>ARNOLD GESELL</a:t>
                      </a:r>
                      <a:endParaRPr lang="es-MX" sz="3600" b="1" dirty="0">
                        <a:solidFill>
                          <a:schemeClr val="tx2">
                            <a:lumMod val="75000"/>
                          </a:schemeClr>
                        </a:solidFill>
                      </a:endParaRPr>
                    </a:p>
                  </a:txBody>
                  <a:tcPr/>
                </a:tc>
                <a:extLst>
                  <a:ext uri="{0D108BD9-81ED-4DB2-BD59-A6C34878D82A}">
                    <a16:rowId xmlns:a16="http://schemas.microsoft.com/office/drawing/2014/main" val="10001"/>
                  </a:ext>
                </a:extLst>
              </a:tr>
              <a:tr h="370840">
                <a:tc>
                  <a:txBody>
                    <a:bodyPr/>
                    <a:lstStyle/>
                    <a:p>
                      <a:endParaRPr lang="es-MX" dirty="0"/>
                    </a:p>
                  </a:txBody>
                  <a:tcPr/>
                </a:tc>
                <a:tc>
                  <a:txBody>
                    <a:bodyPr/>
                    <a:lstStyle/>
                    <a:p>
                      <a:pPr algn="just"/>
                      <a:r>
                        <a:rPr lang="es-MX" b="1" dirty="0" smtClean="0">
                          <a:solidFill>
                            <a:schemeClr val="tx2">
                              <a:lumMod val="75000"/>
                            </a:schemeClr>
                          </a:solidFill>
                        </a:rPr>
                        <a:t>TEORÍA DE ENSAYO Y ERROR:</a:t>
                      </a:r>
                    </a:p>
                    <a:p>
                      <a:pPr marL="285750" indent="-285750" algn="just">
                        <a:buFont typeface="Arial" panose="020B0604020202020204" pitchFamily="34" charset="0"/>
                        <a:buChar char="•"/>
                      </a:pPr>
                      <a:r>
                        <a:rPr lang="es-MX" dirty="0" smtClean="0">
                          <a:solidFill>
                            <a:srgbClr val="000000"/>
                          </a:solidFill>
                        </a:rPr>
                        <a:t>Observar la motivación en el aprendizaje y error</a:t>
                      </a:r>
                      <a:endParaRPr lang="es-MX" dirty="0">
                        <a:solidFill>
                          <a:srgbClr val="000000"/>
                        </a:solidFill>
                      </a:endParaRPr>
                    </a:p>
                  </a:txBody>
                  <a:tcPr/>
                </a:tc>
                <a:tc>
                  <a:txBody>
                    <a:bodyPr/>
                    <a:lstStyle/>
                    <a:p>
                      <a:pPr algn="just"/>
                      <a:r>
                        <a:rPr lang="es-MX" sz="1600" dirty="0" smtClean="0">
                          <a:solidFill>
                            <a:srgbClr val="000000"/>
                          </a:solidFill>
                        </a:rPr>
                        <a:t>Había niños que les faltaba captar bien el como realizar la actividad, había pocos</a:t>
                      </a:r>
                      <a:r>
                        <a:rPr lang="es-MX" sz="1600" baseline="0" dirty="0" smtClean="0">
                          <a:solidFill>
                            <a:srgbClr val="000000"/>
                          </a:solidFill>
                        </a:rPr>
                        <a:t> que fallaban, pero sus mismos compañeros le dieron un apoyo. Hubo apoyo entre iguales.</a:t>
                      </a:r>
                      <a:endParaRPr lang="es-MX" sz="1600" dirty="0">
                        <a:solidFill>
                          <a:srgbClr val="000000"/>
                        </a:solidFill>
                      </a:endParaRPr>
                    </a:p>
                  </a:txBody>
                  <a:tcPr/>
                </a:tc>
                <a:tc>
                  <a:txBody>
                    <a:bodyPr/>
                    <a:lstStyle/>
                    <a:p>
                      <a:pPr algn="ctr"/>
                      <a:r>
                        <a:rPr lang="es-MX" sz="4000" b="1" dirty="0" smtClean="0">
                          <a:solidFill>
                            <a:schemeClr val="tx2">
                              <a:lumMod val="75000"/>
                            </a:schemeClr>
                          </a:solidFill>
                        </a:rPr>
                        <a:t>EDWARD LEE THORNDIKE</a:t>
                      </a:r>
                      <a:endParaRPr lang="es-MX" sz="4000" b="1" dirty="0">
                        <a:solidFill>
                          <a:schemeClr val="tx2">
                            <a:lumMod val="75000"/>
                          </a:schemeClr>
                        </a:solidFill>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95969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542007499"/>
              </p:ext>
            </p:extLst>
          </p:nvPr>
        </p:nvGraphicFramePr>
        <p:xfrm>
          <a:off x="476519" y="230269"/>
          <a:ext cx="11281892" cy="6614160"/>
        </p:xfrm>
        <a:graphic>
          <a:graphicData uri="http://schemas.openxmlformats.org/drawingml/2006/table">
            <a:tbl>
              <a:tblPr firstRow="1" bandRow="1">
                <a:tableStyleId>{D7AC3CCA-C797-4891-BE02-D94E43425B78}</a:tableStyleId>
              </a:tblPr>
              <a:tblGrid>
                <a:gridCol w="2820473">
                  <a:extLst>
                    <a:ext uri="{9D8B030D-6E8A-4147-A177-3AD203B41FA5}">
                      <a16:colId xmlns:a16="http://schemas.microsoft.com/office/drawing/2014/main" val="20000"/>
                    </a:ext>
                  </a:extLst>
                </a:gridCol>
                <a:gridCol w="2820473">
                  <a:extLst>
                    <a:ext uri="{9D8B030D-6E8A-4147-A177-3AD203B41FA5}">
                      <a16:colId xmlns:a16="http://schemas.microsoft.com/office/drawing/2014/main" val="20001"/>
                    </a:ext>
                  </a:extLst>
                </a:gridCol>
                <a:gridCol w="2820473">
                  <a:extLst>
                    <a:ext uri="{9D8B030D-6E8A-4147-A177-3AD203B41FA5}">
                      <a16:colId xmlns:a16="http://schemas.microsoft.com/office/drawing/2014/main" val="20002"/>
                    </a:ext>
                  </a:extLst>
                </a:gridCol>
                <a:gridCol w="2820473">
                  <a:extLst>
                    <a:ext uri="{9D8B030D-6E8A-4147-A177-3AD203B41FA5}">
                      <a16:colId xmlns:a16="http://schemas.microsoft.com/office/drawing/2014/main" val="20003"/>
                    </a:ext>
                  </a:extLst>
                </a:gridCol>
              </a:tblGrid>
              <a:tr h="370840">
                <a:tc>
                  <a:txBody>
                    <a:bodyPr/>
                    <a:lstStyle/>
                    <a:p>
                      <a:pPr algn="ctr"/>
                      <a:r>
                        <a:rPr lang="es-MX" sz="1800" dirty="0" smtClean="0">
                          <a:solidFill>
                            <a:schemeClr val="tx2">
                              <a:lumMod val="75000"/>
                            </a:schemeClr>
                          </a:solidFill>
                        </a:rPr>
                        <a:t>CURSO</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INDICADORES</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ACTIVIDADES QUE SE OBSERVAN</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AUTOR QUE LA SUSTENTA</a:t>
                      </a:r>
                      <a:endParaRPr lang="es-MX" sz="1800" dirty="0">
                        <a:solidFill>
                          <a:schemeClr val="tx2">
                            <a:lumMod val="75000"/>
                          </a:schemeClr>
                        </a:solidFill>
                      </a:endParaRPr>
                    </a:p>
                  </a:txBody>
                  <a:tcPr/>
                </a:tc>
                <a:extLst>
                  <a:ext uri="{0D108BD9-81ED-4DB2-BD59-A6C34878D82A}">
                    <a16:rowId xmlns:a16="http://schemas.microsoft.com/office/drawing/2014/main" val="10000"/>
                  </a:ext>
                </a:extLst>
              </a:tr>
              <a:tr h="370840">
                <a:tc>
                  <a:txBody>
                    <a:bodyPr/>
                    <a:lstStyle/>
                    <a:p>
                      <a:pPr algn="ctr"/>
                      <a:r>
                        <a:rPr lang="es-MX" sz="2800" b="1" dirty="0" smtClean="0">
                          <a:solidFill>
                            <a:schemeClr val="tx2">
                              <a:lumMod val="75000"/>
                            </a:schemeClr>
                          </a:solidFill>
                        </a:rPr>
                        <a:t>ESTUDIO</a:t>
                      </a:r>
                      <a:r>
                        <a:rPr lang="es-MX" sz="2800" b="1" baseline="0" dirty="0" smtClean="0">
                          <a:solidFill>
                            <a:schemeClr val="tx2">
                              <a:lumMod val="75000"/>
                            </a:schemeClr>
                          </a:solidFill>
                        </a:rPr>
                        <a:t> DEL MUNDO NATURAL</a:t>
                      </a:r>
                      <a:endParaRPr lang="es-MX" sz="2800" b="1" dirty="0">
                        <a:solidFill>
                          <a:schemeClr val="tx2">
                            <a:lumMod val="75000"/>
                          </a:schemeClr>
                        </a:solidFill>
                      </a:endParaRPr>
                    </a:p>
                  </a:txBody>
                  <a:tcPr/>
                </a:tc>
                <a:tc>
                  <a:txBody>
                    <a:bodyPr/>
                    <a:lstStyle/>
                    <a:p>
                      <a:pPr algn="just"/>
                      <a:r>
                        <a:rPr lang="es-MX" sz="1700" b="1" dirty="0" smtClean="0">
                          <a:solidFill>
                            <a:schemeClr val="tx2">
                              <a:lumMod val="75000"/>
                            </a:schemeClr>
                          </a:solidFill>
                        </a:rPr>
                        <a:t>LA IMPORTANCIA DE ENSEÑAR CIENCIAS EN PREESCOLAR:</a:t>
                      </a:r>
                    </a:p>
                    <a:p>
                      <a:pPr marL="285750" indent="-285750" algn="just">
                        <a:buFont typeface="Arial" panose="020B0604020202020204" pitchFamily="34" charset="0"/>
                        <a:buChar char="•"/>
                      </a:pPr>
                      <a:r>
                        <a:rPr lang="es-MX" sz="1700" dirty="0" smtClean="0">
                          <a:solidFill>
                            <a:srgbClr val="000000"/>
                          </a:solidFill>
                        </a:rPr>
                        <a:t>Describe características de los seres vivos.</a:t>
                      </a:r>
                      <a:endParaRPr lang="es-MX" sz="1700" dirty="0">
                        <a:solidFill>
                          <a:srgbClr val="000000"/>
                        </a:solidFill>
                      </a:endParaRPr>
                    </a:p>
                  </a:txBody>
                  <a:tcPr/>
                </a:tc>
                <a:tc>
                  <a:txBody>
                    <a:bodyPr/>
                    <a:lstStyle/>
                    <a:p>
                      <a:pPr algn="just"/>
                      <a:r>
                        <a:rPr lang="es-MX" sz="1700" dirty="0" smtClean="0">
                          <a:solidFill>
                            <a:srgbClr val="000000"/>
                          </a:solidFill>
                        </a:rPr>
                        <a:t>No se observo esta actividad.</a:t>
                      </a:r>
                      <a:endParaRPr lang="es-MX" sz="1700" dirty="0">
                        <a:solidFill>
                          <a:srgbClr val="000000"/>
                        </a:solidFill>
                      </a:endParaRPr>
                    </a:p>
                  </a:txBody>
                  <a:tcPr/>
                </a:tc>
                <a:tc>
                  <a:txBody>
                    <a:bodyPr/>
                    <a:lstStyle/>
                    <a:p>
                      <a:endParaRPr lang="es-MX" dirty="0"/>
                    </a:p>
                  </a:txBody>
                  <a:tcPr/>
                </a:tc>
                <a:extLst>
                  <a:ext uri="{0D108BD9-81ED-4DB2-BD59-A6C34878D82A}">
                    <a16:rowId xmlns:a16="http://schemas.microsoft.com/office/drawing/2014/main" val="10001"/>
                  </a:ext>
                </a:extLst>
              </a:tr>
              <a:tr h="370840">
                <a:tc>
                  <a:txBody>
                    <a:bodyPr/>
                    <a:lstStyle/>
                    <a:p>
                      <a:endParaRPr lang="es-MX" b="1" dirty="0"/>
                    </a:p>
                  </a:txBody>
                  <a:tcPr/>
                </a:tc>
                <a:tc>
                  <a:txBody>
                    <a:bodyPr/>
                    <a:lstStyle/>
                    <a:p>
                      <a:pPr algn="just"/>
                      <a:r>
                        <a:rPr lang="es-MX" sz="1700" b="1" dirty="0" smtClean="0">
                          <a:solidFill>
                            <a:schemeClr val="tx2">
                              <a:lumMod val="75000"/>
                            </a:schemeClr>
                          </a:solidFill>
                        </a:rPr>
                        <a:t>RAMAS O TIPOS DE CIENCIA:</a:t>
                      </a:r>
                    </a:p>
                    <a:p>
                      <a:pPr marL="285750" indent="-285750" algn="just">
                        <a:buFont typeface="Arial" panose="020B0604020202020204" pitchFamily="34" charset="0"/>
                        <a:buChar char="•"/>
                      </a:pPr>
                      <a:r>
                        <a:rPr lang="es-MX" sz="1700" b="1" dirty="0" smtClean="0">
                          <a:solidFill>
                            <a:srgbClr val="000000"/>
                          </a:solidFill>
                        </a:rPr>
                        <a:t>Distingue diferentes culturas y muestra respeto hacia la diversidad que existe</a:t>
                      </a:r>
                      <a:endParaRPr lang="es-MX" sz="1700" b="1" dirty="0">
                        <a:solidFill>
                          <a:srgbClr val="000000"/>
                        </a:solidFill>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700" dirty="0" smtClean="0">
                          <a:solidFill>
                            <a:srgbClr val="000000"/>
                          </a:solidFill>
                        </a:rPr>
                        <a:t>No se observo esta actividad.</a:t>
                      </a:r>
                    </a:p>
                    <a:p>
                      <a:pPr algn="just"/>
                      <a:endParaRPr lang="es-MX" sz="1700" dirty="0"/>
                    </a:p>
                  </a:txBody>
                  <a:tcPr/>
                </a:tc>
                <a:tc>
                  <a:txBody>
                    <a:bodyPr/>
                    <a:lstStyle/>
                    <a:p>
                      <a:endParaRPr lang="es-MX" dirty="0"/>
                    </a:p>
                  </a:txBody>
                  <a:tcPr/>
                </a:tc>
                <a:extLst>
                  <a:ext uri="{0D108BD9-81ED-4DB2-BD59-A6C34878D82A}">
                    <a16:rowId xmlns:a16="http://schemas.microsoft.com/office/drawing/2014/main" val="10002"/>
                  </a:ext>
                </a:extLst>
              </a:tr>
              <a:tr h="370840">
                <a:tc>
                  <a:txBody>
                    <a:bodyPr/>
                    <a:lstStyle/>
                    <a:p>
                      <a:endParaRPr lang="es-MX" b="1" dirty="0"/>
                    </a:p>
                  </a:txBody>
                  <a:tcPr/>
                </a:tc>
                <a:tc>
                  <a:txBody>
                    <a:bodyPr/>
                    <a:lstStyle/>
                    <a:p>
                      <a:pPr algn="just"/>
                      <a:r>
                        <a:rPr lang="es-MX" sz="1700" b="1" dirty="0" smtClean="0">
                          <a:solidFill>
                            <a:schemeClr val="tx2">
                              <a:lumMod val="75000"/>
                            </a:schemeClr>
                          </a:solidFill>
                        </a:rPr>
                        <a:t>MÉTODO CIENTÍFICO:</a:t>
                      </a:r>
                    </a:p>
                    <a:p>
                      <a:pPr marL="285750" indent="-285750" algn="just">
                        <a:buFont typeface="Arial" panose="020B0604020202020204" pitchFamily="34" charset="0"/>
                        <a:buChar char="•"/>
                      </a:pPr>
                      <a:r>
                        <a:rPr lang="es-MX" sz="1700" b="1" dirty="0" smtClean="0">
                          <a:solidFill>
                            <a:srgbClr val="000000"/>
                          </a:solidFill>
                        </a:rPr>
                        <a:t>Reconoce fenómenos naturales y expresa como suceden.</a:t>
                      </a:r>
                    </a:p>
                    <a:p>
                      <a:pPr marL="285750" indent="-285750" algn="just">
                        <a:buFont typeface="Arial" panose="020B0604020202020204" pitchFamily="34" charset="0"/>
                        <a:buChar char="•"/>
                      </a:pPr>
                      <a:r>
                        <a:rPr lang="es-MX" sz="1700" b="1" dirty="0" smtClean="0">
                          <a:solidFill>
                            <a:srgbClr val="000000"/>
                          </a:solidFill>
                        </a:rPr>
                        <a:t>Identifica</a:t>
                      </a:r>
                      <a:r>
                        <a:rPr lang="es-MX" sz="1700" b="1" baseline="0" dirty="0" smtClean="0">
                          <a:solidFill>
                            <a:srgbClr val="000000"/>
                          </a:solidFill>
                        </a:rPr>
                        <a:t> y usa medios a su alcance para obtener, comunicar y registrar información.</a:t>
                      </a:r>
                    </a:p>
                    <a:p>
                      <a:pPr marL="285750" indent="-285750" algn="just">
                        <a:buFont typeface="Arial" panose="020B0604020202020204" pitchFamily="34" charset="0"/>
                        <a:buChar char="•"/>
                      </a:pPr>
                      <a:r>
                        <a:rPr lang="es-MX" sz="1700" b="1" baseline="0" dirty="0" smtClean="0">
                          <a:solidFill>
                            <a:srgbClr val="000000"/>
                          </a:solidFill>
                        </a:rPr>
                        <a:t>Registra mediante marcas, dibujos; lo que observa durante una experiencia.</a:t>
                      </a:r>
                      <a:endParaRPr lang="es-MX" sz="1700" b="1" dirty="0">
                        <a:solidFill>
                          <a:srgbClr val="000000"/>
                        </a:solidFill>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MX" sz="1700" dirty="0" smtClean="0">
                          <a:solidFill>
                            <a:srgbClr val="000000"/>
                          </a:solidFill>
                        </a:rPr>
                        <a:t>No se observo esta actividad.</a:t>
                      </a:r>
                    </a:p>
                    <a:p>
                      <a:pPr algn="just"/>
                      <a:endParaRPr lang="es-MX" sz="1700" dirty="0"/>
                    </a:p>
                  </a:txBody>
                  <a:tcPr/>
                </a:tc>
                <a:tc>
                  <a:txBody>
                    <a:bodyPr/>
                    <a:lstStyle/>
                    <a:p>
                      <a:endParaRPr lang="es-MX"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25912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264322691"/>
              </p:ext>
            </p:extLst>
          </p:nvPr>
        </p:nvGraphicFramePr>
        <p:xfrm>
          <a:off x="476519" y="230269"/>
          <a:ext cx="11281892" cy="3672840"/>
        </p:xfrm>
        <a:graphic>
          <a:graphicData uri="http://schemas.openxmlformats.org/drawingml/2006/table">
            <a:tbl>
              <a:tblPr firstRow="1" bandRow="1">
                <a:tableStyleId>{D7AC3CCA-C797-4891-BE02-D94E43425B78}</a:tableStyleId>
              </a:tblPr>
              <a:tblGrid>
                <a:gridCol w="2820473">
                  <a:extLst>
                    <a:ext uri="{9D8B030D-6E8A-4147-A177-3AD203B41FA5}">
                      <a16:colId xmlns:a16="http://schemas.microsoft.com/office/drawing/2014/main" val="20000"/>
                    </a:ext>
                  </a:extLst>
                </a:gridCol>
                <a:gridCol w="2820473">
                  <a:extLst>
                    <a:ext uri="{9D8B030D-6E8A-4147-A177-3AD203B41FA5}">
                      <a16:colId xmlns:a16="http://schemas.microsoft.com/office/drawing/2014/main" val="20001"/>
                    </a:ext>
                  </a:extLst>
                </a:gridCol>
                <a:gridCol w="2820473">
                  <a:extLst>
                    <a:ext uri="{9D8B030D-6E8A-4147-A177-3AD203B41FA5}">
                      <a16:colId xmlns:a16="http://schemas.microsoft.com/office/drawing/2014/main" val="20002"/>
                    </a:ext>
                  </a:extLst>
                </a:gridCol>
                <a:gridCol w="2820473">
                  <a:extLst>
                    <a:ext uri="{9D8B030D-6E8A-4147-A177-3AD203B41FA5}">
                      <a16:colId xmlns:a16="http://schemas.microsoft.com/office/drawing/2014/main" val="20003"/>
                    </a:ext>
                  </a:extLst>
                </a:gridCol>
              </a:tblGrid>
              <a:tr h="370840">
                <a:tc>
                  <a:txBody>
                    <a:bodyPr/>
                    <a:lstStyle/>
                    <a:p>
                      <a:pPr algn="ctr"/>
                      <a:r>
                        <a:rPr lang="es-MX" sz="1800" dirty="0" smtClean="0">
                          <a:solidFill>
                            <a:schemeClr val="tx2">
                              <a:lumMod val="75000"/>
                            </a:schemeClr>
                          </a:solidFill>
                        </a:rPr>
                        <a:t>CURSO</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INDICADORES</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ACTIVIDADES QUE SE OBSERVAN</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AUTOR QUE LA SUSTENTA</a:t>
                      </a:r>
                      <a:endParaRPr lang="es-MX" sz="1800" dirty="0">
                        <a:solidFill>
                          <a:schemeClr val="tx2">
                            <a:lumMod val="75000"/>
                          </a:schemeClr>
                        </a:solidFill>
                      </a:endParaRPr>
                    </a:p>
                  </a:txBody>
                  <a:tcPr/>
                </a:tc>
                <a:extLst>
                  <a:ext uri="{0D108BD9-81ED-4DB2-BD59-A6C34878D82A}">
                    <a16:rowId xmlns:a16="http://schemas.microsoft.com/office/drawing/2014/main" val="10000"/>
                  </a:ext>
                </a:extLst>
              </a:tr>
              <a:tr h="370840">
                <a:tc>
                  <a:txBody>
                    <a:bodyPr/>
                    <a:lstStyle/>
                    <a:p>
                      <a:endParaRPr lang="es-MX" sz="3200" dirty="0">
                        <a:solidFill>
                          <a:srgbClr val="0070C0"/>
                        </a:solidFill>
                      </a:endParaRPr>
                    </a:p>
                  </a:txBody>
                  <a:tcPr/>
                </a:tc>
                <a:tc>
                  <a:txBody>
                    <a:bodyPr/>
                    <a:lstStyle/>
                    <a:p>
                      <a:pPr algn="just"/>
                      <a:r>
                        <a:rPr lang="es-MX" sz="1700" b="1" dirty="0" smtClean="0">
                          <a:solidFill>
                            <a:schemeClr val="tx2">
                              <a:lumMod val="75000"/>
                            </a:schemeClr>
                          </a:solidFill>
                        </a:rPr>
                        <a:t>IDEAS PREVIAS:</a:t>
                      </a:r>
                    </a:p>
                    <a:p>
                      <a:pPr marL="285750" indent="-285750" algn="just">
                        <a:buFont typeface="Arial" panose="020B0604020202020204" pitchFamily="34" charset="0"/>
                        <a:buChar char="•"/>
                      </a:pPr>
                      <a:r>
                        <a:rPr lang="es-MX" sz="1700" dirty="0" smtClean="0">
                          <a:solidFill>
                            <a:srgbClr val="000000"/>
                          </a:solidFill>
                        </a:rPr>
                        <a:t>Realiza suposiciones en una situación observable.</a:t>
                      </a:r>
                    </a:p>
                  </a:txBody>
                  <a:tcPr/>
                </a:tc>
                <a:tc>
                  <a:txBody>
                    <a:bodyPr/>
                    <a:lstStyle/>
                    <a:p>
                      <a:pPr algn="just"/>
                      <a:r>
                        <a:rPr lang="es-MX" sz="1700" dirty="0" smtClean="0"/>
                        <a:t>No se observo esta actividad.</a:t>
                      </a:r>
                      <a:endParaRPr lang="es-MX" sz="1700" dirty="0"/>
                    </a:p>
                  </a:txBody>
                  <a:tcPr/>
                </a:tc>
                <a:tc>
                  <a:txBody>
                    <a:bodyPr/>
                    <a:lstStyle/>
                    <a:p>
                      <a:endParaRPr lang="es-MX" dirty="0"/>
                    </a:p>
                  </a:txBody>
                  <a:tcPr/>
                </a:tc>
                <a:extLst>
                  <a:ext uri="{0D108BD9-81ED-4DB2-BD59-A6C34878D82A}">
                    <a16:rowId xmlns:a16="http://schemas.microsoft.com/office/drawing/2014/main" val="10001"/>
                  </a:ext>
                </a:extLst>
              </a:tr>
              <a:tr h="370840">
                <a:tc>
                  <a:txBody>
                    <a:bodyPr/>
                    <a:lstStyle/>
                    <a:p>
                      <a:endParaRPr lang="es-MX" dirty="0"/>
                    </a:p>
                  </a:txBody>
                  <a:tcPr/>
                </a:tc>
                <a:tc>
                  <a:txBody>
                    <a:bodyPr/>
                    <a:lstStyle/>
                    <a:p>
                      <a:pPr algn="just"/>
                      <a:r>
                        <a:rPr lang="es-MX" sz="1700" b="1" dirty="0" smtClean="0">
                          <a:solidFill>
                            <a:schemeClr val="tx2">
                              <a:lumMod val="75000"/>
                            </a:schemeClr>
                          </a:solidFill>
                        </a:rPr>
                        <a:t>APRENDER CIENCIA DESDE PREESCOLAR:</a:t>
                      </a:r>
                    </a:p>
                    <a:p>
                      <a:pPr marL="285750" indent="-285750" algn="just">
                        <a:buFont typeface="Arial" panose="020B0604020202020204" pitchFamily="34" charset="0"/>
                        <a:buChar char="•"/>
                      </a:pPr>
                      <a:r>
                        <a:rPr lang="es-MX" sz="1700" dirty="0" smtClean="0">
                          <a:solidFill>
                            <a:srgbClr val="000000"/>
                          </a:solidFill>
                        </a:rPr>
                        <a:t>Participa en acciones de cuidado de la naturaleza, la valora y muestra sensibilidad.</a:t>
                      </a:r>
                    </a:p>
                    <a:p>
                      <a:pPr marL="285750" indent="-285750" algn="just">
                        <a:buFont typeface="Arial" panose="020B0604020202020204" pitchFamily="34" charset="0"/>
                        <a:buChar char="•"/>
                      </a:pPr>
                      <a:r>
                        <a:rPr lang="es-MX" sz="1700" dirty="0" smtClean="0">
                          <a:solidFill>
                            <a:srgbClr val="000000"/>
                          </a:solidFill>
                        </a:rPr>
                        <a:t>Aplica medidas de higiene.</a:t>
                      </a:r>
                      <a:endParaRPr lang="es-MX" sz="1700" dirty="0">
                        <a:solidFill>
                          <a:srgbClr val="000000"/>
                        </a:solidFill>
                      </a:endParaRPr>
                    </a:p>
                  </a:txBody>
                  <a:tcPr/>
                </a:tc>
                <a:tc>
                  <a:txBody>
                    <a:bodyPr/>
                    <a:lstStyle/>
                    <a:p>
                      <a:pPr algn="just"/>
                      <a:r>
                        <a:rPr lang="es-MX" sz="1700" dirty="0" smtClean="0"/>
                        <a:t>No</a:t>
                      </a:r>
                      <a:r>
                        <a:rPr lang="es-MX" sz="1700" baseline="0" dirty="0" smtClean="0"/>
                        <a:t> se observo esta actividad.</a:t>
                      </a:r>
                      <a:endParaRPr lang="es-MX" sz="1700" dirty="0"/>
                    </a:p>
                  </a:txBody>
                  <a:tcPr/>
                </a:tc>
                <a:tc>
                  <a:txBody>
                    <a:bodyPr/>
                    <a:lstStyle/>
                    <a:p>
                      <a:endParaRPr lang="es-MX"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684769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2478951851"/>
              </p:ext>
            </p:extLst>
          </p:nvPr>
        </p:nvGraphicFramePr>
        <p:xfrm>
          <a:off x="476519" y="230269"/>
          <a:ext cx="11281892" cy="7071360"/>
        </p:xfrm>
        <a:graphic>
          <a:graphicData uri="http://schemas.openxmlformats.org/drawingml/2006/table">
            <a:tbl>
              <a:tblPr firstRow="1" bandRow="1">
                <a:tableStyleId>{D7AC3CCA-C797-4891-BE02-D94E43425B78}</a:tableStyleId>
              </a:tblPr>
              <a:tblGrid>
                <a:gridCol w="2820473">
                  <a:extLst>
                    <a:ext uri="{9D8B030D-6E8A-4147-A177-3AD203B41FA5}">
                      <a16:colId xmlns:a16="http://schemas.microsoft.com/office/drawing/2014/main" val="20000"/>
                    </a:ext>
                  </a:extLst>
                </a:gridCol>
                <a:gridCol w="2820473">
                  <a:extLst>
                    <a:ext uri="{9D8B030D-6E8A-4147-A177-3AD203B41FA5}">
                      <a16:colId xmlns:a16="http://schemas.microsoft.com/office/drawing/2014/main" val="20001"/>
                    </a:ext>
                  </a:extLst>
                </a:gridCol>
                <a:gridCol w="2820473">
                  <a:extLst>
                    <a:ext uri="{9D8B030D-6E8A-4147-A177-3AD203B41FA5}">
                      <a16:colId xmlns:a16="http://schemas.microsoft.com/office/drawing/2014/main" val="20002"/>
                    </a:ext>
                  </a:extLst>
                </a:gridCol>
                <a:gridCol w="2820473">
                  <a:extLst>
                    <a:ext uri="{9D8B030D-6E8A-4147-A177-3AD203B41FA5}">
                      <a16:colId xmlns:a16="http://schemas.microsoft.com/office/drawing/2014/main" val="20003"/>
                    </a:ext>
                  </a:extLst>
                </a:gridCol>
              </a:tblGrid>
              <a:tr h="370840">
                <a:tc>
                  <a:txBody>
                    <a:bodyPr/>
                    <a:lstStyle/>
                    <a:p>
                      <a:pPr algn="ctr"/>
                      <a:r>
                        <a:rPr lang="es-MX" sz="1800" dirty="0" smtClean="0">
                          <a:solidFill>
                            <a:schemeClr val="tx2">
                              <a:lumMod val="75000"/>
                            </a:schemeClr>
                          </a:solidFill>
                        </a:rPr>
                        <a:t>CURSO</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INDICADORES</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ACTIVIDADES QUE SE OBSERVAN</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AUTOR QUE LA SUSTENTA</a:t>
                      </a:r>
                      <a:endParaRPr lang="es-MX" sz="1800" dirty="0">
                        <a:solidFill>
                          <a:schemeClr val="tx2">
                            <a:lumMod val="75000"/>
                          </a:schemeClr>
                        </a:solidFill>
                      </a:endParaRPr>
                    </a:p>
                  </a:txBody>
                  <a:tcPr/>
                </a:tc>
                <a:extLst>
                  <a:ext uri="{0D108BD9-81ED-4DB2-BD59-A6C34878D82A}">
                    <a16:rowId xmlns:a16="http://schemas.microsoft.com/office/drawing/2014/main" val="10000"/>
                  </a:ext>
                </a:extLst>
              </a:tr>
              <a:tr h="370840">
                <a:tc>
                  <a:txBody>
                    <a:bodyPr/>
                    <a:lstStyle/>
                    <a:p>
                      <a:pPr algn="ctr"/>
                      <a:r>
                        <a:rPr lang="es-MX" sz="3200" b="1" dirty="0" smtClean="0">
                          <a:solidFill>
                            <a:schemeClr val="tx2">
                              <a:lumMod val="75000"/>
                            </a:schemeClr>
                          </a:solidFill>
                        </a:rPr>
                        <a:t>PENSAMIENTO</a:t>
                      </a:r>
                      <a:r>
                        <a:rPr lang="es-MX" sz="3200" b="1" baseline="0" dirty="0" smtClean="0">
                          <a:solidFill>
                            <a:schemeClr val="tx2">
                              <a:lumMod val="75000"/>
                            </a:schemeClr>
                          </a:solidFill>
                        </a:rPr>
                        <a:t> CUANTITATIVO </a:t>
                      </a:r>
                      <a:endParaRPr lang="es-MX" sz="3200" b="1" dirty="0">
                        <a:solidFill>
                          <a:schemeClr val="tx2">
                            <a:lumMod val="75000"/>
                          </a:schemeClr>
                        </a:solidFill>
                      </a:endParaRPr>
                    </a:p>
                  </a:txBody>
                  <a:tcPr/>
                </a:tc>
                <a:tc>
                  <a:txBody>
                    <a:bodyPr/>
                    <a:lstStyle/>
                    <a:p>
                      <a:pPr algn="just"/>
                      <a:r>
                        <a:rPr lang="es-MX" sz="1600" b="1" dirty="0" smtClean="0">
                          <a:solidFill>
                            <a:schemeClr val="tx2">
                              <a:lumMod val="75000"/>
                            </a:schemeClr>
                          </a:solidFill>
                        </a:rPr>
                        <a:t>USO DEL NUMERO:</a:t>
                      </a:r>
                    </a:p>
                    <a:p>
                      <a:pPr marL="285750" indent="-285750" algn="just">
                        <a:buFont typeface="Arial" panose="020B0604020202020204" pitchFamily="34" charset="0"/>
                        <a:buChar char="•"/>
                      </a:pPr>
                      <a:r>
                        <a:rPr lang="es-MX" sz="1600" dirty="0" smtClean="0">
                          <a:solidFill>
                            <a:srgbClr val="000000"/>
                          </a:solidFill>
                        </a:rPr>
                        <a:t>Como resuelve la problemática</a:t>
                      </a:r>
                      <a:r>
                        <a:rPr lang="es-MX" sz="1600" baseline="0" dirty="0" smtClean="0">
                          <a:solidFill>
                            <a:srgbClr val="000000"/>
                          </a:solidFill>
                        </a:rPr>
                        <a:t> que se le presenta en la vida diaria utilizando los números.</a:t>
                      </a:r>
                      <a:endParaRPr lang="es-MX" sz="1600" dirty="0" smtClean="0">
                        <a:solidFill>
                          <a:srgbClr val="000000"/>
                        </a:solidFill>
                      </a:endParaRPr>
                    </a:p>
                    <a:p>
                      <a:pPr algn="just"/>
                      <a:endParaRPr lang="es-MX" sz="1600" dirty="0"/>
                    </a:p>
                  </a:txBody>
                  <a:tcPr/>
                </a:tc>
                <a:tc>
                  <a:txBody>
                    <a:bodyPr/>
                    <a:lstStyle/>
                    <a:p>
                      <a:pPr algn="just"/>
                      <a:r>
                        <a:rPr lang="es-MX" sz="1600" dirty="0" smtClean="0">
                          <a:solidFill>
                            <a:srgbClr val="000000"/>
                          </a:solidFill>
                        </a:rPr>
                        <a:t>Cuando</a:t>
                      </a:r>
                      <a:r>
                        <a:rPr lang="es-MX" sz="1600" baseline="0" dirty="0" smtClean="0">
                          <a:solidFill>
                            <a:srgbClr val="000000"/>
                          </a:solidFill>
                        </a:rPr>
                        <a:t> empezaron a trabajar por rincones los niños tuvieron diversas actividades que desempeñaron mediante el pensamiento cognitivo. Los niños cuentan con los dedos utilizando figuras para contar.</a:t>
                      </a:r>
                      <a:endParaRPr lang="es-MX" sz="1600" dirty="0">
                        <a:solidFill>
                          <a:srgbClr val="000000"/>
                        </a:solidFill>
                      </a:endParaRPr>
                    </a:p>
                  </a:txBody>
                  <a:tcPr/>
                </a:tc>
                <a:tc>
                  <a:txBody>
                    <a:bodyPr/>
                    <a:lstStyle/>
                    <a:p>
                      <a:pPr algn="ctr"/>
                      <a:r>
                        <a:rPr lang="es-MX" sz="6600" b="1" dirty="0" smtClean="0">
                          <a:solidFill>
                            <a:schemeClr val="tx2">
                              <a:lumMod val="75000"/>
                            </a:schemeClr>
                          </a:solidFill>
                        </a:rPr>
                        <a:t>BARODY</a:t>
                      </a:r>
                      <a:endParaRPr lang="es-MX" sz="6600" b="1" dirty="0">
                        <a:solidFill>
                          <a:schemeClr val="tx2">
                            <a:lumMod val="75000"/>
                          </a:schemeClr>
                        </a:solidFill>
                      </a:endParaRPr>
                    </a:p>
                  </a:txBody>
                  <a:tcPr/>
                </a:tc>
                <a:extLst>
                  <a:ext uri="{0D108BD9-81ED-4DB2-BD59-A6C34878D82A}">
                    <a16:rowId xmlns:a16="http://schemas.microsoft.com/office/drawing/2014/main" val="10001"/>
                  </a:ext>
                </a:extLst>
              </a:tr>
              <a:tr h="370840">
                <a:tc>
                  <a:txBody>
                    <a:bodyPr/>
                    <a:lstStyle/>
                    <a:p>
                      <a:endParaRPr lang="es-MX" dirty="0"/>
                    </a:p>
                  </a:txBody>
                  <a:tcPr/>
                </a:tc>
                <a:tc>
                  <a:txBody>
                    <a:bodyPr/>
                    <a:lstStyle/>
                    <a:p>
                      <a:pPr algn="just"/>
                      <a:r>
                        <a:rPr lang="es-MX" sz="1600" b="1" dirty="0" smtClean="0">
                          <a:solidFill>
                            <a:schemeClr val="tx2">
                              <a:lumMod val="75000"/>
                            </a:schemeClr>
                          </a:solidFill>
                        </a:rPr>
                        <a:t>TÉCNICAS DEL USO DEL NUMERO:</a:t>
                      </a:r>
                    </a:p>
                    <a:p>
                      <a:pPr marL="285750" indent="-285750" algn="just">
                        <a:buFont typeface="Arial" panose="020B0604020202020204" pitchFamily="34" charset="0"/>
                        <a:buChar char="•"/>
                      </a:pPr>
                      <a:r>
                        <a:rPr lang="es-MX" sz="1600" dirty="0" smtClean="0">
                          <a:solidFill>
                            <a:srgbClr val="000000"/>
                          </a:solidFill>
                        </a:rPr>
                        <a:t>Agrupa objetos según sus atributos.</a:t>
                      </a:r>
                      <a:endParaRPr lang="es-MX" sz="1600" dirty="0">
                        <a:solidFill>
                          <a:srgbClr val="000000"/>
                        </a:solidFill>
                      </a:endParaRPr>
                    </a:p>
                  </a:txBody>
                  <a:tcPr/>
                </a:tc>
                <a:tc>
                  <a:txBody>
                    <a:bodyPr/>
                    <a:lstStyle/>
                    <a:p>
                      <a:pPr algn="just"/>
                      <a:r>
                        <a:rPr lang="es-MX" sz="1600" dirty="0" smtClean="0">
                          <a:solidFill>
                            <a:srgbClr val="000000"/>
                          </a:solidFill>
                        </a:rPr>
                        <a:t>Observamos que agrupan los objetos</a:t>
                      </a:r>
                      <a:r>
                        <a:rPr lang="es-MX" sz="1600" baseline="0" dirty="0" smtClean="0">
                          <a:solidFill>
                            <a:srgbClr val="000000"/>
                          </a:solidFill>
                        </a:rPr>
                        <a:t> y figuras según al numero que corresponde.</a:t>
                      </a:r>
                      <a:endParaRPr lang="es-MX" sz="1600" dirty="0">
                        <a:solidFill>
                          <a:srgbClr val="000000"/>
                        </a:solidFill>
                      </a:endParaRPr>
                    </a:p>
                  </a:txBody>
                  <a:tcPr/>
                </a:tc>
                <a:tc>
                  <a:txBody>
                    <a:bodyPr/>
                    <a:lstStyle/>
                    <a:p>
                      <a:pPr algn="ctr"/>
                      <a:endParaRPr lang="es-MX" b="1" dirty="0">
                        <a:solidFill>
                          <a:schemeClr val="tx2">
                            <a:lumMod val="75000"/>
                          </a:schemeClr>
                        </a:solidFill>
                      </a:endParaRPr>
                    </a:p>
                  </a:txBody>
                  <a:tcPr/>
                </a:tc>
                <a:extLst>
                  <a:ext uri="{0D108BD9-81ED-4DB2-BD59-A6C34878D82A}">
                    <a16:rowId xmlns:a16="http://schemas.microsoft.com/office/drawing/2014/main" val="10002"/>
                  </a:ext>
                </a:extLst>
              </a:tr>
              <a:tr h="370840">
                <a:tc>
                  <a:txBody>
                    <a:bodyPr/>
                    <a:lstStyle/>
                    <a:p>
                      <a:endParaRPr lang="es-MX" dirty="0"/>
                    </a:p>
                  </a:txBody>
                  <a:tcPr/>
                </a:tc>
                <a:tc>
                  <a:txBody>
                    <a:bodyPr/>
                    <a:lstStyle/>
                    <a:p>
                      <a:pPr algn="just"/>
                      <a:r>
                        <a:rPr lang="es-MX" sz="1600" b="1" dirty="0" smtClean="0">
                          <a:solidFill>
                            <a:schemeClr val="tx2">
                              <a:lumMod val="75000"/>
                            </a:schemeClr>
                          </a:solidFill>
                        </a:rPr>
                        <a:t>PRINCIPIO DE CONTEO:</a:t>
                      </a:r>
                    </a:p>
                    <a:p>
                      <a:pPr marL="285750" indent="-285750" algn="just">
                        <a:buFont typeface="Arial" panose="020B0604020202020204" pitchFamily="34" charset="0"/>
                        <a:buChar char="•"/>
                      </a:pPr>
                      <a:r>
                        <a:rPr lang="es-MX" sz="1600" dirty="0" smtClean="0">
                          <a:solidFill>
                            <a:srgbClr val="000000"/>
                          </a:solidFill>
                        </a:rPr>
                        <a:t>Ordena colecciones</a:t>
                      </a:r>
                      <a:r>
                        <a:rPr lang="es-MX" sz="1600" baseline="0" dirty="0" smtClean="0">
                          <a:solidFill>
                            <a:srgbClr val="000000"/>
                          </a:solidFill>
                        </a:rPr>
                        <a:t> ascendentes y descendentes.</a:t>
                      </a:r>
                    </a:p>
                    <a:p>
                      <a:pPr marL="285750" indent="-285750" algn="just">
                        <a:buFont typeface="Arial" panose="020B0604020202020204" pitchFamily="34" charset="0"/>
                        <a:buChar char="•"/>
                      </a:pPr>
                      <a:r>
                        <a:rPr lang="es-MX" sz="1600" baseline="0" dirty="0" smtClean="0">
                          <a:solidFill>
                            <a:srgbClr val="000000"/>
                          </a:solidFill>
                        </a:rPr>
                        <a:t>Utiliza los números en situaciones variadas que implica poner en practica los principios de conteo: (correspondencia biunívoca, cardinalidad, abstracción y relevancia en el orden).</a:t>
                      </a:r>
                      <a:endParaRPr lang="es-MX" sz="1600" dirty="0">
                        <a:solidFill>
                          <a:srgbClr val="000000"/>
                        </a:solidFill>
                      </a:endParaRPr>
                    </a:p>
                  </a:txBody>
                  <a:tcPr/>
                </a:tc>
                <a:tc>
                  <a:txBody>
                    <a:bodyPr/>
                    <a:lstStyle/>
                    <a:p>
                      <a:pPr algn="just"/>
                      <a:r>
                        <a:rPr lang="es-MX" sz="1600" dirty="0" smtClean="0">
                          <a:solidFill>
                            <a:srgbClr val="000000"/>
                          </a:solidFill>
                        </a:rPr>
                        <a:t>En la actividad por rincones era</a:t>
                      </a:r>
                      <a:r>
                        <a:rPr lang="es-MX" sz="1600" baseline="0" dirty="0" smtClean="0">
                          <a:solidFill>
                            <a:srgbClr val="000000"/>
                          </a:solidFill>
                        </a:rPr>
                        <a:t> una secuencia didáctica la cual, fueron adquiriendo diferentes conceptos. Utilizaron los números en diversas situaciones, como dándole un repaso de cada principio. La mayoría cumplió de manera correcta e independiente. Aproximadamente hubo 4 niños que batallaron para completar el trabajo.</a:t>
                      </a:r>
                      <a:endParaRPr lang="es-MX" sz="1600" dirty="0">
                        <a:solidFill>
                          <a:srgbClr val="000000"/>
                        </a:solidFill>
                      </a:endParaRPr>
                    </a:p>
                  </a:txBody>
                  <a:tcPr/>
                </a:tc>
                <a:tc>
                  <a:txBody>
                    <a:bodyPr/>
                    <a:lstStyle/>
                    <a:p>
                      <a:pPr algn="ctr"/>
                      <a:r>
                        <a:rPr lang="es-MX" sz="6600" b="1" dirty="0" smtClean="0">
                          <a:solidFill>
                            <a:schemeClr val="tx2">
                              <a:lumMod val="75000"/>
                            </a:schemeClr>
                          </a:solidFill>
                        </a:rPr>
                        <a:t>BARODY</a:t>
                      </a:r>
                      <a:endParaRPr lang="es-MX" sz="6600" b="1" dirty="0">
                        <a:solidFill>
                          <a:schemeClr val="tx2">
                            <a:lumMod val="75000"/>
                          </a:schemeClr>
                        </a:solidFill>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934928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84600293"/>
              </p:ext>
            </p:extLst>
          </p:nvPr>
        </p:nvGraphicFramePr>
        <p:xfrm>
          <a:off x="476519" y="230269"/>
          <a:ext cx="11281892" cy="6766560"/>
        </p:xfrm>
        <a:graphic>
          <a:graphicData uri="http://schemas.openxmlformats.org/drawingml/2006/table">
            <a:tbl>
              <a:tblPr firstRow="1" bandRow="1">
                <a:tableStyleId>{D7AC3CCA-C797-4891-BE02-D94E43425B78}</a:tableStyleId>
              </a:tblPr>
              <a:tblGrid>
                <a:gridCol w="2820473">
                  <a:extLst>
                    <a:ext uri="{9D8B030D-6E8A-4147-A177-3AD203B41FA5}">
                      <a16:colId xmlns:a16="http://schemas.microsoft.com/office/drawing/2014/main" val="20000"/>
                    </a:ext>
                  </a:extLst>
                </a:gridCol>
                <a:gridCol w="2820473">
                  <a:extLst>
                    <a:ext uri="{9D8B030D-6E8A-4147-A177-3AD203B41FA5}">
                      <a16:colId xmlns:a16="http://schemas.microsoft.com/office/drawing/2014/main" val="20001"/>
                    </a:ext>
                  </a:extLst>
                </a:gridCol>
                <a:gridCol w="2820473">
                  <a:extLst>
                    <a:ext uri="{9D8B030D-6E8A-4147-A177-3AD203B41FA5}">
                      <a16:colId xmlns:a16="http://schemas.microsoft.com/office/drawing/2014/main" val="20002"/>
                    </a:ext>
                  </a:extLst>
                </a:gridCol>
                <a:gridCol w="2820473">
                  <a:extLst>
                    <a:ext uri="{9D8B030D-6E8A-4147-A177-3AD203B41FA5}">
                      <a16:colId xmlns:a16="http://schemas.microsoft.com/office/drawing/2014/main" val="20003"/>
                    </a:ext>
                  </a:extLst>
                </a:gridCol>
              </a:tblGrid>
              <a:tr h="370840">
                <a:tc>
                  <a:txBody>
                    <a:bodyPr/>
                    <a:lstStyle/>
                    <a:p>
                      <a:pPr algn="ctr"/>
                      <a:r>
                        <a:rPr lang="es-MX" sz="1800" dirty="0" smtClean="0">
                          <a:solidFill>
                            <a:schemeClr val="tx2">
                              <a:lumMod val="75000"/>
                            </a:schemeClr>
                          </a:solidFill>
                        </a:rPr>
                        <a:t>CURSO</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INDICADORES</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ACTIVIDADES QUE SE OBSERVAN</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AUTOR QUE LA SUSTENTA</a:t>
                      </a:r>
                      <a:endParaRPr lang="es-MX" sz="1800" dirty="0">
                        <a:solidFill>
                          <a:schemeClr val="tx2">
                            <a:lumMod val="75000"/>
                          </a:schemeClr>
                        </a:solidFill>
                      </a:endParaRPr>
                    </a:p>
                  </a:txBody>
                  <a:tcPr/>
                </a:tc>
                <a:extLst>
                  <a:ext uri="{0D108BD9-81ED-4DB2-BD59-A6C34878D82A}">
                    <a16:rowId xmlns:a16="http://schemas.microsoft.com/office/drawing/2014/main" val="10000"/>
                  </a:ext>
                </a:extLst>
              </a:tr>
              <a:tr h="370840">
                <a:tc>
                  <a:txBody>
                    <a:bodyPr/>
                    <a:lstStyle/>
                    <a:p>
                      <a:pPr algn="ctr"/>
                      <a:r>
                        <a:rPr lang="es-MX" sz="3200" b="1" dirty="0" smtClean="0">
                          <a:solidFill>
                            <a:schemeClr val="tx2">
                              <a:lumMod val="75000"/>
                            </a:schemeClr>
                          </a:solidFill>
                        </a:rPr>
                        <a:t>LENGUAJE Y COMUNICACIÓN </a:t>
                      </a:r>
                      <a:endParaRPr lang="es-MX" sz="3200" b="1" dirty="0">
                        <a:solidFill>
                          <a:schemeClr val="tx2">
                            <a:lumMod val="75000"/>
                          </a:schemeClr>
                        </a:solidFill>
                      </a:endParaRPr>
                    </a:p>
                  </a:txBody>
                  <a:tcPr/>
                </a:tc>
                <a:tc>
                  <a:txBody>
                    <a:bodyPr/>
                    <a:lstStyle/>
                    <a:p>
                      <a:pPr algn="just"/>
                      <a:r>
                        <a:rPr lang="es-MX" sz="1600" b="1" dirty="0" smtClean="0">
                          <a:solidFill>
                            <a:schemeClr val="tx2">
                              <a:lumMod val="75000"/>
                            </a:schemeClr>
                          </a:solidFill>
                        </a:rPr>
                        <a:t>CONCEPTOS LINGUISTICOS:</a:t>
                      </a:r>
                    </a:p>
                    <a:p>
                      <a:pPr marL="285750" indent="-285750" algn="just">
                        <a:buFont typeface="Arial" panose="020B0604020202020204" pitchFamily="34" charset="0"/>
                        <a:buChar char="•"/>
                      </a:pPr>
                      <a:r>
                        <a:rPr lang="es-MX" sz="1600" dirty="0" smtClean="0">
                          <a:solidFill>
                            <a:srgbClr val="000000"/>
                          </a:solidFill>
                        </a:rPr>
                        <a:t>Se comunica y se relaciona con sus compañeros y maestra.</a:t>
                      </a:r>
                    </a:p>
                    <a:p>
                      <a:pPr marL="285750" indent="-285750" algn="just">
                        <a:buFont typeface="Arial" panose="020B0604020202020204" pitchFamily="34" charset="0"/>
                        <a:buChar char="•"/>
                      </a:pPr>
                      <a:r>
                        <a:rPr lang="es-MX" sz="1600" dirty="0" smtClean="0">
                          <a:solidFill>
                            <a:srgbClr val="000000"/>
                          </a:solidFill>
                        </a:rPr>
                        <a:t>Utiliza el lenguaje para hacerse entender y expresar lo que siente.</a:t>
                      </a:r>
                      <a:endParaRPr lang="es-MX" sz="1600" dirty="0">
                        <a:solidFill>
                          <a:srgbClr val="000000"/>
                        </a:solidFill>
                      </a:endParaRPr>
                    </a:p>
                  </a:txBody>
                  <a:tcPr/>
                </a:tc>
                <a:tc>
                  <a:txBody>
                    <a:bodyPr/>
                    <a:lstStyle/>
                    <a:p>
                      <a:pPr algn="just"/>
                      <a:r>
                        <a:rPr lang="es-MX" sz="1600" dirty="0" smtClean="0">
                          <a:solidFill>
                            <a:srgbClr val="000000"/>
                          </a:solidFill>
                        </a:rPr>
                        <a:t>Llamaban a sus</a:t>
                      </a:r>
                      <a:r>
                        <a:rPr lang="es-MX" sz="1600" baseline="0" dirty="0" smtClean="0">
                          <a:solidFill>
                            <a:srgbClr val="000000"/>
                          </a:solidFill>
                        </a:rPr>
                        <a:t> compañeros por sus nombres y para dirigirse a la maestra levantaban la mano.</a:t>
                      </a:r>
                      <a:endParaRPr lang="es-MX" sz="1600" dirty="0">
                        <a:solidFill>
                          <a:srgbClr val="000000"/>
                        </a:solidFill>
                      </a:endParaRPr>
                    </a:p>
                  </a:txBody>
                  <a:tcPr/>
                </a:tc>
                <a:tc>
                  <a:txBody>
                    <a:bodyPr/>
                    <a:lstStyle/>
                    <a:p>
                      <a:pPr algn="ctr"/>
                      <a:r>
                        <a:rPr lang="es-MX" sz="3200" b="1" dirty="0" smtClean="0">
                          <a:solidFill>
                            <a:schemeClr val="tx2">
                              <a:lumMod val="75000"/>
                            </a:schemeClr>
                          </a:solidFill>
                        </a:rPr>
                        <a:t>ALBERT BANDURA</a:t>
                      </a:r>
                      <a:endParaRPr lang="es-MX" sz="3200" b="1" dirty="0">
                        <a:solidFill>
                          <a:schemeClr val="tx2">
                            <a:lumMod val="75000"/>
                          </a:schemeClr>
                        </a:solidFill>
                      </a:endParaRPr>
                    </a:p>
                  </a:txBody>
                  <a:tcPr/>
                </a:tc>
                <a:extLst>
                  <a:ext uri="{0D108BD9-81ED-4DB2-BD59-A6C34878D82A}">
                    <a16:rowId xmlns:a16="http://schemas.microsoft.com/office/drawing/2014/main" val="10001"/>
                  </a:ext>
                </a:extLst>
              </a:tr>
              <a:tr h="370840">
                <a:tc>
                  <a:txBody>
                    <a:bodyPr/>
                    <a:lstStyle/>
                    <a:p>
                      <a:endParaRPr lang="es-MX" dirty="0"/>
                    </a:p>
                  </a:txBody>
                  <a:tcPr/>
                </a:tc>
                <a:tc>
                  <a:txBody>
                    <a:bodyPr/>
                    <a:lstStyle/>
                    <a:p>
                      <a:pPr algn="just"/>
                      <a:r>
                        <a:rPr lang="es-MX" sz="1600" b="1" dirty="0" smtClean="0">
                          <a:solidFill>
                            <a:schemeClr val="tx2">
                              <a:lumMod val="75000"/>
                            </a:schemeClr>
                          </a:solidFill>
                        </a:rPr>
                        <a:t>ANALISIS DEL DISCURSO</a:t>
                      </a:r>
                      <a:r>
                        <a:rPr lang="es-MX" sz="1600" b="1" baseline="0" dirty="0" smtClean="0">
                          <a:solidFill>
                            <a:schemeClr val="tx2">
                              <a:lumMod val="75000"/>
                            </a:schemeClr>
                          </a:solidFill>
                        </a:rPr>
                        <a:t> ORAL:</a:t>
                      </a:r>
                    </a:p>
                    <a:p>
                      <a:pPr marL="285750" indent="-285750" algn="just">
                        <a:buFont typeface="Arial" panose="020B0604020202020204" pitchFamily="34" charset="0"/>
                        <a:buChar char="•"/>
                      </a:pPr>
                      <a:r>
                        <a:rPr lang="es-MX" sz="1600" dirty="0" smtClean="0">
                          <a:solidFill>
                            <a:srgbClr val="000000"/>
                          </a:solidFill>
                        </a:rPr>
                        <a:t>Participan dando su opinión sobre el tema que esta</a:t>
                      </a:r>
                      <a:r>
                        <a:rPr lang="es-MX" sz="1600" baseline="0" dirty="0" smtClean="0">
                          <a:solidFill>
                            <a:srgbClr val="000000"/>
                          </a:solidFill>
                        </a:rPr>
                        <a:t> viendo.</a:t>
                      </a:r>
                    </a:p>
                    <a:p>
                      <a:pPr marL="285750" indent="-285750" algn="just">
                        <a:buFont typeface="Arial" panose="020B0604020202020204" pitchFamily="34" charset="0"/>
                        <a:buChar char="•"/>
                      </a:pPr>
                      <a:r>
                        <a:rPr lang="es-MX" sz="1600" baseline="0" dirty="0" smtClean="0">
                          <a:solidFill>
                            <a:srgbClr val="000000"/>
                          </a:solidFill>
                        </a:rPr>
                        <a:t>No articula fonemas de forma correcta</a:t>
                      </a:r>
                    </a:p>
                    <a:p>
                      <a:pPr marL="285750" indent="-285750" algn="just">
                        <a:buFont typeface="Arial" panose="020B0604020202020204" pitchFamily="34" charset="0"/>
                        <a:buChar char="•"/>
                      </a:pPr>
                      <a:r>
                        <a:rPr lang="es-MX" sz="1600" baseline="0" dirty="0" smtClean="0">
                          <a:solidFill>
                            <a:srgbClr val="000000"/>
                          </a:solidFill>
                        </a:rPr>
                        <a:t>No habla o solo usa frase de 2 palabras.</a:t>
                      </a:r>
                      <a:endParaRPr lang="es-MX" sz="1600" dirty="0">
                        <a:solidFill>
                          <a:srgbClr val="000000"/>
                        </a:solidFill>
                      </a:endParaRPr>
                    </a:p>
                  </a:txBody>
                  <a:tcPr/>
                </a:tc>
                <a:tc>
                  <a:txBody>
                    <a:bodyPr/>
                    <a:lstStyle/>
                    <a:p>
                      <a:pPr algn="just"/>
                      <a:r>
                        <a:rPr lang="es-MX" sz="1600" dirty="0" smtClean="0">
                          <a:solidFill>
                            <a:srgbClr val="000000"/>
                          </a:solidFill>
                        </a:rPr>
                        <a:t>En la actividad para finalizar el día, que les contaron un cuento, los niños daban su opinión</a:t>
                      </a:r>
                      <a:r>
                        <a:rPr lang="es-MX" sz="1600" baseline="0" dirty="0" smtClean="0">
                          <a:solidFill>
                            <a:srgbClr val="000000"/>
                          </a:solidFill>
                        </a:rPr>
                        <a:t> de lo que pensaban acerca de lo ocurrido en la historia.</a:t>
                      </a:r>
                    </a:p>
                    <a:p>
                      <a:pPr algn="just"/>
                      <a:r>
                        <a:rPr lang="es-MX" sz="1600" dirty="0" smtClean="0">
                          <a:solidFill>
                            <a:srgbClr val="000000"/>
                          </a:solidFill>
                        </a:rPr>
                        <a:t>Muchos daban, algunas anécdotas</a:t>
                      </a:r>
                      <a:r>
                        <a:rPr lang="es-MX" sz="1600" baseline="0" dirty="0" smtClean="0">
                          <a:solidFill>
                            <a:srgbClr val="000000"/>
                          </a:solidFill>
                        </a:rPr>
                        <a:t> sobre situaciones similares.</a:t>
                      </a:r>
                      <a:endParaRPr lang="es-MX" sz="1600" dirty="0">
                        <a:solidFill>
                          <a:srgbClr val="000000"/>
                        </a:solidFill>
                      </a:endParaRPr>
                    </a:p>
                  </a:txBody>
                  <a:tcPr/>
                </a:tc>
                <a:tc>
                  <a:txBody>
                    <a:bodyPr/>
                    <a:lstStyle/>
                    <a:p>
                      <a:pPr algn="ctr"/>
                      <a:r>
                        <a:rPr lang="es-MX" sz="3200" b="1" dirty="0" smtClean="0">
                          <a:solidFill>
                            <a:schemeClr val="tx2">
                              <a:lumMod val="75000"/>
                            </a:schemeClr>
                          </a:solidFill>
                        </a:rPr>
                        <a:t>SIGMUND FREUD</a:t>
                      </a:r>
                      <a:endParaRPr lang="es-MX" sz="3200" b="1" dirty="0">
                        <a:solidFill>
                          <a:schemeClr val="tx2">
                            <a:lumMod val="75000"/>
                          </a:schemeClr>
                        </a:solidFill>
                      </a:endParaRPr>
                    </a:p>
                  </a:txBody>
                  <a:tcPr/>
                </a:tc>
                <a:extLst>
                  <a:ext uri="{0D108BD9-81ED-4DB2-BD59-A6C34878D82A}">
                    <a16:rowId xmlns:a16="http://schemas.microsoft.com/office/drawing/2014/main" val="10002"/>
                  </a:ext>
                </a:extLst>
              </a:tr>
              <a:tr h="370840">
                <a:tc>
                  <a:txBody>
                    <a:bodyPr/>
                    <a:lstStyle/>
                    <a:p>
                      <a:endParaRPr lang="es-MX" dirty="0"/>
                    </a:p>
                  </a:txBody>
                  <a:tcPr/>
                </a:tc>
                <a:tc>
                  <a:txBody>
                    <a:bodyPr/>
                    <a:lstStyle/>
                    <a:p>
                      <a:pPr algn="just"/>
                      <a:r>
                        <a:rPr lang="es-MX" sz="1600" b="1" dirty="0" smtClean="0">
                          <a:solidFill>
                            <a:schemeClr val="tx2">
                              <a:lumMod val="75000"/>
                            </a:schemeClr>
                          </a:solidFill>
                        </a:rPr>
                        <a:t>ENFOQUES METODOLÓGICOS</a:t>
                      </a:r>
                      <a:r>
                        <a:rPr lang="es-MX" sz="1600" b="1" baseline="0" dirty="0" smtClean="0">
                          <a:solidFill>
                            <a:schemeClr val="tx2">
                              <a:lumMod val="75000"/>
                            </a:schemeClr>
                          </a:solidFill>
                        </a:rPr>
                        <a:t> DE LA ENSEÑANZA DE LA EXPRESIÓN ESCRITA:</a:t>
                      </a:r>
                    </a:p>
                    <a:p>
                      <a:pPr marL="285750" indent="-285750" algn="just">
                        <a:buFont typeface="Arial" panose="020B0604020202020204" pitchFamily="34" charset="0"/>
                        <a:buChar char="•"/>
                      </a:pPr>
                      <a:r>
                        <a:rPr lang="es-MX" sz="1600" dirty="0" smtClean="0">
                          <a:solidFill>
                            <a:srgbClr val="000000"/>
                          </a:solidFill>
                        </a:rPr>
                        <a:t>Identifica su nombre oral y escrito.</a:t>
                      </a:r>
                    </a:p>
                    <a:p>
                      <a:pPr marL="285750" indent="-285750" algn="just">
                        <a:buFont typeface="Arial" panose="020B0604020202020204" pitchFamily="34" charset="0"/>
                        <a:buChar char="•"/>
                      </a:pPr>
                      <a:r>
                        <a:rPr lang="es-MX" sz="1600" dirty="0" smtClean="0">
                          <a:solidFill>
                            <a:srgbClr val="000000"/>
                          </a:solidFill>
                        </a:rPr>
                        <a:t>Se le dificulta entender instrucciones y ejecutarlas al mismo tiempo</a:t>
                      </a:r>
                      <a:endParaRPr lang="es-MX" sz="1600" dirty="0">
                        <a:solidFill>
                          <a:srgbClr val="000000"/>
                        </a:solidFill>
                      </a:endParaRPr>
                    </a:p>
                  </a:txBody>
                  <a:tcPr/>
                </a:tc>
                <a:tc>
                  <a:txBody>
                    <a:bodyPr/>
                    <a:lstStyle/>
                    <a:p>
                      <a:pPr algn="just"/>
                      <a:r>
                        <a:rPr lang="es-MX" sz="1600" dirty="0" smtClean="0">
                          <a:solidFill>
                            <a:srgbClr val="000000"/>
                          </a:solidFill>
                        </a:rPr>
                        <a:t>En cada silla había un letrero con su nombre, los niños debían encontrar su silla y sentarse ahí. Cuando</a:t>
                      </a:r>
                      <a:r>
                        <a:rPr lang="es-MX" sz="1600" baseline="0" dirty="0" smtClean="0">
                          <a:solidFill>
                            <a:srgbClr val="000000"/>
                          </a:solidFill>
                        </a:rPr>
                        <a:t> la maestra les daba una orden la acataban, menos 2 niños que estaban condicionado por conducta.</a:t>
                      </a:r>
                      <a:endParaRPr lang="es-MX" sz="1600" dirty="0">
                        <a:solidFill>
                          <a:srgbClr val="000000"/>
                        </a:solidFill>
                      </a:endParaRPr>
                    </a:p>
                  </a:txBody>
                  <a:tcPr/>
                </a:tc>
                <a:tc>
                  <a:txBody>
                    <a:bodyPr/>
                    <a:lstStyle/>
                    <a:p>
                      <a:pPr algn="ctr"/>
                      <a:r>
                        <a:rPr lang="es-MX" sz="4400" b="1" dirty="0" smtClean="0">
                          <a:solidFill>
                            <a:schemeClr val="tx2">
                              <a:lumMod val="75000"/>
                            </a:schemeClr>
                          </a:solidFill>
                        </a:rPr>
                        <a:t>ERIK ERIKSON</a:t>
                      </a:r>
                      <a:endParaRPr lang="es-MX" sz="4400" b="1" dirty="0">
                        <a:solidFill>
                          <a:schemeClr val="tx2">
                            <a:lumMod val="75000"/>
                          </a:schemeClr>
                        </a:solidFill>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3633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1888563575"/>
              </p:ext>
            </p:extLst>
          </p:nvPr>
        </p:nvGraphicFramePr>
        <p:xfrm>
          <a:off x="476519" y="230269"/>
          <a:ext cx="11281892" cy="6187440"/>
        </p:xfrm>
        <a:graphic>
          <a:graphicData uri="http://schemas.openxmlformats.org/drawingml/2006/table">
            <a:tbl>
              <a:tblPr firstRow="1" bandRow="1">
                <a:tableStyleId>{D7AC3CCA-C797-4891-BE02-D94E43425B78}</a:tableStyleId>
              </a:tblPr>
              <a:tblGrid>
                <a:gridCol w="2820473">
                  <a:extLst>
                    <a:ext uri="{9D8B030D-6E8A-4147-A177-3AD203B41FA5}">
                      <a16:colId xmlns:a16="http://schemas.microsoft.com/office/drawing/2014/main" val="20000"/>
                    </a:ext>
                  </a:extLst>
                </a:gridCol>
                <a:gridCol w="2820473">
                  <a:extLst>
                    <a:ext uri="{9D8B030D-6E8A-4147-A177-3AD203B41FA5}">
                      <a16:colId xmlns:a16="http://schemas.microsoft.com/office/drawing/2014/main" val="20001"/>
                    </a:ext>
                  </a:extLst>
                </a:gridCol>
                <a:gridCol w="2820473">
                  <a:extLst>
                    <a:ext uri="{9D8B030D-6E8A-4147-A177-3AD203B41FA5}">
                      <a16:colId xmlns:a16="http://schemas.microsoft.com/office/drawing/2014/main" val="20002"/>
                    </a:ext>
                  </a:extLst>
                </a:gridCol>
                <a:gridCol w="2820473">
                  <a:extLst>
                    <a:ext uri="{9D8B030D-6E8A-4147-A177-3AD203B41FA5}">
                      <a16:colId xmlns:a16="http://schemas.microsoft.com/office/drawing/2014/main" val="20003"/>
                    </a:ext>
                  </a:extLst>
                </a:gridCol>
              </a:tblGrid>
              <a:tr h="370840">
                <a:tc>
                  <a:txBody>
                    <a:bodyPr/>
                    <a:lstStyle/>
                    <a:p>
                      <a:pPr algn="ctr"/>
                      <a:r>
                        <a:rPr lang="es-MX" sz="1800" dirty="0" smtClean="0">
                          <a:solidFill>
                            <a:schemeClr val="tx2">
                              <a:lumMod val="75000"/>
                            </a:schemeClr>
                          </a:solidFill>
                        </a:rPr>
                        <a:t>CURSO</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INDICADORES</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ACTIVIDADES QUE SE OBSERVAN</a:t>
                      </a:r>
                      <a:endParaRPr lang="es-MX" sz="1800" dirty="0">
                        <a:solidFill>
                          <a:schemeClr val="tx2">
                            <a:lumMod val="75000"/>
                          </a:schemeClr>
                        </a:solidFill>
                      </a:endParaRPr>
                    </a:p>
                  </a:txBody>
                  <a:tcPr/>
                </a:tc>
                <a:tc>
                  <a:txBody>
                    <a:bodyPr/>
                    <a:lstStyle/>
                    <a:p>
                      <a:pPr algn="ctr"/>
                      <a:r>
                        <a:rPr lang="es-MX" sz="1800" dirty="0" smtClean="0">
                          <a:solidFill>
                            <a:schemeClr val="tx2">
                              <a:lumMod val="75000"/>
                            </a:schemeClr>
                          </a:solidFill>
                        </a:rPr>
                        <a:t>AUTOR QUE LA SUSTENTA</a:t>
                      </a:r>
                      <a:endParaRPr lang="es-MX" sz="1800" dirty="0">
                        <a:solidFill>
                          <a:schemeClr val="tx2">
                            <a:lumMod val="75000"/>
                          </a:schemeClr>
                        </a:solidFill>
                      </a:endParaRPr>
                    </a:p>
                  </a:txBody>
                  <a:tcPr/>
                </a:tc>
                <a:extLst>
                  <a:ext uri="{0D108BD9-81ED-4DB2-BD59-A6C34878D82A}">
                    <a16:rowId xmlns:a16="http://schemas.microsoft.com/office/drawing/2014/main" val="10000"/>
                  </a:ext>
                </a:extLst>
              </a:tr>
              <a:tr h="370840">
                <a:tc>
                  <a:txBody>
                    <a:bodyPr/>
                    <a:lstStyle/>
                    <a:p>
                      <a:pPr algn="ctr"/>
                      <a:r>
                        <a:rPr lang="es-MX" sz="2400" b="1" smtClean="0">
                          <a:solidFill>
                            <a:schemeClr val="tx2">
                              <a:lumMod val="75000"/>
                            </a:schemeClr>
                          </a:solidFill>
                        </a:rPr>
                        <a:t>HERRAMIENTAS PARA LA OBSERVACIÓN Y ANÁLISIS DE LA PRACTICA EDUCATIVA</a:t>
                      </a:r>
                      <a:endParaRPr lang="es-MX" sz="2400" b="1" dirty="0">
                        <a:solidFill>
                          <a:schemeClr val="tx2">
                            <a:lumMod val="75000"/>
                          </a:schemeClr>
                        </a:solidFill>
                      </a:endParaRPr>
                    </a:p>
                  </a:txBody>
                  <a:tcPr/>
                </a:tc>
                <a:tc>
                  <a:txBody>
                    <a:bodyPr/>
                    <a:lstStyle/>
                    <a:p>
                      <a:r>
                        <a:rPr lang="es-MX" sz="1600" b="1" dirty="0" smtClean="0">
                          <a:solidFill>
                            <a:schemeClr val="tx2">
                              <a:lumMod val="75000"/>
                            </a:schemeClr>
                          </a:solidFill>
                        </a:rPr>
                        <a:t>CONTEXTO</a:t>
                      </a:r>
                      <a:r>
                        <a:rPr lang="es-MX" sz="1600" b="1" baseline="0" dirty="0" smtClean="0">
                          <a:solidFill>
                            <a:schemeClr val="tx2">
                              <a:lumMod val="75000"/>
                            </a:schemeClr>
                          </a:solidFill>
                        </a:rPr>
                        <a:t> EXTERNO:</a:t>
                      </a:r>
                    </a:p>
                    <a:p>
                      <a:pPr marL="285750" indent="-285750">
                        <a:buFont typeface="Arial" panose="020B0604020202020204" pitchFamily="34" charset="0"/>
                        <a:buChar char="•"/>
                      </a:pPr>
                      <a:r>
                        <a:rPr lang="es-MX" sz="1600" b="0" dirty="0" smtClean="0">
                          <a:solidFill>
                            <a:srgbClr val="000000"/>
                          </a:solidFill>
                        </a:rPr>
                        <a:t>Nombre de la institución</a:t>
                      </a:r>
                      <a:r>
                        <a:rPr lang="es-MX" sz="1600" b="0" baseline="0" dirty="0" smtClean="0">
                          <a:solidFill>
                            <a:srgbClr val="000000"/>
                          </a:solidFill>
                        </a:rPr>
                        <a:t> </a:t>
                      </a:r>
                    </a:p>
                    <a:p>
                      <a:pPr marL="285750" indent="-285750">
                        <a:buFont typeface="Arial" panose="020B0604020202020204" pitchFamily="34" charset="0"/>
                        <a:buChar char="•"/>
                      </a:pPr>
                      <a:r>
                        <a:rPr lang="es-MX" sz="1600" b="0" baseline="0" dirty="0" smtClean="0">
                          <a:solidFill>
                            <a:srgbClr val="000000"/>
                          </a:solidFill>
                        </a:rPr>
                        <a:t>Ubicación </a:t>
                      </a:r>
                    </a:p>
                    <a:p>
                      <a:pPr marL="285750" indent="-285750">
                        <a:buFont typeface="Arial" panose="020B0604020202020204" pitchFamily="34" charset="0"/>
                        <a:buChar char="•"/>
                      </a:pPr>
                      <a:r>
                        <a:rPr lang="es-MX" sz="1600" b="0" baseline="0" dirty="0" smtClean="0">
                          <a:solidFill>
                            <a:srgbClr val="000000"/>
                          </a:solidFill>
                        </a:rPr>
                        <a:t>Clave y zona escolar</a:t>
                      </a:r>
                    </a:p>
                    <a:p>
                      <a:pPr marL="285750" indent="-285750">
                        <a:buFont typeface="Arial" panose="020B0604020202020204" pitchFamily="34" charset="0"/>
                        <a:buChar char="•"/>
                      </a:pPr>
                      <a:r>
                        <a:rPr lang="es-MX" sz="1600" b="0" baseline="0" dirty="0" smtClean="0">
                          <a:solidFill>
                            <a:srgbClr val="000000"/>
                          </a:solidFill>
                        </a:rPr>
                        <a:t>Establecimientos públicos que se encuentran cerca de la institución.</a:t>
                      </a:r>
                    </a:p>
                    <a:p>
                      <a:pPr marL="285750" indent="-285750">
                        <a:buFont typeface="Arial" panose="020B0604020202020204" pitchFamily="34" charset="0"/>
                        <a:buChar char="•"/>
                      </a:pPr>
                      <a:r>
                        <a:rPr lang="es-MX" sz="1600" b="0" baseline="0" dirty="0" smtClean="0">
                          <a:solidFill>
                            <a:srgbClr val="000000"/>
                          </a:solidFill>
                        </a:rPr>
                        <a:t>Problemas sociales.</a:t>
                      </a:r>
                    </a:p>
                    <a:p>
                      <a:pPr marL="285750" indent="-285750">
                        <a:buFont typeface="Arial" panose="020B0604020202020204" pitchFamily="34" charset="0"/>
                        <a:buChar char="•"/>
                      </a:pPr>
                      <a:r>
                        <a:rPr lang="es-MX" sz="1600" b="0" baseline="0" dirty="0" smtClean="0">
                          <a:solidFill>
                            <a:srgbClr val="000000"/>
                          </a:solidFill>
                        </a:rPr>
                        <a:t>Numero de docente.</a:t>
                      </a:r>
                    </a:p>
                    <a:p>
                      <a:pPr marL="285750" indent="-285750">
                        <a:buFont typeface="Arial" panose="020B0604020202020204" pitchFamily="34" charset="0"/>
                        <a:buChar char="•"/>
                      </a:pPr>
                      <a:r>
                        <a:rPr lang="es-MX" sz="1600" b="0" baseline="0" dirty="0" smtClean="0">
                          <a:solidFill>
                            <a:srgbClr val="000000"/>
                          </a:solidFill>
                        </a:rPr>
                        <a:t>Numero de alumnos en la institución </a:t>
                      </a:r>
                    </a:p>
                  </a:txBody>
                  <a:tcPr/>
                </a:tc>
                <a:tc>
                  <a:txBody>
                    <a:bodyPr/>
                    <a:lstStyle/>
                    <a:p>
                      <a:endParaRPr lang="es-MX" dirty="0"/>
                    </a:p>
                  </a:txBody>
                  <a:tcPr/>
                </a:tc>
                <a:tc>
                  <a:txBody>
                    <a:bodyPr/>
                    <a:lstStyle/>
                    <a:p>
                      <a:endParaRPr lang="es-MX"/>
                    </a:p>
                  </a:txBody>
                  <a:tcPr/>
                </a:tc>
                <a:extLst>
                  <a:ext uri="{0D108BD9-81ED-4DB2-BD59-A6C34878D82A}">
                    <a16:rowId xmlns:a16="http://schemas.microsoft.com/office/drawing/2014/main" val="10001"/>
                  </a:ext>
                </a:extLst>
              </a:tr>
              <a:tr h="370840">
                <a:tc>
                  <a:txBody>
                    <a:bodyPr/>
                    <a:lstStyle/>
                    <a:p>
                      <a:endParaRPr lang="es-MX" b="1" dirty="0"/>
                    </a:p>
                  </a:txBody>
                  <a:tcPr/>
                </a:tc>
                <a:tc>
                  <a:txBody>
                    <a:bodyPr/>
                    <a:lstStyle/>
                    <a:p>
                      <a:r>
                        <a:rPr lang="es-MX" sz="1600" b="1" dirty="0" smtClean="0">
                          <a:solidFill>
                            <a:schemeClr val="tx2">
                              <a:lumMod val="75000"/>
                            </a:schemeClr>
                          </a:solidFill>
                        </a:rPr>
                        <a:t>CONTEXTO INTERNO:</a:t>
                      </a:r>
                    </a:p>
                    <a:p>
                      <a:pPr marL="285750" indent="-285750">
                        <a:buFont typeface="Arial" panose="020B0604020202020204" pitchFamily="34" charset="0"/>
                        <a:buChar char="•"/>
                      </a:pPr>
                      <a:r>
                        <a:rPr lang="es-MX" sz="1600" b="0" dirty="0" smtClean="0">
                          <a:solidFill>
                            <a:srgbClr val="000000"/>
                          </a:solidFill>
                        </a:rPr>
                        <a:t>Servicios públicos con los que cuenta la institución.</a:t>
                      </a:r>
                    </a:p>
                    <a:p>
                      <a:pPr marL="285750" indent="-285750">
                        <a:buFont typeface="Arial" panose="020B0604020202020204" pitchFamily="34" charset="0"/>
                        <a:buChar char="•"/>
                      </a:pPr>
                      <a:r>
                        <a:rPr lang="es-MX" sz="1600" b="0" dirty="0" smtClean="0">
                          <a:solidFill>
                            <a:srgbClr val="000000"/>
                          </a:solidFill>
                        </a:rPr>
                        <a:t>Numero</a:t>
                      </a:r>
                      <a:r>
                        <a:rPr lang="es-MX" sz="1600" b="0" baseline="0" dirty="0" smtClean="0">
                          <a:solidFill>
                            <a:srgbClr val="000000"/>
                          </a:solidFill>
                        </a:rPr>
                        <a:t> total de alumnos en el aula.</a:t>
                      </a:r>
                    </a:p>
                    <a:p>
                      <a:pPr marL="285750" indent="-285750">
                        <a:buFont typeface="Arial" panose="020B0604020202020204" pitchFamily="34" charset="0"/>
                        <a:buChar char="•"/>
                      </a:pPr>
                      <a:r>
                        <a:rPr lang="es-MX" sz="1600" b="0" baseline="0" dirty="0" smtClean="0">
                          <a:solidFill>
                            <a:srgbClr val="000000"/>
                          </a:solidFill>
                        </a:rPr>
                        <a:t>Alumnos con discapacidad.</a:t>
                      </a:r>
                    </a:p>
                    <a:p>
                      <a:pPr marL="285750" indent="-285750">
                        <a:buFont typeface="Arial" panose="020B0604020202020204" pitchFamily="34" charset="0"/>
                        <a:buChar char="•"/>
                      </a:pPr>
                      <a:r>
                        <a:rPr lang="es-MX" sz="1600" b="0" baseline="0" dirty="0" smtClean="0">
                          <a:solidFill>
                            <a:srgbClr val="000000"/>
                          </a:solidFill>
                        </a:rPr>
                        <a:t>Seguridad e higiene dentro del plantel, valores que se fomentan.</a:t>
                      </a:r>
                    </a:p>
                    <a:p>
                      <a:pPr marL="285750" indent="-285750">
                        <a:buFont typeface="Arial" panose="020B0604020202020204" pitchFamily="34" charset="0"/>
                        <a:buChar char="•"/>
                      </a:pPr>
                      <a:r>
                        <a:rPr lang="es-MX" sz="1600" b="0" baseline="0" dirty="0" smtClean="0">
                          <a:solidFill>
                            <a:srgbClr val="000000"/>
                          </a:solidFill>
                        </a:rPr>
                        <a:t>Clima de trabajo dentro del plantel y del aula</a:t>
                      </a:r>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03112340"/>
      </p:ext>
    </p:extLst>
  </p:cSld>
  <p:clrMapOvr>
    <a:masterClrMapping/>
  </p:clrMapOvr>
</p:sld>
</file>

<file path=ppt/theme/theme1.xml><?xml version="1.0" encoding="utf-8"?>
<a:theme xmlns:a="http://schemas.openxmlformats.org/drawingml/2006/main" name="Crop">
  <a:themeElements>
    <a:clrScheme name="Personalizado 1">
      <a:dk1>
        <a:sysClr val="windowText" lastClr="000000"/>
      </a:dk1>
      <a:lt1>
        <a:sysClr val="window" lastClr="FFFFFF"/>
      </a:lt1>
      <a:dk2>
        <a:srgbClr val="962399"/>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TM10001105[[fn=Recorte]]</Template>
  <TotalTime>1550</TotalTime>
  <Words>1377</Words>
  <Application>Microsoft Office PowerPoint</Application>
  <PresentationFormat>Panorámica</PresentationFormat>
  <Paragraphs>175</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vt:lpstr>
      <vt:lpstr>Calibri</vt:lpstr>
      <vt:lpstr>Franklin Gothic Book</vt:lpstr>
      <vt:lpstr>Times New Roman</vt:lpstr>
      <vt:lpstr>Crop</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Valeria</dc:creator>
  <cp:lastModifiedBy>Claudia Mata Rodriguez</cp:lastModifiedBy>
  <cp:revision>26</cp:revision>
  <dcterms:created xsi:type="dcterms:W3CDTF">2019-11-29T20:36:41Z</dcterms:created>
  <dcterms:modified xsi:type="dcterms:W3CDTF">2019-12-13T23:52:48Z</dcterms:modified>
</cp:coreProperties>
</file>