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1" d="100"/>
          <a:sy n="91" d="100"/>
        </p:scale>
        <p:origin x="9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F99A493-F4AB-48CE-9D04-5A96A2F7E5A7}" type="datetimeFigureOut">
              <a:rPr lang="es-MX" smtClean="0"/>
              <a:t>13/12/2019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47732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F99A493-F4AB-48CE-9D04-5A96A2F7E5A7}" type="datetimeFigureOut">
              <a:rPr lang="es-MX" smtClean="0"/>
              <a:t>13/12/2019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277027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F99A493-F4AB-48CE-9D04-5A96A2F7E5A7}" type="datetimeFigureOut">
              <a:rPr lang="es-MX" smtClean="0"/>
              <a:t>13/12/2019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284635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F99A493-F4AB-48CE-9D04-5A96A2F7E5A7}" type="datetimeFigureOut">
              <a:rPr lang="es-MX" smtClean="0"/>
              <a:t>13/12/2019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288463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F99A493-F4AB-48CE-9D04-5A96A2F7E5A7}" type="datetimeFigureOut">
              <a:rPr lang="es-MX" smtClean="0"/>
              <a:t>13/12/2019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361434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F99A493-F4AB-48CE-9D04-5A96A2F7E5A7}" type="datetimeFigureOut">
              <a:rPr lang="es-MX" smtClean="0"/>
              <a:t>13/12/2019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366016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F99A493-F4AB-48CE-9D04-5A96A2F7E5A7}" type="datetimeFigureOut">
              <a:rPr lang="es-MX" smtClean="0"/>
              <a:t>13/12/2019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381791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F99A493-F4AB-48CE-9D04-5A96A2F7E5A7}" type="datetimeFigureOut">
              <a:rPr lang="es-MX" smtClean="0"/>
              <a:t>13/12/2019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1770114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9A493-F4AB-48CE-9D04-5A96A2F7E5A7}" type="datetimeFigureOut">
              <a:rPr lang="es-MX" smtClean="0"/>
              <a:t>13/12/2019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241472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F99A493-F4AB-48CE-9D04-5A96A2F7E5A7}" type="datetimeFigureOut">
              <a:rPr lang="es-MX" smtClean="0"/>
              <a:t>13/12/2019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782884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F99A493-F4AB-48CE-9D04-5A96A2F7E5A7}" type="datetimeFigureOut">
              <a:rPr lang="es-MX" smtClean="0"/>
              <a:t>13/12/2019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1A8D81-5F3B-42EF-8857-EE0EC54704E6}" type="slidenum">
              <a:rPr lang="es-MX" smtClean="0"/>
              <a:t>‹Nº›</a:t>
            </a:fld>
            <a:endParaRPr lang="es-MX"/>
          </a:p>
        </p:txBody>
      </p:sp>
    </p:spTree>
    <p:extLst>
      <p:ext uri="{BB962C8B-B14F-4D97-AF65-F5344CB8AC3E}">
        <p14:creationId xmlns:p14="http://schemas.microsoft.com/office/powerpoint/2010/main" val="201722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9A493-F4AB-48CE-9D04-5A96A2F7E5A7}" type="datetimeFigureOut">
              <a:rPr lang="es-MX" smtClean="0"/>
              <a:t>13/12/2019</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A8D81-5F3B-42EF-8857-EE0EC54704E6}" type="slidenum">
              <a:rPr lang="es-MX" smtClean="0"/>
              <a:t>‹Nº›</a:t>
            </a:fld>
            <a:endParaRPr lang="es-MX"/>
          </a:p>
        </p:txBody>
      </p:sp>
    </p:spTree>
    <p:extLst>
      <p:ext uri="{BB962C8B-B14F-4D97-AF65-F5344CB8AC3E}">
        <p14:creationId xmlns:p14="http://schemas.microsoft.com/office/powerpoint/2010/main" val="8410412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288641"/>
            <a:ext cx="9144000" cy="6647974"/>
          </a:xfrm>
          <a:prstGeom prst="rect">
            <a:avLst/>
          </a:prstGeom>
        </p:spPr>
        <p:txBody>
          <a:bodyPr wrap="square">
            <a:spAutoFit/>
          </a:bodyPr>
          <a:lstStyle/>
          <a:p>
            <a:pPr algn="ctr"/>
            <a:r>
              <a:rPr lang="es-MX" sz="2400" b="1" dirty="0" smtClean="0">
                <a:latin typeface="Times New Roman" panose="02020603050405020304" pitchFamily="18" charset="0"/>
                <a:cs typeface="Times New Roman" panose="02020603050405020304" pitchFamily="18" charset="0"/>
              </a:rPr>
              <a:t>ESCUELA NORMAL DE EDUCACIÓN PREESCOLAR</a:t>
            </a:r>
          </a:p>
          <a:p>
            <a:endParaRPr lang="es-MX" sz="1400" dirty="0" smtClean="0">
              <a:latin typeface="Times New Roman" panose="02020603050405020304" pitchFamily="18" charset="0"/>
              <a:cs typeface="Times New Roman" panose="02020603050405020304" pitchFamily="18" charset="0"/>
            </a:endParaRPr>
          </a:p>
          <a:p>
            <a:endParaRPr lang="es-MX" sz="1400" dirty="0" smtClean="0">
              <a:latin typeface="Times New Roman" panose="02020603050405020304" pitchFamily="18" charset="0"/>
              <a:cs typeface="Times New Roman" panose="02020603050405020304" pitchFamily="18" charset="0"/>
            </a:endParaRPr>
          </a:p>
          <a:p>
            <a:endParaRPr lang="es-MX" sz="1400" dirty="0" smtClean="0">
              <a:latin typeface="Times New Roman" panose="02020603050405020304" pitchFamily="18" charset="0"/>
              <a:cs typeface="Times New Roman" panose="02020603050405020304" pitchFamily="18" charset="0"/>
            </a:endParaRPr>
          </a:p>
          <a:p>
            <a:endParaRPr lang="es-MX" sz="1400" dirty="0" smtClean="0">
              <a:latin typeface="Times New Roman" panose="02020603050405020304" pitchFamily="18" charset="0"/>
              <a:cs typeface="Times New Roman" panose="02020603050405020304" pitchFamily="18" charset="0"/>
            </a:endParaRPr>
          </a:p>
          <a:p>
            <a:pPr algn="ctr"/>
            <a:endParaRPr lang="es-MX" sz="1400" dirty="0" smtClean="0">
              <a:latin typeface="Times New Roman" panose="02020603050405020304" pitchFamily="18" charset="0"/>
              <a:cs typeface="Times New Roman" panose="02020603050405020304" pitchFamily="18" charset="0"/>
            </a:endParaRPr>
          </a:p>
          <a:p>
            <a:pPr algn="ctr"/>
            <a:endParaRPr lang="es-MX" sz="1400" dirty="0">
              <a:latin typeface="Times New Roman" panose="02020603050405020304" pitchFamily="18" charset="0"/>
              <a:cs typeface="Times New Roman" panose="02020603050405020304" pitchFamily="18" charset="0"/>
            </a:endParaRPr>
          </a:p>
          <a:p>
            <a:pPr algn="ctr"/>
            <a:endParaRPr lang="es-MX" sz="14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Lic. Eduarda Maldonado Martínez </a:t>
            </a:r>
          </a:p>
          <a:p>
            <a:pPr algn="ctr"/>
            <a:r>
              <a:rPr lang="es-MX" sz="1600" dirty="0" smtClean="0">
                <a:latin typeface="Times New Roman" panose="02020603050405020304" pitchFamily="18" charset="0"/>
                <a:cs typeface="Times New Roman" panose="02020603050405020304" pitchFamily="18" charset="0"/>
              </a:rPr>
              <a:t>Optativa </a:t>
            </a:r>
          </a:p>
          <a:p>
            <a:pPr algn="ctr"/>
            <a:r>
              <a:rPr lang="es-MX" sz="1600" dirty="0" err="1" smtClean="0">
                <a:latin typeface="Times New Roman" panose="02020603050405020304" pitchFamily="18" charset="0"/>
                <a:cs typeface="Times New Roman" panose="02020603050405020304" pitchFamily="18" charset="0"/>
              </a:rPr>
              <a:t>Moed</a:t>
            </a:r>
            <a:r>
              <a:rPr lang="es-MX" sz="1600" dirty="0" smtClean="0">
                <a:latin typeface="Times New Roman" panose="02020603050405020304" pitchFamily="18" charset="0"/>
                <a:cs typeface="Times New Roman" panose="02020603050405020304" pitchFamily="18" charset="0"/>
              </a:rPr>
              <a:t> Villalobos Durán</a:t>
            </a:r>
          </a:p>
          <a:p>
            <a:pPr algn="ctr"/>
            <a:r>
              <a:rPr lang="es-MX" sz="1600" dirty="0" smtClean="0">
                <a:latin typeface="Times New Roman" panose="02020603050405020304" pitchFamily="18" charset="0"/>
                <a:cs typeface="Times New Roman" panose="02020603050405020304" pitchFamily="18" charset="0"/>
              </a:rPr>
              <a:t>Adriana Ferre Badillo </a:t>
            </a:r>
          </a:p>
          <a:p>
            <a:pPr algn="ctr"/>
            <a:r>
              <a:rPr lang="es-MX" sz="1600" dirty="0" smtClean="0">
                <a:latin typeface="Times New Roman" panose="02020603050405020304" pitchFamily="18" charset="0"/>
                <a:cs typeface="Times New Roman" panose="02020603050405020304" pitchFamily="18" charset="0"/>
              </a:rPr>
              <a:t>Andrea Navarro Martínez </a:t>
            </a:r>
          </a:p>
          <a:p>
            <a:pPr algn="ctr"/>
            <a:r>
              <a:rPr lang="es-MX" sz="1600" dirty="0" smtClean="0">
                <a:latin typeface="Times New Roman" panose="02020603050405020304" pitchFamily="18" charset="0"/>
                <a:cs typeface="Times New Roman" panose="02020603050405020304" pitchFamily="18" charset="0"/>
              </a:rPr>
              <a:t>N° de lista 19, 6, 14 </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b="1" dirty="0" smtClean="0">
                <a:latin typeface="Times New Roman" panose="02020603050405020304" pitchFamily="18" charset="0"/>
                <a:cs typeface="Times New Roman" panose="02020603050405020304" pitchFamily="18" charset="0"/>
              </a:rPr>
              <a:t>Competencias de Perfil de Egreso </a:t>
            </a:r>
          </a:p>
          <a:p>
            <a:pPr marL="285750" indent="-285750" algn="ctr">
              <a:buFont typeface="Arial" panose="020B0604020202020204" pitchFamily="34" charset="0"/>
              <a:buChar char="•"/>
            </a:pPr>
            <a:r>
              <a:rPr lang="es-MX" sz="1600" dirty="0" smtClean="0">
                <a:latin typeface="Times New Roman" panose="02020603050405020304" pitchFamily="18" charset="0"/>
                <a:cs typeface="Times New Roman" panose="02020603050405020304" pitchFamily="18" charset="0"/>
              </a:rPr>
              <a:t>Utiliza recursos de la investigación educativa para enriquecer la practica docente expresando su interés por la ciencia y  la propia investigación. </a:t>
            </a:r>
          </a:p>
          <a:p>
            <a:pPr marL="285750" indent="-285750" algn="ctr">
              <a:buFont typeface="Arial" panose="020B0604020202020204" pitchFamily="34" charset="0"/>
              <a:buChar char="•"/>
            </a:pPr>
            <a:r>
              <a:rPr lang="es-MX" sz="1600" dirty="0" smtClean="0">
                <a:latin typeface="Times New Roman" panose="02020603050405020304" pitchFamily="18" charset="0"/>
                <a:cs typeface="Times New Roman" panose="02020603050405020304" pitchFamily="18" charset="0"/>
              </a:rPr>
              <a:t>Actúa de manera ética ante la diversidad de situaciones que se presentan en la práctica docente.</a:t>
            </a:r>
          </a:p>
          <a:p>
            <a:pPr marL="285750" indent="-285750" algn="ctr">
              <a:buFont typeface="Arial" panose="020B0604020202020204" pitchFamily="34" charset="0"/>
              <a:buChar char="•"/>
            </a:pPr>
            <a:endParaRPr lang="es-MX" sz="1600" dirty="0" smtClean="0">
              <a:latin typeface="Times New Roman" panose="02020603050405020304" pitchFamily="18" charset="0"/>
              <a:cs typeface="Times New Roman" panose="02020603050405020304" pitchFamily="18" charset="0"/>
            </a:endParaRPr>
          </a:p>
          <a:p>
            <a:pPr algn="ctr"/>
            <a:r>
              <a:rPr lang="es-MX" sz="1600" b="1" dirty="0" smtClean="0">
                <a:latin typeface="Times New Roman" panose="02020603050405020304" pitchFamily="18" charset="0"/>
                <a:cs typeface="Times New Roman" panose="02020603050405020304" pitchFamily="18" charset="0"/>
              </a:rPr>
              <a:t>Competencias de Unidad I </a:t>
            </a:r>
            <a:r>
              <a:rPr lang="es-MX" sz="1600" b="1" dirty="0" err="1" smtClean="0">
                <a:latin typeface="Times New Roman" panose="02020603050405020304" pitchFamily="18" charset="0"/>
                <a:cs typeface="Times New Roman" panose="02020603050405020304" pitchFamily="18" charset="0"/>
              </a:rPr>
              <a:t>I</a:t>
            </a:r>
            <a:endParaRPr lang="es-MX" sz="1600" b="1" dirty="0" smtClean="0">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r>
              <a:rPr lang="es-MX" sz="1600" dirty="0" smtClean="0">
                <a:latin typeface="Times New Roman" panose="02020603050405020304" pitchFamily="18" charset="0"/>
                <a:cs typeface="Times New Roman" panose="02020603050405020304" pitchFamily="18" charset="0"/>
              </a:rPr>
              <a:t>Analiza la problemática educativa con base en su conocimiento del contexto estatal y de los indicadores educativos para tomar decisiones que orienten su desempeño docente.</a:t>
            </a:r>
          </a:p>
          <a:p>
            <a:pPr marL="285750" indent="-285750" algn="ctr">
              <a:buFont typeface="Arial" panose="020B0604020202020204" pitchFamily="34" charset="0"/>
              <a:buChar char="•"/>
            </a:pPr>
            <a:r>
              <a:rPr lang="es-MX" sz="1600" dirty="0" smtClean="0">
                <a:latin typeface="Times New Roman" panose="02020603050405020304" pitchFamily="18" charset="0"/>
                <a:cs typeface="Times New Roman" panose="02020603050405020304" pitchFamily="18" charset="0"/>
              </a:rPr>
              <a:t>Asume críticamente las responsabilidades establecida en el marco normativo para orientar su  ejercicio profesional. </a:t>
            </a:r>
          </a:p>
          <a:p>
            <a:pPr marL="285750" indent="-285750" algn="ctr">
              <a:buFont typeface="Arial" panose="020B0604020202020204" pitchFamily="34" charset="0"/>
              <a:buChar char="•"/>
            </a:pP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10  de diciembre de 2019      Saltillo, Coahuila</a:t>
            </a:r>
            <a:endParaRPr lang="es-MX" sz="1600" dirty="0">
              <a:latin typeface="Times New Roman" panose="02020603050405020304" pitchFamily="18" charset="0"/>
              <a:cs typeface="Times New Roman" panose="02020603050405020304" pitchFamily="18" charset="0"/>
            </a:endParaRPr>
          </a:p>
        </p:txBody>
      </p:sp>
      <p:pic>
        <p:nvPicPr>
          <p:cNvPr id="5" name="Picture 15" descr="Resultado de imagen de escudo escuela normal de educacion preescolar saltillo&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0377" y="868069"/>
            <a:ext cx="1642229" cy="1221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15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32347" y="156411"/>
            <a:ext cx="8831179" cy="6485021"/>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3549315" y="481263"/>
            <a:ext cx="1997242" cy="400110"/>
          </a:xfrm>
          <a:prstGeom prst="rect">
            <a:avLst/>
          </a:prstGeom>
          <a:noFill/>
        </p:spPr>
        <p:txBody>
          <a:bodyPr wrap="square" rtlCol="0">
            <a:spAutoFit/>
          </a:bodyPr>
          <a:lstStyle/>
          <a:p>
            <a:pPr algn="ctr"/>
            <a:r>
              <a:rPr lang="es-MX" sz="2000" dirty="0" smtClean="0">
                <a:latin typeface="Burvetica NC" panose="020B0603060201020101" pitchFamily="34" charset="0"/>
              </a:rPr>
              <a:t>Jardín de niños</a:t>
            </a:r>
          </a:p>
        </p:txBody>
      </p:sp>
      <p:sp>
        <p:nvSpPr>
          <p:cNvPr id="7" name="CuadroTexto 6"/>
          <p:cNvSpPr txBox="1"/>
          <p:nvPr/>
        </p:nvSpPr>
        <p:spPr>
          <a:xfrm>
            <a:off x="3441030" y="681318"/>
            <a:ext cx="2213811" cy="646331"/>
          </a:xfrm>
          <a:prstGeom prst="rect">
            <a:avLst/>
          </a:prstGeom>
          <a:noFill/>
        </p:spPr>
        <p:txBody>
          <a:bodyPr wrap="square" rtlCol="0">
            <a:spAutoFit/>
          </a:bodyPr>
          <a:lstStyle/>
          <a:p>
            <a:pPr algn="ctr"/>
            <a:r>
              <a:rPr lang="es-MX" sz="3600" dirty="0" smtClean="0">
                <a:latin typeface="Burvetica NC" panose="020B0603060201020101" pitchFamily="34" charset="0"/>
              </a:rPr>
              <a:t>EUROPA</a:t>
            </a:r>
          </a:p>
        </p:txBody>
      </p:sp>
      <p:sp>
        <p:nvSpPr>
          <p:cNvPr id="8" name="Rectángulo 7"/>
          <p:cNvSpPr/>
          <p:nvPr/>
        </p:nvSpPr>
        <p:spPr>
          <a:xfrm>
            <a:off x="3549315" y="481263"/>
            <a:ext cx="1997242" cy="846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p:cNvSpPr txBox="1"/>
          <p:nvPr/>
        </p:nvSpPr>
        <p:spPr>
          <a:xfrm>
            <a:off x="840828" y="1390891"/>
            <a:ext cx="7756634" cy="830997"/>
          </a:xfrm>
          <a:prstGeom prst="rect">
            <a:avLst/>
          </a:prstGeom>
          <a:noFill/>
        </p:spPr>
        <p:txBody>
          <a:bodyPr wrap="square" rtlCol="0">
            <a:spAutoFit/>
          </a:bodyPr>
          <a:lstStyle/>
          <a:p>
            <a:pPr algn="ctr"/>
            <a:r>
              <a:rPr lang="es-MX" sz="1200" dirty="0" smtClean="0">
                <a:latin typeface="Burvetica NC" panose="020B0603060201020101" pitchFamily="34" charset="0"/>
              </a:rPr>
              <a:t>Dirección: Privada s/n, Europa. Saltillo C.P.25022. Entre calle Polonia  e Inglaterra</a:t>
            </a:r>
          </a:p>
          <a:p>
            <a:pPr algn="ctr"/>
            <a:r>
              <a:rPr lang="es-MX" sz="1200" dirty="0" smtClean="0">
                <a:latin typeface="Burvetica NC" panose="020B0603060201020101" pitchFamily="34" charset="0"/>
              </a:rPr>
              <a:t>Sostenimiento: Estatal</a:t>
            </a:r>
          </a:p>
          <a:p>
            <a:pPr algn="ctr"/>
            <a:r>
              <a:rPr lang="es-MX" sz="1200" dirty="0" smtClean="0">
                <a:latin typeface="Burvetica NC" panose="020B0603060201020101" pitchFamily="34" charset="0"/>
              </a:rPr>
              <a:t>Clave: 05DJN02286W                                                         Teléfono: 8444169252</a:t>
            </a:r>
          </a:p>
          <a:p>
            <a:pPr algn="ctr"/>
            <a:r>
              <a:rPr lang="es-MX" sz="1200" dirty="0" smtClean="0">
                <a:latin typeface="Burvetica NC" panose="020B0603060201020101" pitchFamily="34" charset="0"/>
              </a:rPr>
              <a:t>DIRECTORA: Cinthia Rodríguez Coronel </a:t>
            </a:r>
            <a:endParaRPr lang="es-MX" sz="1200" dirty="0">
              <a:latin typeface="Burvetica NC" panose="020B0603060201020101" pitchFamily="34" charset="0"/>
            </a:endParaRPr>
          </a:p>
        </p:txBody>
      </p:sp>
      <p:cxnSp>
        <p:nvCxnSpPr>
          <p:cNvPr id="12" name="Conector recto 11"/>
          <p:cNvCxnSpPr/>
          <p:nvPr/>
        </p:nvCxnSpPr>
        <p:spPr>
          <a:xfrm>
            <a:off x="4601686" y="2844270"/>
            <a:ext cx="0" cy="2409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1142205" y="2844270"/>
            <a:ext cx="67835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1142205" y="2844268"/>
            <a:ext cx="0" cy="2409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uadroTexto 15"/>
          <p:cNvSpPr txBox="1"/>
          <p:nvPr/>
        </p:nvSpPr>
        <p:spPr>
          <a:xfrm>
            <a:off x="239846" y="3141338"/>
            <a:ext cx="2390916" cy="1338828"/>
          </a:xfrm>
          <a:prstGeom prst="rect">
            <a:avLst/>
          </a:prstGeom>
          <a:noFill/>
        </p:spPr>
        <p:txBody>
          <a:bodyPr wrap="square" rtlCol="0">
            <a:spAutoFit/>
          </a:bodyPr>
          <a:lstStyle/>
          <a:p>
            <a:pPr algn="ctr"/>
            <a:r>
              <a:rPr lang="es-MX" sz="1200" dirty="0" smtClean="0">
                <a:latin typeface="Burvetica NC" panose="020B0603060201020101" pitchFamily="34" charset="0"/>
              </a:rPr>
              <a:t>GRUPOS:</a:t>
            </a:r>
          </a:p>
          <a:p>
            <a:pPr algn="just"/>
            <a:r>
              <a:rPr lang="es-MX" sz="1200" dirty="0" smtClean="0">
                <a:latin typeface="Burvetica NC" panose="020B0603060201020101" pitchFamily="34" charset="0"/>
              </a:rPr>
              <a:t>1° “A</a:t>
            </a:r>
            <a:r>
              <a:rPr lang="es-MX" sz="700" dirty="0" smtClean="0">
                <a:latin typeface="Burvetica NC" panose="020B0603060201020101" pitchFamily="34" charset="0"/>
              </a:rPr>
              <a:t>”            </a:t>
            </a:r>
            <a:r>
              <a:rPr lang="es-MX" sz="700" dirty="0" smtClean="0">
                <a:latin typeface="Burvetica NC" panose="020B0603060201020101" pitchFamily="34" charset="0"/>
              </a:rPr>
              <a:t>Patricia Baltierrez Gonzales </a:t>
            </a:r>
            <a:endParaRPr lang="es-MX" sz="700" dirty="0" smtClean="0">
              <a:latin typeface="Burvetica NC" panose="020B0603060201020101" pitchFamily="34" charset="0"/>
            </a:endParaRPr>
          </a:p>
          <a:p>
            <a:pPr algn="just"/>
            <a:r>
              <a:rPr lang="es-MX" sz="1200" dirty="0" smtClean="0">
                <a:latin typeface="Burvetica NC" panose="020B0603060201020101" pitchFamily="34" charset="0"/>
              </a:rPr>
              <a:t>1° y 2° “B”    </a:t>
            </a:r>
            <a:r>
              <a:rPr lang="es-MX" sz="700" dirty="0" smtClean="0">
                <a:latin typeface="Burvetica NC" panose="020B0603060201020101" pitchFamily="34" charset="0"/>
              </a:rPr>
              <a:t>Maestra. Zulema Patricia de la Rosa Nájera</a:t>
            </a:r>
          </a:p>
          <a:p>
            <a:pPr algn="just"/>
            <a:r>
              <a:rPr lang="es-MX" sz="1200" dirty="0" smtClean="0">
                <a:latin typeface="Burvetica NC" panose="020B0603060201020101" pitchFamily="34" charset="0"/>
              </a:rPr>
              <a:t>2° y 3° “A”           </a:t>
            </a:r>
            <a:r>
              <a:rPr lang="es-MX" sz="700" dirty="0" smtClean="0">
                <a:latin typeface="Burvetica NC" panose="020B0603060201020101" pitchFamily="34" charset="0"/>
              </a:rPr>
              <a:t>Maestra. Silvia María Ramos López </a:t>
            </a:r>
          </a:p>
          <a:p>
            <a:pPr algn="just"/>
            <a:r>
              <a:rPr lang="es-MX" sz="1200" dirty="0" smtClean="0">
                <a:latin typeface="Burvetica NC" panose="020B0603060201020101" pitchFamily="34" charset="0"/>
              </a:rPr>
              <a:t>3° “B”       </a:t>
            </a:r>
            <a:r>
              <a:rPr lang="es-MX" sz="700" dirty="0" smtClean="0">
                <a:latin typeface="Burvetica NC" panose="020B0603060201020101" pitchFamily="34" charset="0"/>
              </a:rPr>
              <a:t>Maestra. Guadalupe Cristina López Hernández </a:t>
            </a:r>
            <a:endParaRPr lang="es-MX" sz="1200" dirty="0" smtClean="0">
              <a:latin typeface="Burvetica NC" panose="020B0603060201020101" pitchFamily="34" charset="0"/>
            </a:endParaRPr>
          </a:p>
        </p:txBody>
      </p:sp>
      <p:cxnSp>
        <p:nvCxnSpPr>
          <p:cNvPr id="17" name="Conector recto 16"/>
          <p:cNvCxnSpPr/>
          <p:nvPr/>
        </p:nvCxnSpPr>
        <p:spPr>
          <a:xfrm>
            <a:off x="7925777" y="2844269"/>
            <a:ext cx="0" cy="2409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uadroTexto 17"/>
          <p:cNvSpPr txBox="1"/>
          <p:nvPr/>
        </p:nvSpPr>
        <p:spPr>
          <a:xfrm>
            <a:off x="6145338" y="3141338"/>
            <a:ext cx="2796176" cy="2539157"/>
          </a:xfrm>
          <a:prstGeom prst="rect">
            <a:avLst/>
          </a:prstGeom>
          <a:noFill/>
        </p:spPr>
        <p:txBody>
          <a:bodyPr wrap="square" rtlCol="0">
            <a:spAutoFit/>
          </a:bodyPr>
          <a:lstStyle/>
          <a:p>
            <a:pPr algn="ctr"/>
            <a:r>
              <a:rPr lang="es-MX" sz="1200" dirty="0" smtClean="0">
                <a:latin typeface="Burvetica NC" panose="020B0603060201020101" pitchFamily="34" charset="0"/>
              </a:rPr>
              <a:t>TRABAJADORES MANUALES</a:t>
            </a:r>
          </a:p>
          <a:p>
            <a:pPr algn="ctr"/>
            <a:r>
              <a:rPr lang="es-MX" sz="800" dirty="0" smtClean="0">
                <a:latin typeface="Burvetica NC" panose="020B0603060201020101" pitchFamily="34" charset="0"/>
              </a:rPr>
              <a:t>1.Cocinera: </a:t>
            </a:r>
            <a:r>
              <a:rPr lang="es-MX" sz="700" dirty="0" smtClean="0">
                <a:latin typeface="Burvetica NC" panose="020B0603060201020101" pitchFamily="34" charset="0"/>
              </a:rPr>
              <a:t>Se encarga de los diferentes alimentos que se realizan durante la jornada de trabajo, para los alumnos que pagan la cuota. </a:t>
            </a:r>
            <a:endParaRPr lang="es-MX" sz="700" dirty="0" smtClean="0">
              <a:latin typeface="Burvetica NC" panose="020B0603060201020101" pitchFamily="34" charset="0"/>
            </a:endParaRPr>
          </a:p>
          <a:p>
            <a:pPr algn="ctr"/>
            <a:r>
              <a:rPr lang="es-MX" sz="800" dirty="0" smtClean="0">
                <a:latin typeface="Burvetica NC" panose="020B0603060201020101" pitchFamily="34" charset="0"/>
              </a:rPr>
              <a:t>2</a:t>
            </a:r>
            <a:r>
              <a:rPr lang="es-MX" sz="800" dirty="0" smtClean="0">
                <a:latin typeface="Burvetica NC" panose="020B0603060201020101" pitchFamily="34" charset="0"/>
              </a:rPr>
              <a:t>.. Intendente</a:t>
            </a:r>
            <a:r>
              <a:rPr lang="es-MX" sz="700" dirty="0" smtClean="0">
                <a:latin typeface="Burvetica NC" panose="020B0603060201020101" pitchFamily="34" charset="0"/>
              </a:rPr>
              <a:t>: encargada de la limpieza general del jardín de niños, aulas, patios, baños y las diferentes salas. </a:t>
            </a:r>
            <a:endParaRPr lang="es-MX" sz="700" dirty="0" smtClean="0">
              <a:latin typeface="Burvetica NC" panose="020B0603060201020101" pitchFamily="34" charset="0"/>
            </a:endParaRPr>
          </a:p>
          <a:p>
            <a:pPr algn="ctr"/>
            <a:r>
              <a:rPr lang="es-MX" sz="800" dirty="0" smtClean="0">
                <a:latin typeface="Burvetica NC" panose="020B0603060201020101" pitchFamily="34" charset="0"/>
              </a:rPr>
              <a:t>3</a:t>
            </a:r>
            <a:r>
              <a:rPr lang="es-MX" sz="800" dirty="0" smtClean="0">
                <a:latin typeface="Burvetica NC" panose="020B0603060201020101" pitchFamily="34" charset="0"/>
              </a:rPr>
              <a:t>. Intendente: </a:t>
            </a:r>
            <a:r>
              <a:rPr lang="es-MX" sz="700" dirty="0" smtClean="0">
                <a:latin typeface="Burvetica NC" panose="020B0603060201020101" pitchFamily="34" charset="0"/>
              </a:rPr>
              <a:t>Es el encargado reparar y arreglar situaciones que ocurran en el plantel. </a:t>
            </a:r>
            <a:endParaRPr lang="es-MX" sz="800" dirty="0" smtClean="0">
              <a:latin typeface="Burvetica NC" panose="020B0603060201020101" pitchFamily="34" charset="0"/>
            </a:endParaRPr>
          </a:p>
          <a:p>
            <a:pPr algn="ctr"/>
            <a:endParaRPr lang="es-MX" sz="1200" dirty="0">
              <a:latin typeface="Burvetica NC" panose="020B0603060201020101" pitchFamily="34" charset="0"/>
            </a:endParaRPr>
          </a:p>
          <a:p>
            <a:pPr algn="ctr"/>
            <a:r>
              <a:rPr lang="es-MX" sz="1200" dirty="0" smtClean="0">
                <a:latin typeface="Burvetica NC" panose="020B0603060201020101" pitchFamily="34" charset="0"/>
              </a:rPr>
              <a:t>APOYO PEDAGÓGICO</a:t>
            </a:r>
          </a:p>
          <a:p>
            <a:pPr algn="ctr"/>
            <a:r>
              <a:rPr lang="es-MX" sz="700" dirty="0" smtClean="0">
                <a:latin typeface="Burvetica NC" panose="020B0603060201020101" pitchFamily="34" charset="0"/>
              </a:rPr>
              <a:t>Maestra de educación especial.</a:t>
            </a:r>
          </a:p>
          <a:p>
            <a:pPr algn="ctr"/>
            <a:r>
              <a:rPr lang="es-MX" sz="700" dirty="0" smtClean="0">
                <a:latin typeface="Burvetica NC" panose="020B0603060201020101" pitchFamily="34" charset="0"/>
              </a:rPr>
              <a:t>Psicóloga</a:t>
            </a:r>
          </a:p>
          <a:p>
            <a:pPr algn="ctr"/>
            <a:r>
              <a:rPr lang="es-MX" sz="700" dirty="0" smtClean="0">
                <a:latin typeface="Burvetica NC" panose="020B0603060201020101" pitchFamily="34" charset="0"/>
              </a:rPr>
              <a:t>Apoyo del lenguaje</a:t>
            </a:r>
          </a:p>
          <a:p>
            <a:pPr algn="ctr"/>
            <a:endParaRPr lang="es-MX" sz="700" dirty="0">
              <a:latin typeface="Burvetica NC" panose="020B0603060201020101" pitchFamily="34" charset="0"/>
            </a:endParaRPr>
          </a:p>
          <a:p>
            <a:pPr algn="ctr"/>
            <a:r>
              <a:rPr lang="es-MX" sz="1200" dirty="0" smtClean="0">
                <a:latin typeface="Burvetica NC" panose="020B0603060201020101" pitchFamily="34" charset="0"/>
              </a:rPr>
              <a:t>EDUCACIÓN FÍSICA</a:t>
            </a:r>
          </a:p>
          <a:p>
            <a:pPr algn="ctr"/>
            <a:r>
              <a:rPr lang="es-MX" sz="700" dirty="0" smtClean="0">
                <a:latin typeface="Burvetica NC" panose="020B0603060201020101" pitchFamily="34" charset="0"/>
              </a:rPr>
              <a:t>Maestra de educación Física</a:t>
            </a:r>
            <a:r>
              <a:rPr lang="es-MX" sz="1200" dirty="0" smtClean="0">
                <a:latin typeface="Burvetica NC" panose="020B0603060201020101" pitchFamily="34" charset="0"/>
              </a:rPr>
              <a:t> </a:t>
            </a:r>
            <a:endParaRPr lang="es-MX" sz="1200" dirty="0">
              <a:latin typeface="Burvetica NC" panose="020B0603060201020101" pitchFamily="34" charset="0"/>
            </a:endParaRPr>
          </a:p>
          <a:p>
            <a:pPr algn="ctr"/>
            <a:r>
              <a:rPr lang="es-MX" sz="1200" dirty="0" smtClean="0">
                <a:latin typeface="Burvetica NC" panose="020B0603060201020101" pitchFamily="34" charset="0"/>
              </a:rPr>
              <a:t>CANTOS Y </a:t>
            </a:r>
            <a:r>
              <a:rPr lang="es-MX" sz="1200" dirty="0" smtClean="0">
                <a:latin typeface="Burvetica NC" panose="020B0603060201020101" pitchFamily="34" charset="0"/>
              </a:rPr>
              <a:t>JUEGOS</a:t>
            </a:r>
          </a:p>
          <a:p>
            <a:pPr algn="ctr"/>
            <a:r>
              <a:rPr lang="es-MX" sz="700" dirty="0" smtClean="0">
                <a:latin typeface="Burvetica NC" panose="020B0603060201020101" pitchFamily="34" charset="0"/>
              </a:rPr>
              <a:t>Maestro de cantos </a:t>
            </a:r>
            <a:endParaRPr lang="es-MX" sz="800" dirty="0" smtClean="0">
              <a:latin typeface="Burvetica NC" panose="020B0603060201020101" pitchFamily="34" charset="0"/>
            </a:endParaRPr>
          </a:p>
        </p:txBody>
      </p:sp>
      <p:sp>
        <p:nvSpPr>
          <p:cNvPr id="19" name="CuadroTexto 18"/>
          <p:cNvSpPr txBox="1"/>
          <p:nvPr/>
        </p:nvSpPr>
        <p:spPr>
          <a:xfrm>
            <a:off x="1385481" y="2225476"/>
            <a:ext cx="6324907" cy="461665"/>
          </a:xfrm>
          <a:prstGeom prst="rect">
            <a:avLst/>
          </a:prstGeom>
          <a:noFill/>
        </p:spPr>
        <p:txBody>
          <a:bodyPr wrap="square" rtlCol="0">
            <a:spAutoFit/>
          </a:bodyPr>
          <a:lstStyle/>
          <a:p>
            <a:pPr algn="just"/>
            <a:r>
              <a:rPr lang="es-MX" sz="800" dirty="0" smtClean="0">
                <a:latin typeface="Burvetica NC" panose="020B0603060201020101" pitchFamily="34" charset="0"/>
              </a:rPr>
              <a:t>Gestiona los recursos del jardín a la par con la sociedad de padres de familia. Organiza actividades para la actualización docente y mensualmente realiza los cronogramas de las actividades a realizar.  Gestiona diversas actividades que favorecen las competencias digitales y un aprendizaje contextual.</a:t>
            </a:r>
          </a:p>
        </p:txBody>
      </p:sp>
      <p:sp>
        <p:nvSpPr>
          <p:cNvPr id="20" name="CuadroTexto 19"/>
          <p:cNvSpPr txBox="1"/>
          <p:nvPr/>
        </p:nvSpPr>
        <p:spPr>
          <a:xfrm>
            <a:off x="3670225" y="3110682"/>
            <a:ext cx="1862922" cy="461665"/>
          </a:xfrm>
          <a:prstGeom prst="rect">
            <a:avLst/>
          </a:prstGeom>
          <a:noFill/>
        </p:spPr>
        <p:txBody>
          <a:bodyPr wrap="square" rtlCol="0">
            <a:spAutoFit/>
          </a:bodyPr>
          <a:lstStyle/>
          <a:p>
            <a:pPr algn="ctr"/>
            <a:r>
              <a:rPr lang="es-MX" sz="1200" dirty="0" smtClean="0">
                <a:latin typeface="Burvetica NC" panose="020B0603060201020101" pitchFamily="34" charset="0"/>
              </a:rPr>
              <a:t>SOCIEDAD DE PADRES DE FAMILIA</a:t>
            </a:r>
          </a:p>
        </p:txBody>
      </p:sp>
      <p:sp>
        <p:nvSpPr>
          <p:cNvPr id="4" name="Rectángulo 3"/>
          <p:cNvSpPr/>
          <p:nvPr/>
        </p:nvSpPr>
        <p:spPr>
          <a:xfrm>
            <a:off x="239846" y="4504005"/>
            <a:ext cx="2657248" cy="1477328"/>
          </a:xfrm>
          <a:prstGeom prst="rect">
            <a:avLst/>
          </a:prstGeom>
        </p:spPr>
        <p:txBody>
          <a:bodyPr wrap="square">
            <a:spAutoFit/>
          </a:bodyPr>
          <a:lstStyle/>
          <a:p>
            <a:r>
              <a:rPr lang="es-MX" sz="900" dirty="0">
                <a:latin typeface="Burvetica NC" panose="020B0603060201020101" pitchFamily="34" charset="0"/>
              </a:rPr>
              <a:t>Los maestros de educación preescolar ayudan a los niños a aprender mediante metodologías dinámicas, en vez de con lecciones académicas como en posteriores etapas, lo que puede hacerse tanto en interior como al aire libre. Organizan actividades para que los niños puedan expresarse de manera creativa, al mismo tiempo que aprenden cosas cotidianas y aprendizajes correspondientes a su etapa.</a:t>
            </a:r>
          </a:p>
        </p:txBody>
      </p:sp>
      <p:sp>
        <p:nvSpPr>
          <p:cNvPr id="11" name="Rectángulo 10"/>
          <p:cNvSpPr/>
          <p:nvPr/>
        </p:nvSpPr>
        <p:spPr>
          <a:xfrm>
            <a:off x="3492087" y="3626066"/>
            <a:ext cx="2505955" cy="2031325"/>
          </a:xfrm>
          <a:prstGeom prst="rect">
            <a:avLst/>
          </a:prstGeom>
        </p:spPr>
        <p:txBody>
          <a:bodyPr wrap="square">
            <a:spAutoFit/>
          </a:bodyPr>
          <a:lstStyle/>
          <a:p>
            <a:r>
              <a:rPr lang="es-MX" sz="900" dirty="0">
                <a:latin typeface="Burvetica NC" panose="020B0603060201020101" pitchFamily="34" charset="0"/>
              </a:rPr>
              <a:t>Las Asociaciones de Padres de Familia de las Escuelas son un grupo organizado de padres de familia que se forma en los planteles de educación inicial, preescolar, primaria, secundaria y especial, dependientes e incorporadas a la secretaría de Educación Pública, con el fin de representar ante </a:t>
            </a:r>
            <a:r>
              <a:rPr lang="es-MX" sz="900" dirty="0" err="1">
                <a:latin typeface="Burvetica NC" panose="020B0603060201020101" pitchFamily="34" charset="0"/>
              </a:rPr>
              <a:t>ls</a:t>
            </a:r>
            <a:r>
              <a:rPr lang="es-MX" sz="900" dirty="0">
                <a:latin typeface="Burvetica NC" panose="020B0603060201020101" pitchFamily="34" charset="0"/>
              </a:rPr>
              <a:t> autoridades escolares, los derechos e intereses de sus asociados; apoyar el aprovechamiento escolar; impulsar la capacitación y educación de adultos; y llevar a cabo acciones en beneficio de los alumnos, profesores y padres de familia.</a:t>
            </a:r>
          </a:p>
        </p:txBody>
      </p:sp>
    </p:spTree>
    <p:extLst>
      <p:ext uri="{BB962C8B-B14F-4D97-AF65-F5344CB8AC3E}">
        <p14:creationId xmlns:p14="http://schemas.microsoft.com/office/powerpoint/2010/main" val="2284333026"/>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510</Words>
  <Application>Microsoft Office PowerPoint</Application>
  <PresentationFormat>Presentación en pantalla (4:3)</PresentationFormat>
  <Paragraphs>53</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Burvetica NC</vt:lpstr>
      <vt:lpstr>Calibri</vt:lpstr>
      <vt:lpstr>Calibri Light</vt:lpstr>
      <vt:lpstr>Times New Roman</vt:lpstr>
      <vt:lpstr>Office Theme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7</cp:revision>
  <dcterms:created xsi:type="dcterms:W3CDTF">2019-12-10T19:11:44Z</dcterms:created>
  <dcterms:modified xsi:type="dcterms:W3CDTF">2019-12-13T16:41:55Z</dcterms:modified>
</cp:coreProperties>
</file>