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9" autoAdjust="0"/>
    <p:restoredTop sz="94660"/>
  </p:normalViewPr>
  <p:slideViewPr>
    <p:cSldViewPr snapToGrid="0">
      <p:cViewPr>
        <p:scale>
          <a:sx n="75" d="100"/>
          <a:sy n="75" d="100"/>
        </p:scale>
        <p:origin x="648" y="-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2FBD17-4A05-43F6-9DBE-895796927B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DFC91D0-EA88-4DDA-82D6-65F42F8FD4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8B18A09-2B20-4DA8-A203-0D027BBB5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D1C08-74FC-4EC4-83F5-D79F071E0F12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D5D729-8B39-454E-9A58-8D785C33F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316A27-A156-4F74-9709-2E3C0210E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FCCF3-C333-4DAD-82E6-E409FE1AA4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8740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71FD43-005A-4AA3-B797-D13D8B02F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A4E50D6-FADF-4CE1-A839-7D4EE94C9A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5AC418-E630-4F04-BFD6-13B9D38A0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D1C08-74FC-4EC4-83F5-D79F071E0F12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AAD3C5-3E5A-4953-8F64-C4D0FDF02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288892-6C50-4D71-9B93-9887A3E3E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FCCF3-C333-4DAD-82E6-E409FE1AA4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3384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F230AF4-423D-467E-BA73-4B12D599EA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FC9BFB3-8F78-4120-B49E-9E0B74E652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6A3AD74-FFD5-4140-8DD7-AC0E39032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D1C08-74FC-4EC4-83F5-D79F071E0F12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1EA6DF-4C4D-4B18-9998-8F4D8ED8B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431ECE-6292-425C-B4F6-24BB642FD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FCCF3-C333-4DAD-82E6-E409FE1AA4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0182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F1E32-E31F-4CA8-96C4-C58D40D3C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C8C12B-41E4-42DA-8CCD-B356C8DF5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993E569-7B53-4F66-BEC8-783971B7A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D1C08-74FC-4EC4-83F5-D79F071E0F12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1416D4-29A9-49DE-95AB-161674E5E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1E56F6-6694-4F12-AC34-A1A6B53D6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FCCF3-C333-4DAD-82E6-E409FE1AA4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681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5941D4-6FE9-49E1-923A-117E46636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7DBBDBA-A73B-4BEF-B169-879E6C75A6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8AD052-E39B-4140-9808-4E5042ADD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D1C08-74FC-4EC4-83F5-D79F071E0F12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E85B96-E3D3-4A47-8792-7A5949E96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EE4E6B-F056-4544-83DD-FDC626540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FCCF3-C333-4DAD-82E6-E409FE1AA4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3178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AB177D-866D-464E-967C-F32AF869E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105D3A-E918-4669-A4E8-E7EAFC62E6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C6F95A2-8F6E-4379-B039-DB2C981807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E35DBBE-070B-4489-A9EB-A1481BB4D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D1C08-74FC-4EC4-83F5-D79F071E0F12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568D599-487B-4076-9621-CAB9B1520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AEB6D84-D803-4DEF-A652-CE0C722A5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FCCF3-C333-4DAD-82E6-E409FE1AA4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4145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DFB8E5-B41E-4407-B20A-7A1CC7DF1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9C4EEB3-016C-4CC5-89E3-8D40DD7F2E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A9FB752-C890-44DB-A5D5-E490679F9F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870102D-0CB5-49D1-A078-3FB4198743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D05466E-C469-4D5B-9CE2-65FB282907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62C19D3-F76F-4D84-8BC3-68E58A1F2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D1C08-74FC-4EC4-83F5-D79F071E0F12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903A937-4E8A-4F82-9D12-58DEDB488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D79BFA9-8300-4C63-8F11-5EB017C1B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FCCF3-C333-4DAD-82E6-E409FE1AA4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8640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2F4394-4DD7-4CEE-9BCD-7542767BE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B771D4A-7174-4FC9-A02C-5FE58403A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D1C08-74FC-4EC4-83F5-D79F071E0F12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D65F005-820D-4602-9EBB-05CDBAD31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17C281B-3AA5-441A-8DED-9A93595B0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FCCF3-C333-4DAD-82E6-E409FE1AA4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6474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2CDB9FC-0DB7-4E03-87D9-281FA3F51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D1C08-74FC-4EC4-83F5-D79F071E0F12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D0E33C4-E4DB-42C0-B62C-ECD7B7B5D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CE04EE5-392A-4AD3-8C2A-B81074555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FCCF3-C333-4DAD-82E6-E409FE1AA4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2638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F3C2D1-5599-48F3-8095-BDBDAAF3A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5C1442-D66F-47B9-98CF-CEFFA6D92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94DFF84-6FA2-4DA5-8592-2B6612E3E7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2D38F9B-271F-4444-91E8-3F6B84FF1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D1C08-74FC-4EC4-83F5-D79F071E0F12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05CF5BF-607C-40D3-B32A-500982D5D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A77F707-BAD0-48E4-B4EA-A3E009B43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FCCF3-C333-4DAD-82E6-E409FE1AA4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1791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2B603F-87AD-4B9D-93E3-AFCE04BFA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1970E2D-D44B-450B-A4B2-BB5D626A15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85B8458-8608-4823-BFE4-E3838EE48C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8602D1C-897B-4C2A-88FA-1666CC221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D1C08-74FC-4EC4-83F5-D79F071E0F12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C84C550-A0F7-4FE9-9E62-BD2A04FF0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E18B73A-0FFB-44A0-89C8-A6BE76CBF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FCCF3-C333-4DAD-82E6-E409FE1AA4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0023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12B0215-29BB-41C6-8D23-C5DA2CA13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790C846-09C1-4ED2-AF7A-D1A197EEB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B9E12E-D461-4C37-88F9-CB75119B23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D1C08-74FC-4EC4-83F5-D79F071E0F12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F35E24-75B5-42D6-BD1B-E9F81E71B1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DB937E-A8D0-4938-B75B-55C602F4F5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FCCF3-C333-4DAD-82E6-E409FE1AA4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8532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6A46EC-BAF1-4625-9476-48861E87E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0444" y="106876"/>
            <a:ext cx="9144000" cy="676452"/>
          </a:xfrm>
        </p:spPr>
        <p:txBody>
          <a:bodyPr>
            <a:normAutofit/>
          </a:bodyPr>
          <a:lstStyle/>
          <a:p>
            <a:r>
              <a:rPr lang="es-MX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PREGUNTAS EN EQUIPO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7D54DD-6055-4AB7-BF4B-849B6E092D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967172"/>
            <a:ext cx="9144000" cy="676452"/>
          </a:xfrm>
        </p:spPr>
        <p:txBody>
          <a:bodyPr>
            <a:normAutofit/>
          </a:bodyPr>
          <a:lstStyle/>
          <a:p>
            <a:r>
              <a:rPr lang="es-MX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Irlanda Margaret Castillo Martínez 	#3 </a:t>
            </a:r>
          </a:p>
          <a:p>
            <a:r>
              <a:rPr lang="es-MX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Yolanda Anahí Loera Navarro. 	#11.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0E129F0-6FBF-4289-81A0-670466F7DB36}"/>
              </a:ext>
            </a:extLst>
          </p:cNvPr>
          <p:cNvSpPr/>
          <p:nvPr/>
        </p:nvSpPr>
        <p:spPr>
          <a:xfrm>
            <a:off x="1636889" y="1746226"/>
            <a:ext cx="9031111" cy="312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Zacarías, J. De la Peña, A. y Saad, E. (2006). Inclusión Educativa. México: SM, pp.143- 169.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2678B79-8598-4C47-8933-AB263F24C7D0}"/>
              </a:ext>
            </a:extLst>
          </p:cNvPr>
          <p:cNvSpPr txBox="1"/>
          <p:nvPr/>
        </p:nvSpPr>
        <p:spPr>
          <a:xfrm>
            <a:off x="415893" y="3210779"/>
            <a:ext cx="311701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Comentario de la presentación: </a:t>
            </a:r>
            <a:r>
              <a:rPr lang="es-MX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 autores tienen un propósito en común, pero con diferentes vertientes. Donde unos se enfocan mas en el clima escolar, otros en el trabajo en equipo  o en el ambiente en el aula, pero al final del camino todas favorecen al desarrollo de una educación inclusiva. </a:t>
            </a:r>
          </a:p>
          <a:p>
            <a:pPr algn="just"/>
            <a:endParaRPr lang="es-MX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E5098CD-39BB-4415-87A4-4CAC4001FE9B}"/>
              </a:ext>
            </a:extLst>
          </p:cNvPr>
          <p:cNvSpPr txBox="1"/>
          <p:nvPr/>
        </p:nvSpPr>
        <p:spPr>
          <a:xfrm>
            <a:off x="3912407" y="2272129"/>
            <a:ext cx="7597423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Preguntas:</a:t>
            </a:r>
          </a:p>
          <a:p>
            <a:endParaRPr lang="es-MX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¿Cuáles son las características de las escuelas incluyentes según Stainback? 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Liderazgo, sentido de comunidad, sentido de pertenencia, colaboración, apoyo, flexibilidad, fortalecimiento, enfoque y aprendizaje, organización y aprendizaje, compartir responsabilidades y actualización y desarrollo de maestros.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¿Es el espacio donde conviven de manera mas cerca los alumnos y maestros? Este lugar debe estar bien y optimo. 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el aula.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Kagan (1992) señala que una de la forma eficiente de trabajar en pequeños equipos consiste en asignarles diferentes funciones. ¿Estas cuales son? 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Coordinador,animador,elogiador,controlador,compañero,verificador,comprobasor,maestro de tarea, registrador o relator, observador, inspector e investigador-mensajero.</a:t>
            </a:r>
            <a:endParaRPr lang="es-MX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¿Qué implica la cultura escolar? 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Creencias y convicciones básicas de los profesores, y de la comidas educativas acerca de la enseñanza, aprendizaje, relaciones y normas.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¿Cuál es el factor mas importante para favorecer la inclusión y atención a la diversidad?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proyecto escolar donde participen directores, maestros regulares y educación especial, padres de familia, etc.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¿Qué implica el proyecto escolar incluyente? 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Cultura escolar y métodos cooperativos de enseñanza, Relaciones de la colaboración y apoyo en el interior de la escuela, Relación  de esta con factores externos y su vinculación en la comunidad.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¿Qué se necesita para favorecer la cultura escolar inclusiva? 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Compromiso, sino los docentes acepten a estudiantes segregados y los valoren.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¿Cuáles son los beneficios de la inclusión para los alumnos? 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Conocer diferentes tipos de discapacidad, conocer las fortalezas y debilidades que quienes presentan discapacidad, pensar como pueden ayudar a otros niños, se convierten en amigos y defensores, desarrollan valores esenciales en la interrelación con sus compañeros.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092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BF6C5433-7B21-4200-A0AF-7E4A2A38D57D}"/>
              </a:ext>
            </a:extLst>
          </p:cNvPr>
          <p:cNvSpPr/>
          <p:nvPr/>
        </p:nvSpPr>
        <p:spPr>
          <a:xfrm>
            <a:off x="4657109" y="3924889"/>
            <a:ext cx="3066054" cy="1111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Zacarías, J. De la Peña, A. y Saad, E. (2006). </a:t>
            </a:r>
          </a:p>
          <a:p>
            <a:pPr algn="ctr"/>
            <a:r>
              <a:rPr lang="es-MX" dirty="0"/>
              <a:t>Inclusión Educativa</a:t>
            </a: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C2DADF07-381D-4B61-9F00-F3CA54DEFC9D}"/>
              </a:ext>
            </a:extLst>
          </p:cNvPr>
          <p:cNvSpPr/>
          <p:nvPr/>
        </p:nvSpPr>
        <p:spPr>
          <a:xfrm>
            <a:off x="8257736" y="2307102"/>
            <a:ext cx="3151162" cy="14771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Clima escolar </a:t>
            </a:r>
            <a:r>
              <a:rPr lang="es-MX" sz="1400" dirty="0"/>
              <a:t>; Las formas de organización de la escuela, así como su funcionamiento y filosofía van a influir en la forma de trabajo 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AA1C97E2-B358-4F7B-8DC5-BFAD0D398673}"/>
              </a:ext>
            </a:extLst>
          </p:cNvPr>
          <p:cNvSpPr/>
          <p:nvPr/>
        </p:nvSpPr>
        <p:spPr>
          <a:xfrm>
            <a:off x="8117059" y="3756074"/>
            <a:ext cx="3308253" cy="1308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/>
              <a:t>Son indicadores del tipo de clima escolar en la escuela: como la .relación  , la comunicación y el apoyo</a:t>
            </a:r>
          </a:p>
          <a:p>
            <a:pPr algn="ctr"/>
            <a:endParaRPr lang="es-MX" dirty="0"/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3234D94F-F15D-4452-A38F-4C63895317E6}"/>
              </a:ext>
            </a:extLst>
          </p:cNvPr>
          <p:cNvSpPr/>
          <p:nvPr/>
        </p:nvSpPr>
        <p:spPr>
          <a:xfrm>
            <a:off x="354037" y="97954"/>
            <a:ext cx="1573940" cy="11429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Autores </a:t>
            </a:r>
          </a:p>
          <a:p>
            <a:pPr algn="ctr"/>
            <a:r>
              <a:rPr lang="es-MX" dirty="0"/>
              <a:t>Stainback </a:t>
            </a:r>
          </a:p>
          <a:p>
            <a:pPr algn="ctr"/>
            <a:r>
              <a:rPr lang="es-MX" dirty="0"/>
              <a:t>Ford </a:t>
            </a:r>
          </a:p>
          <a:p>
            <a:pPr algn="ctr"/>
            <a:r>
              <a:rPr lang="es-MX" dirty="0"/>
              <a:t>Kagan </a:t>
            </a:r>
          </a:p>
        </p:txBody>
      </p:sp>
      <p:sp>
        <p:nvSpPr>
          <p:cNvPr id="8" name="Diagrama de flujo: proceso alternativo 7">
            <a:extLst>
              <a:ext uri="{FF2B5EF4-FFF2-40B4-BE49-F238E27FC236}">
                <a16:creationId xmlns:a16="http://schemas.microsoft.com/office/drawing/2014/main" id="{D716162B-6395-458B-B97F-2BBB4AB540B4}"/>
              </a:ext>
            </a:extLst>
          </p:cNvPr>
          <p:cNvSpPr/>
          <p:nvPr/>
        </p:nvSpPr>
        <p:spPr>
          <a:xfrm>
            <a:off x="2710853" y="211026"/>
            <a:ext cx="2560198" cy="4701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organización del aprendizaje </a:t>
            </a:r>
          </a:p>
        </p:txBody>
      </p: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B349128A-90D8-4DE0-B19D-1FCDBACB7F4D}"/>
              </a:ext>
            </a:extLst>
          </p:cNvPr>
          <p:cNvCxnSpPr>
            <a:cxnSpLocks/>
          </p:cNvCxnSpPr>
          <p:nvPr/>
        </p:nvCxnSpPr>
        <p:spPr>
          <a:xfrm flipV="1">
            <a:off x="6692592" y="2736146"/>
            <a:ext cx="1548730" cy="11294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lecha: curvada hacia la izquierda 15">
            <a:extLst>
              <a:ext uri="{FF2B5EF4-FFF2-40B4-BE49-F238E27FC236}">
                <a16:creationId xmlns:a16="http://schemas.microsoft.com/office/drawing/2014/main" id="{A3797B9A-81E2-4FD2-830B-E5A509C34C15}"/>
              </a:ext>
            </a:extLst>
          </p:cNvPr>
          <p:cNvSpPr/>
          <p:nvPr/>
        </p:nvSpPr>
        <p:spPr>
          <a:xfrm>
            <a:off x="11448758" y="2964766"/>
            <a:ext cx="389208" cy="118872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5" name="Rectángulo: esquinas redondeadas 24">
            <a:extLst>
              <a:ext uri="{FF2B5EF4-FFF2-40B4-BE49-F238E27FC236}">
                <a16:creationId xmlns:a16="http://schemas.microsoft.com/office/drawing/2014/main" id="{6BB3A315-1D19-4C00-AF43-918B7C4E0BAA}"/>
              </a:ext>
            </a:extLst>
          </p:cNvPr>
          <p:cNvSpPr/>
          <p:nvPr/>
        </p:nvSpPr>
        <p:spPr>
          <a:xfrm>
            <a:off x="2749471" y="806342"/>
            <a:ext cx="3943469" cy="9613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sentido de comunidad</a:t>
            </a:r>
            <a:r>
              <a:rPr lang="es-MX" sz="1200" dirty="0"/>
              <a:t> como elemento indispensable para los programas de integración educativa</a:t>
            </a:r>
          </a:p>
          <a:p>
            <a:pPr algn="ctr"/>
            <a:endParaRPr lang="es-MX" dirty="0"/>
          </a:p>
        </p:txBody>
      </p:sp>
      <p:cxnSp>
        <p:nvCxnSpPr>
          <p:cNvPr id="27" name="Conector recto de flecha 26">
            <a:extLst>
              <a:ext uri="{FF2B5EF4-FFF2-40B4-BE49-F238E27FC236}">
                <a16:creationId xmlns:a16="http://schemas.microsoft.com/office/drawing/2014/main" id="{7814A676-2F0B-4B66-B226-A05CA2DCA37D}"/>
              </a:ext>
            </a:extLst>
          </p:cNvPr>
          <p:cNvCxnSpPr>
            <a:cxnSpLocks/>
          </p:cNvCxnSpPr>
          <p:nvPr/>
        </p:nvCxnSpPr>
        <p:spPr>
          <a:xfrm>
            <a:off x="3322320" y="970655"/>
            <a:ext cx="883920" cy="2673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ángulo: esquinas redondeadas 28">
            <a:extLst>
              <a:ext uri="{FF2B5EF4-FFF2-40B4-BE49-F238E27FC236}">
                <a16:creationId xmlns:a16="http://schemas.microsoft.com/office/drawing/2014/main" id="{217342A4-1422-497A-B721-3EAFBCD3FCC7}"/>
              </a:ext>
            </a:extLst>
          </p:cNvPr>
          <p:cNvSpPr/>
          <p:nvPr/>
        </p:nvSpPr>
        <p:spPr>
          <a:xfrm>
            <a:off x="7061980" y="618979"/>
            <a:ext cx="3601329" cy="11183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/>
              <a:t>factores que condicionan del sentido de comunidad según Ford: son  la seguridad en el aula y la Participar en las decisiones</a:t>
            </a:r>
          </a:p>
          <a:p>
            <a:pPr algn="ctr"/>
            <a:endParaRPr lang="es-MX" dirty="0"/>
          </a:p>
        </p:txBody>
      </p:sp>
      <p:sp>
        <p:nvSpPr>
          <p:cNvPr id="33" name="Diagrama de flujo: proceso alternativo 32">
            <a:extLst>
              <a:ext uri="{FF2B5EF4-FFF2-40B4-BE49-F238E27FC236}">
                <a16:creationId xmlns:a16="http://schemas.microsoft.com/office/drawing/2014/main" id="{9914D8F7-EB91-41DD-9FA2-3B0FBB40F71E}"/>
              </a:ext>
            </a:extLst>
          </p:cNvPr>
          <p:cNvSpPr/>
          <p:nvPr/>
        </p:nvSpPr>
        <p:spPr>
          <a:xfrm>
            <a:off x="140679" y="5208563"/>
            <a:ext cx="3308254" cy="13188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Método cooperativo</a:t>
            </a:r>
            <a:r>
              <a:rPr lang="es-MX" sz="1200" dirty="0"/>
              <a:t> un estrategia para favorecer el desarrollo del alumno , está asociado a un mayor aprendizaje significativo por la participación , diálogo y negociación del alumno</a:t>
            </a:r>
          </a:p>
          <a:p>
            <a:pPr algn="ctr"/>
            <a:endParaRPr lang="es-MX" sz="1200" dirty="0"/>
          </a:p>
          <a:p>
            <a:pPr algn="ctr"/>
            <a:endParaRPr lang="es-MX" sz="1200" dirty="0"/>
          </a:p>
        </p:txBody>
      </p:sp>
      <p:sp>
        <p:nvSpPr>
          <p:cNvPr id="34" name="Rectángulo: esquinas redondeadas 33">
            <a:extLst>
              <a:ext uri="{FF2B5EF4-FFF2-40B4-BE49-F238E27FC236}">
                <a16:creationId xmlns:a16="http://schemas.microsoft.com/office/drawing/2014/main" id="{C74091CE-88A3-4505-BCBF-28FF7314D105}"/>
              </a:ext>
            </a:extLst>
          </p:cNvPr>
          <p:cNvSpPr/>
          <p:nvPr/>
        </p:nvSpPr>
        <p:spPr>
          <a:xfrm>
            <a:off x="140679" y="1793607"/>
            <a:ext cx="2275679" cy="8998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/>
              <a:t>propone la asignación de funciones a los alumnos al trabajar en pequeños equipos </a:t>
            </a:r>
          </a:p>
        </p:txBody>
      </p:sp>
      <p:cxnSp>
        <p:nvCxnSpPr>
          <p:cNvPr id="36" name="Conector recto de flecha 35">
            <a:extLst>
              <a:ext uri="{FF2B5EF4-FFF2-40B4-BE49-F238E27FC236}">
                <a16:creationId xmlns:a16="http://schemas.microsoft.com/office/drawing/2014/main" id="{899D7001-BB99-4AC1-BA17-5E02654B14D7}"/>
              </a:ext>
            </a:extLst>
          </p:cNvPr>
          <p:cNvCxnSpPr>
            <a:cxnSpLocks/>
          </p:cNvCxnSpPr>
          <p:nvPr/>
        </p:nvCxnSpPr>
        <p:spPr>
          <a:xfrm>
            <a:off x="3052689" y="1354006"/>
            <a:ext cx="0" cy="383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ángulo: esquinas redondeadas 47">
            <a:extLst>
              <a:ext uri="{FF2B5EF4-FFF2-40B4-BE49-F238E27FC236}">
                <a16:creationId xmlns:a16="http://schemas.microsoft.com/office/drawing/2014/main" id="{1CF2EE07-5EEA-46D4-A927-505AAFAB624A}"/>
              </a:ext>
            </a:extLst>
          </p:cNvPr>
          <p:cNvSpPr/>
          <p:nvPr/>
        </p:nvSpPr>
        <p:spPr>
          <a:xfrm>
            <a:off x="4474231" y="1617769"/>
            <a:ext cx="3066054" cy="11183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dirty="0"/>
              <a:t>Seguridad en el aula</a:t>
            </a:r>
          </a:p>
          <a:p>
            <a:r>
              <a:rPr lang="es-MX" sz="1400" dirty="0"/>
              <a:t>Participar en las decisiones </a:t>
            </a:r>
          </a:p>
          <a:p>
            <a:r>
              <a:rPr lang="es-MX" sz="1400" dirty="0"/>
              <a:t>Valorar las diferencias individuales</a:t>
            </a:r>
          </a:p>
          <a:p>
            <a:r>
              <a:rPr lang="es-MX" sz="1400" dirty="0"/>
              <a:t>Trabajar en cooperación con otros</a:t>
            </a:r>
          </a:p>
        </p:txBody>
      </p:sp>
      <p:sp>
        <p:nvSpPr>
          <p:cNvPr id="51" name="Rectángulo: esquinas redondeadas 50">
            <a:extLst>
              <a:ext uri="{FF2B5EF4-FFF2-40B4-BE49-F238E27FC236}">
                <a16:creationId xmlns:a16="http://schemas.microsoft.com/office/drawing/2014/main" id="{524AEB54-5FE2-49B4-87F4-9F5B0703E691}"/>
              </a:ext>
            </a:extLst>
          </p:cNvPr>
          <p:cNvSpPr/>
          <p:nvPr/>
        </p:nvSpPr>
        <p:spPr>
          <a:xfrm>
            <a:off x="1899133" y="2537104"/>
            <a:ext cx="1857647" cy="21117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/>
              <a:t>Coordinador </a:t>
            </a:r>
          </a:p>
          <a:p>
            <a:pPr algn="ctr"/>
            <a:r>
              <a:rPr lang="es-MX" sz="1100" dirty="0"/>
              <a:t>Elogiador </a:t>
            </a:r>
          </a:p>
          <a:p>
            <a:pPr algn="ctr"/>
            <a:r>
              <a:rPr lang="es-MX" sz="1100" dirty="0"/>
              <a:t>Animador </a:t>
            </a:r>
          </a:p>
          <a:p>
            <a:pPr algn="ctr"/>
            <a:r>
              <a:rPr lang="es-MX" sz="1100" dirty="0"/>
              <a:t>Controlador del tiempo </a:t>
            </a:r>
          </a:p>
          <a:p>
            <a:pPr algn="ctr"/>
            <a:r>
              <a:rPr lang="es-MX" sz="1100" dirty="0"/>
              <a:t>Compañero de estudio</a:t>
            </a:r>
          </a:p>
          <a:p>
            <a:pPr algn="ctr"/>
            <a:r>
              <a:rPr lang="es-MX" sz="1100" dirty="0"/>
              <a:t>Verificador de conducta</a:t>
            </a:r>
          </a:p>
          <a:p>
            <a:pPr algn="ctr"/>
            <a:r>
              <a:rPr lang="es-MX" sz="1100" dirty="0"/>
              <a:t>Comprobador</a:t>
            </a:r>
          </a:p>
          <a:p>
            <a:pPr algn="ctr"/>
            <a:r>
              <a:rPr lang="es-MX" sz="1100" dirty="0"/>
              <a:t>Maestro de tareas </a:t>
            </a:r>
          </a:p>
          <a:p>
            <a:pPr algn="ctr"/>
            <a:r>
              <a:rPr lang="es-MX" sz="1100" dirty="0"/>
              <a:t>Registrador</a:t>
            </a:r>
          </a:p>
          <a:p>
            <a:pPr algn="ctr"/>
            <a:r>
              <a:rPr lang="es-MX" sz="1100" dirty="0"/>
              <a:t>Observador </a:t>
            </a:r>
          </a:p>
          <a:p>
            <a:pPr algn="ctr"/>
            <a:r>
              <a:rPr lang="es-MX" sz="1100" dirty="0"/>
              <a:t>Investigador </a:t>
            </a:r>
          </a:p>
          <a:p>
            <a:pPr algn="ctr"/>
            <a:r>
              <a:rPr lang="es-MX" sz="1100" dirty="0"/>
              <a:t>inspector</a:t>
            </a:r>
          </a:p>
          <a:p>
            <a:endParaRPr lang="es-MX" sz="1100" dirty="0"/>
          </a:p>
        </p:txBody>
      </p:sp>
      <p:cxnSp>
        <p:nvCxnSpPr>
          <p:cNvPr id="56" name="Conector recto de flecha 55">
            <a:extLst>
              <a:ext uri="{FF2B5EF4-FFF2-40B4-BE49-F238E27FC236}">
                <a16:creationId xmlns:a16="http://schemas.microsoft.com/office/drawing/2014/main" id="{A994196F-54D8-4E59-B6BC-9E92DA2394C7}"/>
              </a:ext>
            </a:extLst>
          </p:cNvPr>
          <p:cNvCxnSpPr>
            <a:cxnSpLocks/>
          </p:cNvCxnSpPr>
          <p:nvPr/>
        </p:nvCxnSpPr>
        <p:spPr>
          <a:xfrm flipH="1" flipV="1">
            <a:off x="1938993" y="1178167"/>
            <a:ext cx="3332059" cy="25779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cto de flecha 57">
            <a:extLst>
              <a:ext uri="{FF2B5EF4-FFF2-40B4-BE49-F238E27FC236}">
                <a16:creationId xmlns:a16="http://schemas.microsoft.com/office/drawing/2014/main" id="{3956FD13-1173-43C4-B97E-6F294CF9E2D0}"/>
              </a:ext>
            </a:extLst>
          </p:cNvPr>
          <p:cNvCxnSpPr>
            <a:cxnSpLocks/>
          </p:cNvCxnSpPr>
          <p:nvPr/>
        </p:nvCxnSpPr>
        <p:spPr>
          <a:xfrm flipH="1">
            <a:off x="2416358" y="4683147"/>
            <a:ext cx="2186126" cy="3935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Flecha: a la derecha 58">
            <a:extLst>
              <a:ext uri="{FF2B5EF4-FFF2-40B4-BE49-F238E27FC236}">
                <a16:creationId xmlns:a16="http://schemas.microsoft.com/office/drawing/2014/main" id="{A4D1C364-5382-40D8-9CDD-85F2374B5BC1}"/>
              </a:ext>
            </a:extLst>
          </p:cNvPr>
          <p:cNvSpPr/>
          <p:nvPr/>
        </p:nvSpPr>
        <p:spPr>
          <a:xfrm>
            <a:off x="2011447" y="421492"/>
            <a:ext cx="613701" cy="2767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1" name="Flecha: hacia abajo 60">
            <a:extLst>
              <a:ext uri="{FF2B5EF4-FFF2-40B4-BE49-F238E27FC236}">
                <a16:creationId xmlns:a16="http://schemas.microsoft.com/office/drawing/2014/main" id="{AD7568E1-7F3D-4942-9770-A0EBCEE07A7B}"/>
              </a:ext>
            </a:extLst>
          </p:cNvPr>
          <p:cNvSpPr/>
          <p:nvPr/>
        </p:nvSpPr>
        <p:spPr>
          <a:xfrm>
            <a:off x="955082" y="1259046"/>
            <a:ext cx="296941" cy="5732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1" name="Flecha: curvada hacia abajo 70">
            <a:extLst>
              <a:ext uri="{FF2B5EF4-FFF2-40B4-BE49-F238E27FC236}">
                <a16:creationId xmlns:a16="http://schemas.microsoft.com/office/drawing/2014/main" id="{654AB50A-E7C7-4426-A161-83A78E68A69B}"/>
              </a:ext>
            </a:extLst>
          </p:cNvPr>
          <p:cNvSpPr/>
          <p:nvPr/>
        </p:nvSpPr>
        <p:spPr>
          <a:xfrm>
            <a:off x="6007258" y="228419"/>
            <a:ext cx="1128703" cy="54864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73" name="Flecha: a la derecha 72">
            <a:extLst>
              <a:ext uri="{FF2B5EF4-FFF2-40B4-BE49-F238E27FC236}">
                <a16:creationId xmlns:a16="http://schemas.microsoft.com/office/drawing/2014/main" id="{0635425D-5856-43CE-A059-C451D509E8B2}"/>
              </a:ext>
            </a:extLst>
          </p:cNvPr>
          <p:cNvSpPr/>
          <p:nvPr/>
        </p:nvSpPr>
        <p:spPr>
          <a:xfrm>
            <a:off x="1927977" y="698274"/>
            <a:ext cx="782877" cy="386341"/>
          </a:xfrm>
          <a:prstGeom prst="rightArrow">
            <a:avLst>
              <a:gd name="adj1" fmla="val 50000"/>
              <a:gd name="adj2" fmla="val 569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4" name="Flecha: a la derecha 73">
            <a:extLst>
              <a:ext uri="{FF2B5EF4-FFF2-40B4-BE49-F238E27FC236}">
                <a16:creationId xmlns:a16="http://schemas.microsoft.com/office/drawing/2014/main" id="{35A412BD-0EC8-4844-ABEC-1770E3FF39FB}"/>
              </a:ext>
            </a:extLst>
          </p:cNvPr>
          <p:cNvSpPr/>
          <p:nvPr/>
        </p:nvSpPr>
        <p:spPr>
          <a:xfrm>
            <a:off x="3505204" y="571606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5" name="Rectángulo: esquinas redondeadas 74">
            <a:extLst>
              <a:ext uri="{FF2B5EF4-FFF2-40B4-BE49-F238E27FC236}">
                <a16:creationId xmlns:a16="http://schemas.microsoft.com/office/drawing/2014/main" id="{FDF8B4A3-C8F7-4B59-8EBC-0FD6F1C8EEA4}"/>
              </a:ext>
            </a:extLst>
          </p:cNvPr>
          <p:cNvSpPr/>
          <p:nvPr/>
        </p:nvSpPr>
        <p:spPr>
          <a:xfrm>
            <a:off x="4624864" y="5519120"/>
            <a:ext cx="2979427" cy="11113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/>
              <a:t>Trabajo en pares acciones como permitir al alumno  participar como monitor, guía y compañero de estudio de sus compañeros </a:t>
            </a:r>
          </a:p>
        </p:txBody>
      </p:sp>
      <p:cxnSp>
        <p:nvCxnSpPr>
          <p:cNvPr id="80" name="Conector recto de flecha 79">
            <a:extLst>
              <a:ext uri="{FF2B5EF4-FFF2-40B4-BE49-F238E27FC236}">
                <a16:creationId xmlns:a16="http://schemas.microsoft.com/office/drawing/2014/main" id="{BEC26440-25C4-45F0-9DA4-46BBB19F4411}"/>
              </a:ext>
            </a:extLst>
          </p:cNvPr>
          <p:cNvCxnSpPr>
            <a:cxnSpLocks/>
          </p:cNvCxnSpPr>
          <p:nvPr/>
        </p:nvCxnSpPr>
        <p:spPr>
          <a:xfrm>
            <a:off x="7723163" y="5076686"/>
            <a:ext cx="1548730" cy="5519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ángulo: esquinas redondeadas 81">
            <a:extLst>
              <a:ext uri="{FF2B5EF4-FFF2-40B4-BE49-F238E27FC236}">
                <a16:creationId xmlns:a16="http://schemas.microsoft.com/office/drawing/2014/main" id="{27D27A4C-6E6A-4CDC-9CE3-4668924A8E84}"/>
              </a:ext>
            </a:extLst>
          </p:cNvPr>
          <p:cNvSpPr/>
          <p:nvPr/>
        </p:nvSpPr>
        <p:spPr>
          <a:xfrm>
            <a:off x="9271892" y="5519120"/>
            <a:ext cx="213700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USAER</a:t>
            </a:r>
          </a:p>
          <a:p>
            <a:pPr algn="ctr"/>
            <a:r>
              <a:rPr lang="es-MX" dirty="0"/>
              <a:t>UNESCO</a:t>
            </a:r>
          </a:p>
        </p:txBody>
      </p:sp>
      <p:sp>
        <p:nvSpPr>
          <p:cNvPr id="83" name="Rectángulo: esquinas redondeadas 82">
            <a:extLst>
              <a:ext uri="{FF2B5EF4-FFF2-40B4-BE49-F238E27FC236}">
                <a16:creationId xmlns:a16="http://schemas.microsoft.com/office/drawing/2014/main" id="{7AA19962-4261-444A-830F-8B1BAD044C59}"/>
              </a:ext>
            </a:extLst>
          </p:cNvPr>
          <p:cNvSpPr/>
          <p:nvPr/>
        </p:nvSpPr>
        <p:spPr>
          <a:xfrm>
            <a:off x="7466956" y="5781821"/>
            <a:ext cx="1423825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Vinculación con la comunidad </a:t>
            </a:r>
          </a:p>
        </p:txBody>
      </p:sp>
    </p:spTree>
    <p:extLst>
      <p:ext uri="{BB962C8B-B14F-4D97-AF65-F5344CB8AC3E}">
        <p14:creationId xmlns:p14="http://schemas.microsoft.com/office/powerpoint/2010/main" val="18238989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632</Words>
  <Application>Microsoft Office PowerPoint</Application>
  <PresentationFormat>Panorámica</PresentationFormat>
  <Paragraphs>48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PREGUNTAS EN EQUIPO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FUENTES SALAZAR</dc:creator>
  <cp:lastModifiedBy>Brandon Castillo Martínez</cp:lastModifiedBy>
  <cp:revision>20</cp:revision>
  <dcterms:created xsi:type="dcterms:W3CDTF">2020-01-14T04:58:06Z</dcterms:created>
  <dcterms:modified xsi:type="dcterms:W3CDTF">2020-01-20T22:15:50Z</dcterms:modified>
</cp:coreProperties>
</file>