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4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3CC-7956-4826-9C1C-12EB9E6F6AC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F60E-834F-4FB9-B65C-4F145C54FD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485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3CC-7956-4826-9C1C-12EB9E6F6AC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F60E-834F-4FB9-B65C-4F145C54FD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263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3CC-7956-4826-9C1C-12EB9E6F6AC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F60E-834F-4FB9-B65C-4F145C54FD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435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3CC-7956-4826-9C1C-12EB9E6F6AC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F60E-834F-4FB9-B65C-4F145C54FD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029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3CC-7956-4826-9C1C-12EB9E6F6AC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F60E-834F-4FB9-B65C-4F145C54FD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776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3CC-7956-4826-9C1C-12EB9E6F6AC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F60E-834F-4FB9-B65C-4F145C54FD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43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3CC-7956-4826-9C1C-12EB9E6F6AC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F60E-834F-4FB9-B65C-4F145C54FD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78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3CC-7956-4826-9C1C-12EB9E6F6AC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F60E-834F-4FB9-B65C-4F145C54FD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085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3CC-7956-4826-9C1C-12EB9E6F6AC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F60E-834F-4FB9-B65C-4F145C54FD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498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3CC-7956-4826-9C1C-12EB9E6F6AC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F60E-834F-4FB9-B65C-4F145C54FD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874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3CC-7956-4826-9C1C-12EB9E6F6AC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F60E-834F-4FB9-B65C-4F145C54FD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879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2A3CC-7956-4826-9C1C-12EB9E6F6AC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AF60E-834F-4FB9-B65C-4F145C54FD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981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/>
          <p:cNvCxnSpPr/>
          <p:nvPr/>
        </p:nvCxnSpPr>
        <p:spPr>
          <a:xfrm>
            <a:off x="82640" y="4814451"/>
            <a:ext cx="777579" cy="2025576"/>
          </a:xfrm>
          <a:prstGeom prst="line">
            <a:avLst/>
          </a:prstGeom>
          <a:ln w="57150">
            <a:solidFill>
              <a:srgbClr val="F04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323599" y="1437487"/>
            <a:ext cx="33914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0" i="0" dirty="0" smtClean="0">
                <a:solidFill>
                  <a:srgbClr val="000000"/>
                </a:solidFill>
                <a:effectLst/>
                <a:latin typeface="Source Sans Pro"/>
              </a:rPr>
              <a:t>Los alumnos que tienen diversas necesidades se incluyen en los métodos de educación general; se encuentran físicamente en el mismo lugar, pero se espera que realicen exactamente el mismo trabajo de la misma manera.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2640" y="115910"/>
            <a:ext cx="2580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7030A0"/>
                </a:solidFill>
                <a:latin typeface="Cartoon Toy Turbo" panose="02000800000000000000" pitchFamily="50" charset="0"/>
              </a:rPr>
              <a:t>En</a:t>
            </a:r>
            <a:r>
              <a:rPr lang="es-ES" sz="3200" dirty="0" smtClean="0">
                <a:latin typeface="Cartoon Toy Turbo" panose="02000800000000000000" pitchFamily="50" charset="0"/>
              </a:rPr>
              <a:t> la </a:t>
            </a:r>
            <a:r>
              <a:rPr lang="es-ES" sz="3200" dirty="0" smtClean="0">
                <a:solidFill>
                  <a:srgbClr val="92D050"/>
                </a:solidFill>
                <a:latin typeface="Cartoon Toy Turbo" panose="02000800000000000000" pitchFamily="50" charset="0"/>
              </a:rPr>
              <a:t>actualidad</a:t>
            </a:r>
            <a:r>
              <a:rPr lang="es-ES" sz="3200" dirty="0" smtClean="0">
                <a:latin typeface="Cartoon Toy Turbo" panose="02000800000000000000" pitchFamily="50" charset="0"/>
              </a:rPr>
              <a:t>…..</a:t>
            </a:r>
            <a:endParaRPr lang="es-MX" sz="3200" dirty="0">
              <a:latin typeface="Cartoon Toy Turbo" panose="02000800000000000000" pitchFamily="50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443" y="158822"/>
            <a:ext cx="3958106" cy="6699178"/>
          </a:xfrm>
          <a:prstGeom prst="rect">
            <a:avLst/>
          </a:prstGeom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825" y="3190437"/>
            <a:ext cx="3024745" cy="3283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839253" y="441056"/>
            <a:ext cx="53527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7200" dirty="0" smtClean="0">
                <a:solidFill>
                  <a:srgbClr val="7030A0"/>
                </a:solidFill>
                <a:latin typeface="Cute Script" panose="02000500000000000000" pitchFamily="2" charset="0"/>
              </a:rPr>
              <a:t>Aulas</a:t>
            </a:r>
          </a:p>
          <a:p>
            <a:pPr algn="ctr"/>
            <a:r>
              <a:rPr lang="es-ES" sz="7200" dirty="0">
                <a:latin typeface="Cute Script" panose="02000500000000000000" pitchFamily="2" charset="0"/>
              </a:rPr>
              <a:t> </a:t>
            </a:r>
            <a:r>
              <a:rPr lang="es-ES" sz="7200" dirty="0" smtClean="0">
                <a:latin typeface="Cute Script" panose="02000500000000000000" pitchFamily="2" charset="0"/>
              </a:rPr>
              <a:t>      </a:t>
            </a:r>
            <a:r>
              <a:rPr lang="es-ES" sz="7200" dirty="0" smtClean="0">
                <a:solidFill>
                  <a:srgbClr val="92D050"/>
                </a:solidFill>
                <a:latin typeface="Cute Script" panose="02000500000000000000" pitchFamily="2" charset="0"/>
              </a:rPr>
              <a:t>inclusivas</a:t>
            </a:r>
            <a:r>
              <a:rPr lang="es-ES" sz="7200" dirty="0" smtClean="0">
                <a:latin typeface="Cute Script" panose="02000500000000000000" pitchFamily="2" charset="0"/>
              </a:rPr>
              <a:t> </a:t>
            </a:r>
            <a:endParaRPr lang="es-MX" sz="7200" dirty="0">
              <a:latin typeface="Cute Script" panose="02000500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12" y="4138542"/>
            <a:ext cx="2781904" cy="23593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Conector recto 13"/>
          <p:cNvCxnSpPr/>
          <p:nvPr/>
        </p:nvCxnSpPr>
        <p:spPr>
          <a:xfrm>
            <a:off x="3221" y="5602310"/>
            <a:ext cx="496114" cy="125569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endCxn id="3" idx="3"/>
          </p:cNvCxnSpPr>
          <p:nvPr/>
        </p:nvCxnSpPr>
        <p:spPr>
          <a:xfrm>
            <a:off x="10612192" y="0"/>
            <a:ext cx="1579808" cy="159521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10997486" y="-1"/>
            <a:ext cx="1194514" cy="1193129"/>
          </a:xfrm>
          <a:prstGeom prst="line">
            <a:avLst/>
          </a:prstGeom>
          <a:ln w="57150">
            <a:solidFill>
              <a:srgbClr val="F04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11402096" y="-21623"/>
            <a:ext cx="809220" cy="83657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15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2602" y="1582340"/>
            <a:ext cx="34687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0" i="0" dirty="0" smtClean="0">
                <a:solidFill>
                  <a:srgbClr val="000000"/>
                </a:solidFill>
                <a:effectLst/>
                <a:latin typeface="Source Sans Pro"/>
              </a:rPr>
              <a:t>Proporcionar a todos los alumnos, incluidos aquellos con importantes discapacidades, oportunidades equitativas para recibir servicios educativos eficaces, con las ayudas complementarias y los servicios de apoyo necesarios, en aulas adecuadas según la edad en las escuelas de su zona, a fin de prepararlos para tener una vida productiva como miembros plenos de la sociedad.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5200917" y="5626235"/>
            <a:ext cx="2163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artoon Toy Turbo" panose="02000800000000000000" pitchFamily="50" charset="0"/>
              </a:rPr>
              <a:t>Aulas </a:t>
            </a:r>
            <a:r>
              <a:rPr lang="es-ES" sz="3200" dirty="0" smtClean="0">
                <a:solidFill>
                  <a:srgbClr val="92D050"/>
                </a:solidFill>
                <a:latin typeface="Cartoon Toy Turbo" panose="02000800000000000000" pitchFamily="50" charset="0"/>
              </a:rPr>
              <a:t>inclusivas</a:t>
            </a:r>
            <a:r>
              <a:rPr lang="es-ES" sz="3200" dirty="0" smtClean="0">
                <a:latin typeface="Cartoon Toy Turbo" panose="02000800000000000000" pitchFamily="50" charset="0"/>
              </a:rPr>
              <a:t> </a:t>
            </a:r>
            <a:endParaRPr lang="es-MX" sz="3200" dirty="0">
              <a:latin typeface="Cartoon Toy Turbo" panose="02000800000000000000" pitchFamily="50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593464" y="433159"/>
            <a:ext cx="33785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  <a:latin typeface="Source Sans Pro"/>
              </a:rPr>
              <a:t>La creación de estas aulas es para 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Source Sans Pro"/>
              </a:rPr>
              <a:t>que todos los alumnos de la clase alcancen las mismas metas, incluso si el método que se utiliza es diferente. </a:t>
            </a:r>
          </a:p>
          <a:p>
            <a:pPr algn="ctr"/>
            <a:endParaRPr lang="es-ES" dirty="0">
              <a:solidFill>
                <a:srgbClr val="000000"/>
              </a:solidFill>
              <a:latin typeface="Source Sans Pro"/>
            </a:endParaRPr>
          </a:p>
          <a:p>
            <a:pPr algn="ctr"/>
            <a:r>
              <a:rPr lang="es-ES" b="0" i="0" dirty="0" smtClean="0">
                <a:solidFill>
                  <a:srgbClr val="000000"/>
                </a:solidFill>
                <a:effectLst/>
                <a:latin typeface="Source Sans Pro"/>
              </a:rPr>
              <a:t>Las aulas inclusivas se centran en el objetivo de aprendizaje en lugar de la actividad para medirlo. </a:t>
            </a:r>
          </a:p>
          <a:p>
            <a:pPr algn="ctr"/>
            <a:endParaRPr lang="es-ES" dirty="0">
              <a:solidFill>
                <a:srgbClr val="000000"/>
              </a:solidFill>
              <a:latin typeface="Source Sans Pro"/>
            </a:endParaRPr>
          </a:p>
          <a:p>
            <a:pPr algn="ctr"/>
            <a:r>
              <a:rPr lang="es-ES" b="0" i="0" dirty="0" smtClean="0">
                <a:solidFill>
                  <a:srgbClr val="000000"/>
                </a:solidFill>
                <a:effectLst/>
                <a:latin typeface="Source Sans Pro"/>
              </a:rPr>
              <a:t>Requieren que todos los alumnos cumplan con los mismos objetivos de aprendizaje mediante el uso de las evaluaciones creadas para cubrir las necesidades de cada alumno.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77532" y="384220"/>
            <a:ext cx="2163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artoon Toy Turbo" panose="02000800000000000000" pitchFamily="50" charset="0"/>
              </a:rPr>
              <a:t>¿</a:t>
            </a:r>
            <a:r>
              <a:rPr lang="es-ES" sz="3200" dirty="0" smtClean="0">
                <a:solidFill>
                  <a:srgbClr val="92D050"/>
                </a:solidFill>
                <a:latin typeface="Cartoon Toy Turbo" panose="02000800000000000000" pitchFamily="50" charset="0"/>
              </a:rPr>
              <a:t>Que</a:t>
            </a:r>
            <a:r>
              <a:rPr lang="es-ES" sz="3200" dirty="0" smtClean="0">
                <a:latin typeface="Cartoon Toy Turbo" panose="02000800000000000000" pitchFamily="50" charset="0"/>
              </a:rPr>
              <a:t> es la </a:t>
            </a:r>
            <a:r>
              <a:rPr lang="es-ES" sz="3200" dirty="0" smtClean="0">
                <a:solidFill>
                  <a:srgbClr val="7030A0"/>
                </a:solidFill>
                <a:latin typeface="Cartoon Toy Turbo" panose="02000800000000000000" pitchFamily="50" charset="0"/>
              </a:rPr>
              <a:t>Inclusión</a:t>
            </a:r>
            <a:r>
              <a:rPr lang="es-ES" sz="3200" dirty="0" smtClean="0">
                <a:latin typeface="Cartoon Toy Turbo" panose="02000800000000000000" pitchFamily="50" charset="0"/>
              </a:rPr>
              <a:t> ?</a:t>
            </a:r>
            <a:endParaRPr lang="es-MX" sz="3200" dirty="0">
              <a:latin typeface="Cartoon Toy Turbo" panose="02000800000000000000" pitchFamily="50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914326" y="1311884"/>
            <a:ext cx="28247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0" i="0" dirty="0" smtClean="0">
                <a:solidFill>
                  <a:srgbClr val="000000"/>
                </a:solidFill>
                <a:effectLst/>
                <a:latin typeface="Source Sans Pro"/>
              </a:rPr>
              <a:t>Para crear un aula verdaderamente inclusiva, tiene que tener en cuenta tres puntos clave.</a:t>
            </a:r>
          </a:p>
          <a:p>
            <a:pPr algn="ctr"/>
            <a:endParaRPr lang="es-ES" sz="1600" b="0" i="0" dirty="0" smtClean="0">
              <a:solidFill>
                <a:srgbClr val="000000"/>
              </a:solidFill>
              <a:effectLst/>
              <a:latin typeface="Source Sans Pro"/>
            </a:endParaRPr>
          </a:p>
          <a:p>
            <a:pPr algn="ctr">
              <a:buFont typeface="+mj-lt"/>
              <a:buAutoNum type="arabicPeriod"/>
            </a:pPr>
            <a:r>
              <a:rPr lang="es-ES" sz="1600" b="0" i="0" dirty="0" smtClean="0">
                <a:solidFill>
                  <a:srgbClr val="000000"/>
                </a:solidFill>
                <a:effectLst/>
                <a:latin typeface="Source Sans Pro"/>
              </a:rPr>
              <a:t>La pedagogía que ha desarrollado.</a:t>
            </a:r>
          </a:p>
          <a:p>
            <a:pPr algn="ctr">
              <a:buFont typeface="+mj-lt"/>
              <a:buAutoNum type="arabicPeriod"/>
            </a:pPr>
            <a:r>
              <a:rPr lang="es-ES" sz="1600" b="0" i="0" dirty="0" smtClean="0">
                <a:solidFill>
                  <a:srgbClr val="000000"/>
                </a:solidFill>
                <a:effectLst/>
                <a:latin typeface="Source Sans Pro"/>
              </a:rPr>
              <a:t>El contenido que crea o proporciona.</a:t>
            </a:r>
          </a:p>
          <a:p>
            <a:pPr algn="ctr">
              <a:buFont typeface="+mj-lt"/>
              <a:buAutoNum type="arabicPeriod"/>
            </a:pPr>
            <a:r>
              <a:rPr lang="es-ES" sz="1600" b="0" i="0" dirty="0" smtClean="0">
                <a:solidFill>
                  <a:srgbClr val="000000"/>
                </a:solidFill>
                <a:effectLst/>
                <a:latin typeface="Source Sans Pro"/>
              </a:rPr>
              <a:t>Las herramientas y la tecnología que utiliza en el aula.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9244884" y="234666"/>
            <a:ext cx="2163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7030A0"/>
                </a:solidFill>
                <a:latin typeface="Cartoon Toy Turbo" panose="02000800000000000000" pitchFamily="50" charset="0"/>
              </a:rPr>
              <a:t>Puntos </a:t>
            </a:r>
            <a:r>
              <a:rPr lang="es-ES" sz="3200" dirty="0" smtClean="0">
                <a:latin typeface="Cartoon Toy Turbo" panose="02000800000000000000" pitchFamily="50" charset="0"/>
              </a:rPr>
              <a:t>claves </a:t>
            </a:r>
            <a:endParaRPr lang="es-MX" sz="3200" dirty="0">
              <a:latin typeface="Cartoon Toy Turbo" panose="02000800000000000000" pitchFamily="50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3" y="5275658"/>
            <a:ext cx="2975019" cy="135622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430" y="4286156"/>
            <a:ext cx="3316979" cy="2484533"/>
          </a:xfrm>
          <a:prstGeom prst="rect">
            <a:avLst/>
          </a:prstGeom>
        </p:spPr>
      </p:pic>
      <p:cxnSp>
        <p:nvCxnSpPr>
          <p:cNvPr id="18" name="Conector recto 17"/>
          <p:cNvCxnSpPr/>
          <p:nvPr/>
        </p:nvCxnSpPr>
        <p:spPr>
          <a:xfrm>
            <a:off x="154546" y="2498501"/>
            <a:ext cx="15025" cy="4133380"/>
          </a:xfrm>
          <a:prstGeom prst="line">
            <a:avLst/>
          </a:prstGeom>
          <a:ln w="57150">
            <a:solidFill>
              <a:srgbClr val="F04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H="1">
            <a:off x="154546" y="6770689"/>
            <a:ext cx="3419341" cy="1359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11972248" y="152776"/>
            <a:ext cx="15025" cy="4133380"/>
          </a:xfrm>
          <a:prstGeom prst="line">
            <a:avLst/>
          </a:prstGeom>
          <a:ln w="57150">
            <a:solidFill>
              <a:srgbClr val="F04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>
            <a:off x="8511456" y="73513"/>
            <a:ext cx="3419341" cy="1359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54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307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228</Words>
  <Application>Microsoft Office PowerPoint</Application>
  <PresentationFormat>Panorámica</PresentationFormat>
  <Paragraphs>18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Cartoon Toy Turbo</vt:lpstr>
      <vt:lpstr>Cute Script</vt:lpstr>
      <vt:lpstr>Source Sans Pro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Mtz</dc:creator>
  <cp:lastModifiedBy>Karla Mtz</cp:lastModifiedBy>
  <cp:revision>4</cp:revision>
  <dcterms:created xsi:type="dcterms:W3CDTF">2019-11-19T05:55:57Z</dcterms:created>
  <dcterms:modified xsi:type="dcterms:W3CDTF">2019-11-19T06:05:55Z</dcterms:modified>
</cp:coreProperties>
</file>