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E189948A-6AF3-4825-B325-8A2A3A3D896F}" type="datetimeFigureOut">
              <a:rPr lang="es-MX" smtClean="0"/>
              <a:t>18/11/2019</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EDE5CEFF-6C8D-4DE2-890F-FC092591A599}" type="slidenum">
              <a:rPr lang="es-MX" smtClean="0"/>
              <a:t>‹Nº›</a:t>
            </a:fld>
            <a:endParaRPr lang="es-MX"/>
          </a:p>
        </p:txBody>
      </p:sp>
    </p:spTree>
    <p:extLst>
      <p:ext uri="{BB962C8B-B14F-4D97-AF65-F5344CB8AC3E}">
        <p14:creationId xmlns:p14="http://schemas.microsoft.com/office/powerpoint/2010/main" val="21963412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E189948A-6AF3-4825-B325-8A2A3A3D896F}" type="datetimeFigureOut">
              <a:rPr lang="es-MX" smtClean="0"/>
              <a:t>18/11/2019</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EDE5CEFF-6C8D-4DE2-890F-FC092591A599}" type="slidenum">
              <a:rPr lang="es-MX" smtClean="0"/>
              <a:t>‹Nº›</a:t>
            </a:fld>
            <a:endParaRPr lang="es-MX"/>
          </a:p>
        </p:txBody>
      </p:sp>
    </p:spTree>
    <p:extLst>
      <p:ext uri="{BB962C8B-B14F-4D97-AF65-F5344CB8AC3E}">
        <p14:creationId xmlns:p14="http://schemas.microsoft.com/office/powerpoint/2010/main" val="1734544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E189948A-6AF3-4825-B325-8A2A3A3D896F}" type="datetimeFigureOut">
              <a:rPr lang="es-MX" smtClean="0"/>
              <a:t>18/11/2019</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EDE5CEFF-6C8D-4DE2-890F-FC092591A599}" type="slidenum">
              <a:rPr lang="es-MX" smtClean="0"/>
              <a:t>‹Nº›</a:t>
            </a:fld>
            <a:endParaRPr lang="es-MX"/>
          </a:p>
        </p:txBody>
      </p:sp>
    </p:spTree>
    <p:extLst>
      <p:ext uri="{BB962C8B-B14F-4D97-AF65-F5344CB8AC3E}">
        <p14:creationId xmlns:p14="http://schemas.microsoft.com/office/powerpoint/2010/main" val="29662471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E189948A-6AF3-4825-B325-8A2A3A3D896F}" type="datetimeFigureOut">
              <a:rPr lang="es-MX" smtClean="0"/>
              <a:t>18/11/2019</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EDE5CEFF-6C8D-4DE2-890F-FC092591A599}" type="slidenum">
              <a:rPr lang="es-MX" smtClean="0"/>
              <a:t>‹Nº›</a:t>
            </a:fld>
            <a:endParaRPr lang="es-MX"/>
          </a:p>
        </p:txBody>
      </p:sp>
    </p:spTree>
    <p:extLst>
      <p:ext uri="{BB962C8B-B14F-4D97-AF65-F5344CB8AC3E}">
        <p14:creationId xmlns:p14="http://schemas.microsoft.com/office/powerpoint/2010/main" val="13253911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E189948A-6AF3-4825-B325-8A2A3A3D896F}" type="datetimeFigureOut">
              <a:rPr lang="es-MX" smtClean="0"/>
              <a:t>18/11/2019</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EDE5CEFF-6C8D-4DE2-890F-FC092591A599}" type="slidenum">
              <a:rPr lang="es-MX" smtClean="0"/>
              <a:t>‹Nº›</a:t>
            </a:fld>
            <a:endParaRPr lang="es-MX"/>
          </a:p>
        </p:txBody>
      </p:sp>
    </p:spTree>
    <p:extLst>
      <p:ext uri="{BB962C8B-B14F-4D97-AF65-F5344CB8AC3E}">
        <p14:creationId xmlns:p14="http://schemas.microsoft.com/office/powerpoint/2010/main" val="16688935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E189948A-6AF3-4825-B325-8A2A3A3D896F}" type="datetimeFigureOut">
              <a:rPr lang="es-MX" smtClean="0"/>
              <a:t>18/11/2019</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EDE5CEFF-6C8D-4DE2-890F-FC092591A599}" type="slidenum">
              <a:rPr lang="es-MX" smtClean="0"/>
              <a:t>‹Nº›</a:t>
            </a:fld>
            <a:endParaRPr lang="es-MX"/>
          </a:p>
        </p:txBody>
      </p:sp>
    </p:spTree>
    <p:extLst>
      <p:ext uri="{BB962C8B-B14F-4D97-AF65-F5344CB8AC3E}">
        <p14:creationId xmlns:p14="http://schemas.microsoft.com/office/powerpoint/2010/main" val="14278280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E189948A-6AF3-4825-B325-8A2A3A3D896F}" type="datetimeFigureOut">
              <a:rPr lang="es-MX" smtClean="0"/>
              <a:t>18/11/2019</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EDE5CEFF-6C8D-4DE2-890F-FC092591A599}" type="slidenum">
              <a:rPr lang="es-MX" smtClean="0"/>
              <a:t>‹Nº›</a:t>
            </a:fld>
            <a:endParaRPr lang="es-MX"/>
          </a:p>
        </p:txBody>
      </p:sp>
    </p:spTree>
    <p:extLst>
      <p:ext uri="{BB962C8B-B14F-4D97-AF65-F5344CB8AC3E}">
        <p14:creationId xmlns:p14="http://schemas.microsoft.com/office/powerpoint/2010/main" val="41728068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E189948A-6AF3-4825-B325-8A2A3A3D896F}" type="datetimeFigureOut">
              <a:rPr lang="es-MX" smtClean="0"/>
              <a:t>18/11/2019</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EDE5CEFF-6C8D-4DE2-890F-FC092591A599}" type="slidenum">
              <a:rPr lang="es-MX" smtClean="0"/>
              <a:t>‹Nº›</a:t>
            </a:fld>
            <a:endParaRPr lang="es-MX"/>
          </a:p>
        </p:txBody>
      </p:sp>
    </p:spTree>
    <p:extLst>
      <p:ext uri="{BB962C8B-B14F-4D97-AF65-F5344CB8AC3E}">
        <p14:creationId xmlns:p14="http://schemas.microsoft.com/office/powerpoint/2010/main" val="12111928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E189948A-6AF3-4825-B325-8A2A3A3D896F}" type="datetimeFigureOut">
              <a:rPr lang="es-MX" smtClean="0"/>
              <a:t>18/11/2019</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EDE5CEFF-6C8D-4DE2-890F-FC092591A599}" type="slidenum">
              <a:rPr lang="es-MX" smtClean="0"/>
              <a:t>‹Nº›</a:t>
            </a:fld>
            <a:endParaRPr lang="es-MX"/>
          </a:p>
        </p:txBody>
      </p:sp>
    </p:spTree>
    <p:extLst>
      <p:ext uri="{BB962C8B-B14F-4D97-AF65-F5344CB8AC3E}">
        <p14:creationId xmlns:p14="http://schemas.microsoft.com/office/powerpoint/2010/main" val="34900243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E189948A-6AF3-4825-B325-8A2A3A3D896F}" type="datetimeFigureOut">
              <a:rPr lang="es-MX" smtClean="0"/>
              <a:t>18/11/2019</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EDE5CEFF-6C8D-4DE2-890F-FC092591A599}" type="slidenum">
              <a:rPr lang="es-MX" smtClean="0"/>
              <a:t>‹Nº›</a:t>
            </a:fld>
            <a:endParaRPr lang="es-MX"/>
          </a:p>
        </p:txBody>
      </p:sp>
    </p:spTree>
    <p:extLst>
      <p:ext uri="{BB962C8B-B14F-4D97-AF65-F5344CB8AC3E}">
        <p14:creationId xmlns:p14="http://schemas.microsoft.com/office/powerpoint/2010/main" val="40243924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E189948A-6AF3-4825-B325-8A2A3A3D896F}" type="datetimeFigureOut">
              <a:rPr lang="es-MX" smtClean="0"/>
              <a:t>18/11/2019</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EDE5CEFF-6C8D-4DE2-890F-FC092591A599}" type="slidenum">
              <a:rPr lang="es-MX" smtClean="0"/>
              <a:t>‹Nº›</a:t>
            </a:fld>
            <a:endParaRPr lang="es-MX"/>
          </a:p>
        </p:txBody>
      </p:sp>
    </p:spTree>
    <p:extLst>
      <p:ext uri="{BB962C8B-B14F-4D97-AF65-F5344CB8AC3E}">
        <p14:creationId xmlns:p14="http://schemas.microsoft.com/office/powerpoint/2010/main" val="2014773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89948A-6AF3-4825-B325-8A2A3A3D896F}" type="datetimeFigureOut">
              <a:rPr lang="es-MX" smtClean="0"/>
              <a:t>18/11/2019</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E5CEFF-6C8D-4DE2-890F-FC092591A599}" type="slidenum">
              <a:rPr lang="es-MX" smtClean="0"/>
              <a:t>‹Nº›</a:t>
            </a:fld>
            <a:endParaRPr lang="es-MX"/>
          </a:p>
        </p:txBody>
      </p:sp>
    </p:spTree>
    <p:extLst>
      <p:ext uri="{BB962C8B-B14F-4D97-AF65-F5344CB8AC3E}">
        <p14:creationId xmlns:p14="http://schemas.microsoft.com/office/powerpoint/2010/main" val="28963566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3086293" y="0"/>
            <a:ext cx="2987824" cy="685799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solidFill>
                <a:schemeClr val="tx1"/>
              </a:solidFill>
              <a:latin typeface="Lucida Handwriting" pitchFamily="66" charset="0"/>
            </a:endParaRPr>
          </a:p>
        </p:txBody>
      </p:sp>
      <p:sp>
        <p:nvSpPr>
          <p:cNvPr id="5" name="4 Rectángulo"/>
          <p:cNvSpPr/>
          <p:nvPr/>
        </p:nvSpPr>
        <p:spPr>
          <a:xfrm>
            <a:off x="6156176" y="0"/>
            <a:ext cx="2987824" cy="6883581"/>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solidFill>
                <a:schemeClr val="tx1"/>
              </a:solidFill>
              <a:latin typeface="Lucida Handwriting" pitchFamily="66" charset="0"/>
            </a:endParaRPr>
          </a:p>
        </p:txBody>
      </p:sp>
      <p:sp>
        <p:nvSpPr>
          <p:cNvPr id="6" name="5 Rectángulo"/>
          <p:cNvSpPr/>
          <p:nvPr/>
        </p:nvSpPr>
        <p:spPr>
          <a:xfrm>
            <a:off x="0" y="0"/>
            <a:ext cx="2987824" cy="6865713"/>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solidFill>
                <a:schemeClr val="tx1"/>
              </a:solidFill>
              <a:latin typeface="Lucida Handwriting" pitchFamily="66" charset="0"/>
            </a:endParaRPr>
          </a:p>
        </p:txBody>
      </p:sp>
      <p:sp>
        <p:nvSpPr>
          <p:cNvPr id="7" name="6 Rectángulo redondeado"/>
          <p:cNvSpPr/>
          <p:nvPr/>
        </p:nvSpPr>
        <p:spPr>
          <a:xfrm>
            <a:off x="3396922" y="1708499"/>
            <a:ext cx="2366565" cy="3440999"/>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200" dirty="0" smtClean="0">
              <a:solidFill>
                <a:schemeClr val="tx1"/>
              </a:solidFill>
            </a:endParaRPr>
          </a:p>
          <a:p>
            <a:pPr algn="ctr"/>
            <a:endParaRPr lang="es-MX" sz="1200" dirty="0">
              <a:solidFill>
                <a:schemeClr val="tx1"/>
              </a:solidFill>
            </a:endParaRPr>
          </a:p>
          <a:p>
            <a:pPr algn="ctr"/>
            <a:endParaRPr lang="es-MX" sz="1200" dirty="0" smtClean="0">
              <a:solidFill>
                <a:schemeClr val="tx1"/>
              </a:solidFill>
            </a:endParaRPr>
          </a:p>
          <a:p>
            <a:pPr algn="ctr"/>
            <a:r>
              <a:rPr lang="es-MX" sz="1200" dirty="0" smtClean="0">
                <a:solidFill>
                  <a:schemeClr val="tx1"/>
                </a:solidFill>
                <a:latin typeface="Century Gothic" pitchFamily="34" charset="0"/>
                <a:cs typeface="Times New Roman" pitchFamily="18" charset="0"/>
              </a:rPr>
              <a:t>ESCUELA NORMAL DE EDUCACIÓN PREESCOLAR</a:t>
            </a:r>
          </a:p>
          <a:p>
            <a:pPr algn="ctr"/>
            <a:endParaRPr lang="es-MX" sz="1200" dirty="0" smtClean="0">
              <a:solidFill>
                <a:schemeClr val="tx1"/>
              </a:solidFill>
              <a:latin typeface="Century Gothic" pitchFamily="34" charset="0"/>
            </a:endParaRPr>
          </a:p>
          <a:p>
            <a:pPr algn="ctr"/>
            <a:endParaRPr lang="es-MX" sz="1200" dirty="0" smtClean="0">
              <a:solidFill>
                <a:schemeClr val="tx1"/>
              </a:solidFill>
              <a:latin typeface="Century Gothic" pitchFamily="34" charset="0"/>
            </a:endParaRPr>
          </a:p>
          <a:p>
            <a:pPr algn="ctr"/>
            <a:endParaRPr lang="es-MX" sz="1200" dirty="0">
              <a:solidFill>
                <a:schemeClr val="tx1"/>
              </a:solidFill>
              <a:latin typeface="Century Gothic" pitchFamily="34" charset="0"/>
            </a:endParaRPr>
          </a:p>
          <a:p>
            <a:pPr algn="ctr"/>
            <a:endParaRPr lang="es-MX" sz="1200" dirty="0">
              <a:solidFill>
                <a:schemeClr val="tx1"/>
              </a:solidFill>
              <a:latin typeface="Century Gothic" pitchFamily="34" charset="0"/>
            </a:endParaRPr>
          </a:p>
          <a:p>
            <a:pPr algn="ctr"/>
            <a:endParaRPr lang="es-MX" sz="1200" dirty="0">
              <a:solidFill>
                <a:schemeClr val="tx1"/>
              </a:solidFill>
              <a:latin typeface="Century Gothic" pitchFamily="34" charset="0"/>
            </a:endParaRPr>
          </a:p>
          <a:p>
            <a:pPr algn="ctr"/>
            <a:endParaRPr lang="es-MX" sz="1200" dirty="0" smtClean="0">
              <a:solidFill>
                <a:schemeClr val="tx1"/>
              </a:solidFill>
              <a:latin typeface="Century Gothic" pitchFamily="34" charset="0"/>
            </a:endParaRPr>
          </a:p>
          <a:p>
            <a:pPr algn="ctr"/>
            <a:endParaRPr lang="es-MX" sz="1200" dirty="0">
              <a:solidFill>
                <a:schemeClr val="tx1"/>
              </a:solidFill>
              <a:latin typeface="Century Gothic" pitchFamily="34" charset="0"/>
            </a:endParaRPr>
          </a:p>
          <a:p>
            <a:pPr algn="ctr"/>
            <a:r>
              <a:rPr lang="es-MX" sz="1200" dirty="0" smtClean="0">
                <a:solidFill>
                  <a:schemeClr val="tx1"/>
                </a:solidFill>
                <a:latin typeface="Century Gothic" pitchFamily="34" charset="0"/>
              </a:rPr>
              <a:t>Curso: Atención a la diversidad.</a:t>
            </a:r>
          </a:p>
          <a:p>
            <a:pPr algn="ctr"/>
            <a:r>
              <a:rPr lang="es-MX" sz="1200" dirty="0" smtClean="0">
                <a:solidFill>
                  <a:schemeClr val="tx1"/>
                </a:solidFill>
                <a:latin typeface="Century Gothic" pitchFamily="34" charset="0"/>
              </a:rPr>
              <a:t>Maestra: Rosa Velia Rio Tijerina</a:t>
            </a:r>
          </a:p>
          <a:p>
            <a:pPr algn="ctr"/>
            <a:endParaRPr lang="es-MX" sz="1200" dirty="0" smtClean="0">
              <a:solidFill>
                <a:schemeClr val="tx1"/>
              </a:solidFill>
              <a:latin typeface="Century Gothic" pitchFamily="34" charset="0"/>
            </a:endParaRPr>
          </a:p>
          <a:p>
            <a:pPr algn="ctr"/>
            <a:r>
              <a:rPr lang="es-MX" sz="1200" dirty="0" smtClean="0">
                <a:solidFill>
                  <a:schemeClr val="tx1"/>
                </a:solidFill>
                <a:latin typeface="Century Gothic" pitchFamily="34" charset="0"/>
              </a:rPr>
              <a:t>Alumna: </a:t>
            </a:r>
            <a:endParaRPr lang="es-MX" sz="1200" dirty="0" smtClean="0">
              <a:solidFill>
                <a:schemeClr val="tx1"/>
              </a:solidFill>
              <a:latin typeface="Century Gothic" pitchFamily="34" charset="0"/>
            </a:endParaRPr>
          </a:p>
          <a:p>
            <a:pPr algn="ctr"/>
            <a:r>
              <a:rPr lang="es-MX" sz="1200" dirty="0" smtClean="0">
                <a:solidFill>
                  <a:schemeClr val="tx1"/>
                </a:solidFill>
                <a:latin typeface="Century Gothic" pitchFamily="34" charset="0"/>
              </a:rPr>
              <a:t>Daniela Quilatan</a:t>
            </a:r>
          </a:p>
          <a:p>
            <a:pPr algn="ctr"/>
            <a:r>
              <a:rPr lang="es-MX" sz="1200" dirty="0" smtClean="0">
                <a:solidFill>
                  <a:schemeClr val="tx1"/>
                </a:solidFill>
                <a:latin typeface="Century Gothic" pitchFamily="34" charset="0"/>
              </a:rPr>
              <a:t>Abigail Gutiérrez </a:t>
            </a:r>
            <a:endParaRPr lang="es-MX" sz="1200" dirty="0" smtClean="0">
              <a:solidFill>
                <a:schemeClr val="tx1"/>
              </a:solidFill>
              <a:latin typeface="Century Gothic" pitchFamily="34" charset="0"/>
            </a:endParaRPr>
          </a:p>
          <a:p>
            <a:pPr algn="ctr"/>
            <a:r>
              <a:rPr lang="es-MX" sz="1200" dirty="0" smtClean="0">
                <a:solidFill>
                  <a:schemeClr val="tx1"/>
                </a:solidFill>
                <a:latin typeface="Century Gothic" pitchFamily="34" charset="0"/>
              </a:rPr>
              <a:t>Alba Morales </a:t>
            </a:r>
          </a:p>
          <a:p>
            <a:pPr algn="ctr"/>
            <a:r>
              <a:rPr lang="es-MX" sz="1200" dirty="0" smtClean="0">
                <a:solidFill>
                  <a:schemeClr val="tx1"/>
                </a:solidFill>
                <a:latin typeface="Century Gothic" pitchFamily="34" charset="0"/>
              </a:rPr>
              <a:t>Fernanda Méndez </a:t>
            </a:r>
          </a:p>
          <a:p>
            <a:pPr algn="ctr"/>
            <a:endParaRPr lang="es-MX" sz="1200" dirty="0" smtClean="0">
              <a:solidFill>
                <a:schemeClr val="tx1"/>
              </a:solidFill>
              <a:latin typeface="Century Gothic" pitchFamily="34" charset="0"/>
            </a:endParaRPr>
          </a:p>
          <a:p>
            <a:pPr algn="ctr"/>
            <a:r>
              <a:rPr lang="es-MX" sz="1200" dirty="0" smtClean="0">
                <a:solidFill>
                  <a:schemeClr val="tx1"/>
                </a:solidFill>
                <a:latin typeface="Century Gothic" pitchFamily="34" charset="0"/>
              </a:rPr>
              <a:t>Saltillo, Coahuila. </a:t>
            </a:r>
          </a:p>
          <a:p>
            <a:pPr algn="ctr"/>
            <a:r>
              <a:rPr lang="es-MX" sz="1200" dirty="0" smtClean="0">
                <a:solidFill>
                  <a:schemeClr val="tx1"/>
                </a:solidFill>
                <a:latin typeface="Century Gothic" pitchFamily="34" charset="0"/>
              </a:rPr>
              <a:t>18/11/19</a:t>
            </a:r>
          </a:p>
          <a:p>
            <a:pPr algn="ctr"/>
            <a:endParaRPr lang="es-MX" sz="1200" dirty="0">
              <a:solidFill>
                <a:schemeClr val="tx1"/>
              </a:solidFill>
            </a:endParaRPr>
          </a:p>
          <a:p>
            <a:pPr algn="ctr"/>
            <a:endParaRPr lang="es-MX" sz="1200" dirty="0" smtClean="0">
              <a:solidFill>
                <a:schemeClr val="tx1"/>
              </a:solidFill>
            </a:endParaRPr>
          </a:p>
          <a:p>
            <a:pPr algn="ctr"/>
            <a:endParaRPr lang="es-MX" sz="1200" dirty="0">
              <a:solidFill>
                <a:schemeClr val="tx1"/>
              </a:solidFill>
            </a:endParaRPr>
          </a:p>
        </p:txBody>
      </p:sp>
      <p:pic>
        <p:nvPicPr>
          <p:cNvPr id="8" name="7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02319" y="1988840"/>
            <a:ext cx="1018464" cy="757319"/>
          </a:xfrm>
          <a:prstGeom prst="rect">
            <a:avLst/>
          </a:prstGeom>
        </p:spPr>
      </p:pic>
      <p:sp>
        <p:nvSpPr>
          <p:cNvPr id="9" name="8 CuadroTexto"/>
          <p:cNvSpPr txBox="1"/>
          <p:nvPr/>
        </p:nvSpPr>
        <p:spPr>
          <a:xfrm>
            <a:off x="6312329" y="80774"/>
            <a:ext cx="2634054" cy="6063198"/>
          </a:xfrm>
          <a:prstGeom prst="rect">
            <a:avLst/>
          </a:prstGeom>
          <a:noFill/>
        </p:spPr>
        <p:txBody>
          <a:bodyPr wrap="none" rtlCol="0">
            <a:spAutoFit/>
          </a:bodyPr>
          <a:lstStyle/>
          <a:p>
            <a:pPr algn="ctr"/>
            <a:endParaRPr lang="es-MX" sz="2800" dirty="0">
              <a:solidFill>
                <a:schemeClr val="bg1"/>
              </a:solidFill>
              <a:latin typeface="Century Gothic" pitchFamily="34" charset="0"/>
            </a:endParaRPr>
          </a:p>
          <a:p>
            <a:pPr algn="ctr"/>
            <a:r>
              <a:rPr lang="es-MX" sz="2800" dirty="0" smtClean="0">
                <a:solidFill>
                  <a:schemeClr val="bg1"/>
                </a:solidFill>
                <a:latin typeface="Century Gothic" pitchFamily="34" charset="0"/>
              </a:rPr>
              <a:t>UNA </a:t>
            </a:r>
          </a:p>
          <a:p>
            <a:pPr algn="ctr"/>
            <a:r>
              <a:rPr lang="es-MX" sz="2800" dirty="0" smtClean="0">
                <a:solidFill>
                  <a:schemeClr val="bg1"/>
                </a:solidFill>
                <a:latin typeface="Century Gothic" pitchFamily="34" charset="0"/>
              </a:rPr>
              <a:t>EDUCACIÓN </a:t>
            </a:r>
          </a:p>
          <a:p>
            <a:pPr algn="ctr"/>
            <a:r>
              <a:rPr lang="es-MX" sz="2800" dirty="0" smtClean="0">
                <a:solidFill>
                  <a:schemeClr val="bg1"/>
                </a:solidFill>
                <a:latin typeface="Century Gothic" pitchFamily="34" charset="0"/>
              </a:rPr>
              <a:t>INCLUSIVA</a:t>
            </a:r>
          </a:p>
          <a:p>
            <a:pPr algn="ctr"/>
            <a:endParaRPr lang="es-MX" sz="1400" dirty="0" smtClean="0">
              <a:solidFill>
                <a:schemeClr val="bg1"/>
              </a:solidFill>
              <a:latin typeface="Century Gothic" pitchFamily="34" charset="0"/>
            </a:endParaRPr>
          </a:p>
          <a:p>
            <a:pPr algn="ctr"/>
            <a:endParaRPr lang="es-MX" sz="1400" dirty="0">
              <a:solidFill>
                <a:schemeClr val="bg1"/>
              </a:solidFill>
              <a:latin typeface="Century Gothic" pitchFamily="34" charset="0"/>
            </a:endParaRPr>
          </a:p>
          <a:p>
            <a:pPr algn="ctr"/>
            <a:endParaRPr lang="es-MX" sz="1400" dirty="0" smtClean="0">
              <a:solidFill>
                <a:schemeClr val="bg1"/>
              </a:solidFill>
              <a:latin typeface="Century Gothic" pitchFamily="34" charset="0"/>
            </a:endParaRPr>
          </a:p>
          <a:p>
            <a:pPr algn="ctr"/>
            <a:endParaRPr lang="es-MX" sz="1400" dirty="0">
              <a:solidFill>
                <a:schemeClr val="bg1"/>
              </a:solidFill>
              <a:latin typeface="Century Gothic" pitchFamily="34" charset="0"/>
            </a:endParaRPr>
          </a:p>
          <a:p>
            <a:pPr algn="ctr"/>
            <a:endParaRPr lang="es-MX" sz="1400" dirty="0" smtClean="0">
              <a:solidFill>
                <a:schemeClr val="bg1"/>
              </a:solidFill>
              <a:latin typeface="Century Gothic" pitchFamily="34" charset="0"/>
            </a:endParaRPr>
          </a:p>
          <a:p>
            <a:pPr algn="ctr"/>
            <a:endParaRPr lang="es-MX" sz="1400" dirty="0">
              <a:solidFill>
                <a:schemeClr val="bg1"/>
              </a:solidFill>
              <a:latin typeface="Century Gothic" pitchFamily="34" charset="0"/>
            </a:endParaRPr>
          </a:p>
          <a:p>
            <a:pPr algn="ctr"/>
            <a:endParaRPr lang="es-MX" sz="1400" dirty="0" smtClean="0">
              <a:solidFill>
                <a:schemeClr val="bg1"/>
              </a:solidFill>
              <a:latin typeface="Century Gothic" pitchFamily="34" charset="0"/>
            </a:endParaRPr>
          </a:p>
          <a:p>
            <a:pPr algn="ctr"/>
            <a:endParaRPr lang="es-MX" sz="1400" dirty="0">
              <a:solidFill>
                <a:schemeClr val="bg1"/>
              </a:solidFill>
              <a:latin typeface="Century Gothic" pitchFamily="34" charset="0"/>
            </a:endParaRPr>
          </a:p>
          <a:p>
            <a:pPr algn="ctr"/>
            <a:endParaRPr lang="es-MX" sz="1400" dirty="0" smtClean="0">
              <a:solidFill>
                <a:schemeClr val="bg1"/>
              </a:solidFill>
              <a:latin typeface="Century Gothic" pitchFamily="34" charset="0"/>
            </a:endParaRPr>
          </a:p>
          <a:p>
            <a:pPr algn="ctr"/>
            <a:endParaRPr lang="es-MX" sz="1400" dirty="0">
              <a:solidFill>
                <a:schemeClr val="bg1"/>
              </a:solidFill>
              <a:latin typeface="Century Gothic" pitchFamily="34" charset="0"/>
            </a:endParaRPr>
          </a:p>
          <a:p>
            <a:pPr algn="ctr"/>
            <a:endParaRPr lang="es-MX" sz="1400" dirty="0" smtClean="0">
              <a:solidFill>
                <a:schemeClr val="bg1"/>
              </a:solidFill>
              <a:latin typeface="Century Gothic" pitchFamily="34" charset="0"/>
            </a:endParaRPr>
          </a:p>
          <a:p>
            <a:pPr algn="ctr"/>
            <a:endParaRPr lang="es-MX" sz="1400" dirty="0">
              <a:solidFill>
                <a:schemeClr val="bg1"/>
              </a:solidFill>
              <a:latin typeface="Century Gothic" pitchFamily="34" charset="0"/>
            </a:endParaRPr>
          </a:p>
          <a:p>
            <a:pPr algn="ctr"/>
            <a:endParaRPr lang="es-MX" sz="1400" dirty="0" smtClean="0">
              <a:solidFill>
                <a:schemeClr val="bg1"/>
              </a:solidFill>
              <a:latin typeface="Century Gothic" pitchFamily="34" charset="0"/>
            </a:endParaRPr>
          </a:p>
          <a:p>
            <a:pPr algn="ctr"/>
            <a:endParaRPr lang="es-MX" sz="1400" dirty="0">
              <a:solidFill>
                <a:schemeClr val="bg1"/>
              </a:solidFill>
              <a:latin typeface="Century Gothic" pitchFamily="34" charset="0"/>
            </a:endParaRPr>
          </a:p>
          <a:p>
            <a:pPr algn="ctr"/>
            <a:endParaRPr lang="es-MX" sz="1400" dirty="0" smtClean="0">
              <a:solidFill>
                <a:schemeClr val="bg1"/>
              </a:solidFill>
              <a:latin typeface="Century Gothic" pitchFamily="34" charset="0"/>
            </a:endParaRPr>
          </a:p>
          <a:p>
            <a:pPr algn="ctr"/>
            <a:endParaRPr lang="es-MX" sz="1400" dirty="0">
              <a:solidFill>
                <a:schemeClr val="bg1"/>
              </a:solidFill>
              <a:latin typeface="Century Gothic" pitchFamily="34" charset="0"/>
            </a:endParaRPr>
          </a:p>
          <a:p>
            <a:pPr algn="ctr"/>
            <a:endParaRPr lang="es-MX" sz="1400" dirty="0" smtClean="0">
              <a:solidFill>
                <a:schemeClr val="bg1"/>
              </a:solidFill>
              <a:latin typeface="Century Gothic" pitchFamily="34" charset="0"/>
            </a:endParaRPr>
          </a:p>
          <a:p>
            <a:pPr algn="ctr"/>
            <a:endParaRPr lang="es-MX" sz="1400" dirty="0">
              <a:solidFill>
                <a:schemeClr val="bg1"/>
              </a:solidFill>
              <a:latin typeface="Century Gothic" pitchFamily="34" charset="0"/>
            </a:endParaRPr>
          </a:p>
          <a:p>
            <a:pPr algn="ctr"/>
            <a:endParaRPr lang="es-MX" sz="1400" dirty="0" smtClean="0">
              <a:solidFill>
                <a:schemeClr val="bg1"/>
              </a:solidFill>
              <a:latin typeface="Century Gothic" pitchFamily="34" charset="0"/>
            </a:endParaRPr>
          </a:p>
          <a:p>
            <a:pPr algn="ctr"/>
            <a:r>
              <a:rPr lang="es-MX" sz="1000" dirty="0" smtClean="0">
                <a:solidFill>
                  <a:schemeClr val="bg1"/>
                </a:solidFill>
                <a:latin typeface="Century Gothic" pitchFamily="34" charset="0"/>
              </a:rPr>
              <a:t>Jardín de Niños Victoria Garza Villarreal</a:t>
            </a:r>
            <a:endParaRPr lang="es-MX" sz="1000" dirty="0">
              <a:solidFill>
                <a:schemeClr val="bg1"/>
              </a:solidFill>
              <a:latin typeface="Century Gothic" pitchFamily="34" charset="0"/>
            </a:endParaRPr>
          </a:p>
        </p:txBody>
      </p:sp>
      <p:cxnSp>
        <p:nvCxnSpPr>
          <p:cNvPr id="10" name="9 Conector recto"/>
          <p:cNvCxnSpPr/>
          <p:nvPr/>
        </p:nvCxnSpPr>
        <p:spPr>
          <a:xfrm>
            <a:off x="6268246" y="1988840"/>
            <a:ext cx="2552226"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pic>
        <p:nvPicPr>
          <p:cNvPr id="11" name="Picture 9"/>
          <p:cNvPicPr>
            <a:picLocks noChangeAspect="1" noChangeArrowheads="1"/>
          </p:cNvPicPr>
          <p:nvPr/>
        </p:nvPicPr>
        <p:blipFill rotWithShape="1">
          <a:blip r:embed="rId3">
            <a:extLst>
              <a:ext uri="{28A0092B-C50C-407E-A947-70E740481C1C}">
                <a14:useLocalDpi xmlns:a14="http://schemas.microsoft.com/office/drawing/2010/main" val="0"/>
              </a:ext>
            </a:extLst>
          </a:blip>
          <a:srcRect l="14752" r="14260"/>
          <a:stretch/>
        </p:blipFill>
        <p:spPr bwMode="auto">
          <a:xfrm>
            <a:off x="6413053" y="2546038"/>
            <a:ext cx="2366565" cy="2219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Picture 6" descr="Image result for png tumbl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940151" y="2063544"/>
            <a:ext cx="3312367" cy="3312368"/>
          </a:xfrm>
          <a:prstGeom prst="rect">
            <a:avLst/>
          </a:prstGeom>
          <a:noFill/>
          <a:extLst>
            <a:ext uri="{909E8E84-426E-40DD-AFC4-6F175D3DCCD1}">
              <a14:hiddenFill xmlns:a14="http://schemas.microsoft.com/office/drawing/2010/main">
                <a:solidFill>
                  <a:srgbClr val="FFFFFF"/>
                </a:solidFill>
              </a14:hiddenFill>
            </a:ext>
          </a:extLst>
        </p:spPr>
      </p:pic>
      <p:sp>
        <p:nvSpPr>
          <p:cNvPr id="13" name="12 Rectángulo"/>
          <p:cNvSpPr/>
          <p:nvPr/>
        </p:nvSpPr>
        <p:spPr>
          <a:xfrm>
            <a:off x="-8981" y="4077072"/>
            <a:ext cx="2996805" cy="2780927"/>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17" name="Picture 22" descr="Related imag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56844" y="5072410"/>
            <a:ext cx="2857500" cy="2143125"/>
          </a:xfrm>
          <a:prstGeom prst="rect">
            <a:avLst/>
          </a:prstGeom>
          <a:noFill/>
          <a:extLst>
            <a:ext uri="{909E8E84-426E-40DD-AFC4-6F175D3DCCD1}">
              <a14:hiddenFill xmlns:a14="http://schemas.microsoft.com/office/drawing/2010/main">
                <a:solidFill>
                  <a:srgbClr val="FFFFFF"/>
                </a:solidFill>
              </a14:hiddenFill>
            </a:ext>
          </a:extLst>
        </p:spPr>
      </p:pic>
      <p:sp>
        <p:nvSpPr>
          <p:cNvPr id="22" name="AutoShape 6" descr="Image of Libro Educacion Para La Inclusion O Educacion Sin Exclusione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15" name="14 CuadroTexto"/>
          <p:cNvSpPr txBox="1"/>
          <p:nvPr/>
        </p:nvSpPr>
        <p:spPr>
          <a:xfrm>
            <a:off x="67285" y="1052736"/>
            <a:ext cx="2880319" cy="4893647"/>
          </a:xfrm>
          <a:prstGeom prst="rect">
            <a:avLst/>
          </a:prstGeom>
          <a:noFill/>
        </p:spPr>
        <p:txBody>
          <a:bodyPr wrap="square" rtlCol="0">
            <a:spAutoFit/>
          </a:bodyPr>
          <a:lstStyle/>
          <a:p>
            <a:pPr algn="ctr"/>
            <a:r>
              <a:rPr lang="es-MX" sz="1200" b="1" dirty="0" smtClean="0">
                <a:latin typeface="Century Gothic" pitchFamily="34" charset="0"/>
              </a:rPr>
              <a:t>1.- Fortalecer el respeto</a:t>
            </a:r>
          </a:p>
          <a:p>
            <a:pPr algn="ctr"/>
            <a:r>
              <a:rPr lang="es-MX" sz="1000" dirty="0" smtClean="0">
                <a:latin typeface="Century Gothic" pitchFamily="34" charset="0"/>
              </a:rPr>
              <a:t>Inculcar en el aula una sana convivencia. Implementando ejercicios o actividades que permitan  trabajar con las diferencias culturales, de lenguaje, de genero y  discapacidades para evitar el rechazo y exclusión </a:t>
            </a:r>
          </a:p>
          <a:p>
            <a:pPr algn="ctr"/>
            <a:endParaRPr lang="es-MX" sz="800" dirty="0" smtClean="0">
              <a:latin typeface="Century Gothic" pitchFamily="34" charset="0"/>
            </a:endParaRPr>
          </a:p>
          <a:p>
            <a:pPr algn="ctr"/>
            <a:r>
              <a:rPr lang="es-MX" sz="1200" b="1" dirty="0" smtClean="0">
                <a:latin typeface="Century Gothic" pitchFamily="34" charset="0"/>
              </a:rPr>
              <a:t>2.- Fomentar la cooperación</a:t>
            </a:r>
          </a:p>
          <a:p>
            <a:pPr algn="ctr"/>
            <a:r>
              <a:rPr lang="es-MX" sz="1000" dirty="0" smtClean="0">
                <a:latin typeface="Century Gothic" pitchFamily="34" charset="0"/>
              </a:rPr>
              <a:t>Conseguir que todos los integrantes del grupo y de la institución trabajen  con dinámicas cooperativas para llegar a un bien común. aprendiendo así a valorar el esfuerzo de los demás y la necesidad de trabajar juntos y con un mismo destino.</a:t>
            </a:r>
          </a:p>
          <a:p>
            <a:pPr algn="ctr"/>
            <a:endParaRPr lang="es-MX" sz="800" dirty="0">
              <a:latin typeface="Century Gothic" pitchFamily="34" charset="0"/>
            </a:endParaRPr>
          </a:p>
          <a:p>
            <a:pPr algn="ctr"/>
            <a:r>
              <a:rPr lang="es-MX" sz="1200" b="1" dirty="0" smtClean="0">
                <a:latin typeface="Century Gothic" pitchFamily="34" charset="0"/>
              </a:rPr>
              <a:t>3.-Fomentar actividades extracurriculares</a:t>
            </a:r>
          </a:p>
          <a:p>
            <a:pPr algn="ctr"/>
            <a:r>
              <a:rPr lang="es-MX" sz="1000" smtClean="0">
                <a:latin typeface="Century Gothic" pitchFamily="34" charset="0"/>
              </a:rPr>
              <a:t>Con </a:t>
            </a:r>
            <a:r>
              <a:rPr lang="es-MX" sz="1000" dirty="0" smtClean="0">
                <a:latin typeface="Century Gothic" pitchFamily="34" charset="0"/>
              </a:rPr>
              <a:t>el objetivo de desarrollar las inteligencias múltiples que sean útiles y significativas para facilitar el aprendizaje de aquellos valores que deseamos en nuestra sociedad.</a:t>
            </a:r>
          </a:p>
          <a:p>
            <a:pPr algn="ctr"/>
            <a:endParaRPr lang="es-MX" sz="1000" dirty="0" smtClean="0">
              <a:latin typeface="Century Gothic" pitchFamily="34" charset="0"/>
            </a:endParaRPr>
          </a:p>
          <a:p>
            <a:pPr algn="ctr"/>
            <a:r>
              <a:rPr lang="es-MX" sz="1400" b="1" dirty="0" smtClean="0">
                <a:latin typeface="Century Gothic" pitchFamily="34" charset="0"/>
              </a:rPr>
              <a:t>4.- </a:t>
            </a:r>
            <a:r>
              <a:rPr lang="es-MX" sz="1200" b="1" dirty="0" smtClean="0">
                <a:latin typeface="Century Gothic" pitchFamily="34" charset="0"/>
              </a:rPr>
              <a:t>Mejorar la comunicación con los alumnos y padres de familia.</a:t>
            </a:r>
          </a:p>
          <a:p>
            <a:pPr algn="ctr"/>
            <a:r>
              <a:rPr lang="es-MX" sz="1000" dirty="0" smtClean="0">
                <a:latin typeface="Century Gothic" pitchFamily="34" charset="0"/>
              </a:rPr>
              <a:t>A través del dialogo y de la cooperación buscar acciones para resolver conflictos interpersonales.</a:t>
            </a:r>
            <a:endParaRPr lang="es-MX" sz="1000" dirty="0">
              <a:latin typeface="Century Gothic" pitchFamily="34" charset="0"/>
            </a:endParaRPr>
          </a:p>
        </p:txBody>
      </p:sp>
      <p:sp>
        <p:nvSpPr>
          <p:cNvPr id="16" name="15 CuadroTexto"/>
          <p:cNvSpPr txBox="1"/>
          <p:nvPr/>
        </p:nvSpPr>
        <p:spPr>
          <a:xfrm>
            <a:off x="80797" y="332656"/>
            <a:ext cx="2765306" cy="523220"/>
          </a:xfrm>
          <a:prstGeom prst="rect">
            <a:avLst/>
          </a:prstGeom>
          <a:solidFill>
            <a:schemeClr val="accent5">
              <a:lumMod val="75000"/>
            </a:schemeClr>
          </a:solidFill>
        </p:spPr>
        <p:txBody>
          <a:bodyPr wrap="square" rtlCol="0">
            <a:spAutoFit/>
          </a:bodyPr>
          <a:lstStyle/>
          <a:p>
            <a:pPr algn="ctr"/>
            <a:r>
              <a:rPr lang="es-MX" sz="1400" dirty="0" smtClean="0">
                <a:solidFill>
                  <a:schemeClr val="bg1"/>
                </a:solidFill>
                <a:latin typeface="Century Gothic" pitchFamily="34" charset="0"/>
              </a:rPr>
              <a:t>¿Qué hacer para impulsar una educación inclusiva?</a:t>
            </a:r>
            <a:endParaRPr lang="es-MX" sz="1400" dirty="0">
              <a:solidFill>
                <a:schemeClr val="bg1"/>
              </a:solidFill>
              <a:latin typeface="Century Gothic" pitchFamily="34" charset="0"/>
            </a:endParaRPr>
          </a:p>
        </p:txBody>
      </p:sp>
    </p:spTree>
    <p:extLst>
      <p:ext uri="{BB962C8B-B14F-4D97-AF65-F5344CB8AC3E}">
        <p14:creationId xmlns:p14="http://schemas.microsoft.com/office/powerpoint/2010/main" val="10929599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19 Rectángulo"/>
          <p:cNvSpPr/>
          <p:nvPr/>
        </p:nvSpPr>
        <p:spPr>
          <a:xfrm>
            <a:off x="0" y="0"/>
            <a:ext cx="2987824" cy="6865713"/>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solidFill>
                <a:prstClr val="black"/>
              </a:solidFill>
              <a:latin typeface="Lucida Handwriting" pitchFamily="66" charset="0"/>
            </a:endParaRPr>
          </a:p>
        </p:txBody>
      </p:sp>
      <p:sp>
        <p:nvSpPr>
          <p:cNvPr id="4" name="3 Rectángulo"/>
          <p:cNvSpPr/>
          <p:nvPr/>
        </p:nvSpPr>
        <p:spPr>
          <a:xfrm>
            <a:off x="6156176" y="6531"/>
            <a:ext cx="2987824" cy="6837613"/>
          </a:xfrm>
          <a:prstGeom prst="rect">
            <a:avLst/>
          </a:prstGeom>
          <a:solidFill>
            <a:srgbClr val="F7E5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solidFill>
                <a:prstClr val="black"/>
              </a:solidFill>
              <a:latin typeface="Lucida Handwriting" pitchFamily="66" charset="0"/>
            </a:endParaRPr>
          </a:p>
        </p:txBody>
      </p:sp>
      <p:sp>
        <p:nvSpPr>
          <p:cNvPr id="19" name="18 Rectángulo"/>
          <p:cNvSpPr/>
          <p:nvPr/>
        </p:nvSpPr>
        <p:spPr>
          <a:xfrm>
            <a:off x="3086293" y="6531"/>
            <a:ext cx="2987824" cy="685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solidFill>
                <a:prstClr val="black"/>
              </a:solidFill>
              <a:latin typeface="Lucida Handwriting" pitchFamily="66" charset="0"/>
            </a:endParaRPr>
          </a:p>
        </p:txBody>
      </p:sp>
      <p:sp>
        <p:nvSpPr>
          <p:cNvPr id="5" name="4 Rectángulo"/>
          <p:cNvSpPr/>
          <p:nvPr/>
        </p:nvSpPr>
        <p:spPr>
          <a:xfrm>
            <a:off x="201058" y="253698"/>
            <a:ext cx="2619628" cy="276999"/>
          </a:xfrm>
          <a:prstGeom prst="rect">
            <a:avLst/>
          </a:prstGeom>
          <a:solidFill>
            <a:srgbClr val="00B0F0"/>
          </a:solidFill>
        </p:spPr>
        <p:txBody>
          <a:bodyPr wrap="none">
            <a:spAutoFit/>
          </a:bodyPr>
          <a:lstStyle/>
          <a:p>
            <a:r>
              <a:rPr lang="es-MX" sz="1200" dirty="0" smtClean="0">
                <a:solidFill>
                  <a:schemeClr val="bg1"/>
                </a:solidFill>
                <a:latin typeface="Century Gothic" pitchFamily="34" charset="0"/>
              </a:rPr>
              <a:t>¿Qué es la educación inclusiva?</a:t>
            </a:r>
            <a:endParaRPr lang="es-MX" sz="1200" dirty="0">
              <a:solidFill>
                <a:schemeClr val="bg1"/>
              </a:solidFill>
              <a:latin typeface="Century Gothic" pitchFamily="34" charset="0"/>
            </a:endParaRPr>
          </a:p>
        </p:txBody>
      </p:sp>
      <p:cxnSp>
        <p:nvCxnSpPr>
          <p:cNvPr id="8" name="7 Conector recto"/>
          <p:cNvCxnSpPr/>
          <p:nvPr/>
        </p:nvCxnSpPr>
        <p:spPr>
          <a:xfrm>
            <a:off x="80833" y="692696"/>
            <a:ext cx="2739853" cy="0"/>
          </a:xfrm>
          <a:prstGeom prst="line">
            <a:avLst/>
          </a:prstGeom>
          <a:ln w="19050">
            <a:solidFill>
              <a:srgbClr val="E5FFF8"/>
            </a:solidFill>
          </a:ln>
        </p:spPr>
        <p:style>
          <a:lnRef idx="1">
            <a:schemeClr val="accent1"/>
          </a:lnRef>
          <a:fillRef idx="0">
            <a:schemeClr val="accent1"/>
          </a:fillRef>
          <a:effectRef idx="0">
            <a:schemeClr val="accent1"/>
          </a:effectRef>
          <a:fontRef idx="minor">
            <a:schemeClr val="tx1"/>
          </a:fontRef>
        </p:style>
      </p:cxnSp>
      <p:pic>
        <p:nvPicPr>
          <p:cNvPr id="3076" name="Picture 4"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331" y="5364515"/>
            <a:ext cx="2376264" cy="1782198"/>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4"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7222707" y="5505563"/>
            <a:ext cx="2529467" cy="1629481"/>
          </a:xfrm>
          <a:prstGeom prst="rect">
            <a:avLst/>
          </a:prstGeom>
          <a:noFill/>
          <a:extLst>
            <a:ext uri="{909E8E84-426E-40DD-AFC4-6F175D3DCCD1}">
              <a14:hiddenFill xmlns:a14="http://schemas.microsoft.com/office/drawing/2010/main">
                <a:solidFill>
                  <a:srgbClr val="FFFFFF"/>
                </a:solidFill>
              </a14:hiddenFill>
            </a:ext>
          </a:extLst>
        </p:spPr>
      </p:pic>
      <p:sp>
        <p:nvSpPr>
          <p:cNvPr id="23" name="22 CuadroTexto"/>
          <p:cNvSpPr txBox="1"/>
          <p:nvPr/>
        </p:nvSpPr>
        <p:spPr>
          <a:xfrm>
            <a:off x="3257887" y="221933"/>
            <a:ext cx="2618389" cy="461665"/>
          </a:xfrm>
          <a:prstGeom prst="rect">
            <a:avLst/>
          </a:prstGeom>
          <a:solidFill>
            <a:srgbClr val="00B0F0"/>
          </a:solidFill>
        </p:spPr>
        <p:txBody>
          <a:bodyPr wrap="square" rtlCol="0">
            <a:spAutoFit/>
          </a:bodyPr>
          <a:lstStyle/>
          <a:p>
            <a:pPr algn="ctr"/>
            <a:r>
              <a:rPr lang="es-MX" sz="1200" dirty="0">
                <a:solidFill>
                  <a:schemeClr val="bg1"/>
                </a:solidFill>
                <a:latin typeface="Century Gothic" pitchFamily="34" charset="0"/>
              </a:rPr>
              <a:t>¿Cómo atender a los alumnos con NEE en un aula ordinaria? </a:t>
            </a:r>
          </a:p>
        </p:txBody>
      </p:sp>
      <p:sp>
        <p:nvSpPr>
          <p:cNvPr id="25" name="24 CuadroTexto"/>
          <p:cNvSpPr txBox="1"/>
          <p:nvPr/>
        </p:nvSpPr>
        <p:spPr>
          <a:xfrm>
            <a:off x="6225953" y="269087"/>
            <a:ext cx="2765306" cy="523220"/>
          </a:xfrm>
          <a:prstGeom prst="rect">
            <a:avLst/>
          </a:prstGeom>
          <a:solidFill>
            <a:srgbClr val="00B0F0"/>
          </a:solidFill>
        </p:spPr>
        <p:txBody>
          <a:bodyPr wrap="square" rtlCol="0">
            <a:spAutoFit/>
          </a:bodyPr>
          <a:lstStyle/>
          <a:p>
            <a:pPr algn="ctr"/>
            <a:r>
              <a:rPr lang="es-MX" sz="1400" dirty="0">
                <a:solidFill>
                  <a:schemeClr val="bg1"/>
                </a:solidFill>
                <a:latin typeface="Century Gothic" pitchFamily="34" charset="0"/>
              </a:rPr>
              <a:t>Obstáculos para una educación inclusiva:</a:t>
            </a:r>
          </a:p>
        </p:txBody>
      </p:sp>
      <p:pic>
        <p:nvPicPr>
          <p:cNvPr id="27" name="Picture 2" descr="Related image"/>
          <p:cNvPicPr>
            <a:picLocks noChangeAspect="1" noChangeArrowheads="1"/>
          </p:cNvPicPr>
          <p:nvPr/>
        </p:nvPicPr>
        <p:blipFill>
          <a:blip r:embed="rId3" cstate="print">
            <a:extLst>
              <a:ext uri="{BEBA8EAE-BF5A-486C-A8C5-ECC9F3942E4B}">
                <a14:imgProps xmlns:a14="http://schemas.microsoft.com/office/drawing/2010/main">
                  <a14:imgLayer r:embed="rId4">
                    <a14:imgEffect>
                      <a14:backgroundRemoval t="4251" b="100000" l="0" r="100000"/>
                    </a14:imgEffect>
                  </a14:imgLayer>
                </a14:imgProps>
              </a:ext>
              <a:ext uri="{28A0092B-C50C-407E-A947-70E740481C1C}">
                <a14:useLocalDpi xmlns:a14="http://schemas.microsoft.com/office/drawing/2010/main" val="0"/>
              </a:ext>
            </a:extLst>
          </a:blip>
          <a:srcRect/>
          <a:stretch>
            <a:fillRect/>
          </a:stretch>
        </p:blipFill>
        <p:spPr bwMode="auto">
          <a:xfrm>
            <a:off x="4031122" y="5559381"/>
            <a:ext cx="1071917" cy="1073902"/>
          </a:xfrm>
          <a:prstGeom prst="rect">
            <a:avLst/>
          </a:prstGeom>
          <a:noFill/>
          <a:extLst>
            <a:ext uri="{909E8E84-426E-40DD-AFC4-6F175D3DCCD1}">
              <a14:hiddenFill xmlns:a14="http://schemas.microsoft.com/office/drawing/2010/main">
                <a:solidFill>
                  <a:srgbClr val="FFFFFF"/>
                </a:solidFill>
              </a14:hiddenFill>
            </a:ext>
          </a:extLst>
        </p:spPr>
      </p:pic>
      <p:sp>
        <p:nvSpPr>
          <p:cNvPr id="29" name="28 CuadroTexto"/>
          <p:cNvSpPr txBox="1"/>
          <p:nvPr/>
        </p:nvSpPr>
        <p:spPr>
          <a:xfrm>
            <a:off x="256769" y="908720"/>
            <a:ext cx="2508206" cy="3046988"/>
          </a:xfrm>
          <a:prstGeom prst="rect">
            <a:avLst/>
          </a:prstGeom>
          <a:solidFill>
            <a:schemeClr val="accent4">
              <a:lumMod val="20000"/>
              <a:lumOff val="80000"/>
            </a:schemeClr>
          </a:solidFill>
        </p:spPr>
        <p:txBody>
          <a:bodyPr wrap="square" rtlCol="0">
            <a:spAutoFit/>
          </a:bodyPr>
          <a:lstStyle/>
          <a:p>
            <a:pPr algn="ctr"/>
            <a:r>
              <a:rPr lang="es-MX" sz="1200" dirty="0" smtClean="0">
                <a:latin typeface="Century Gothic" pitchFamily="34" charset="0"/>
              </a:rPr>
              <a:t>El concepto de ‘’ Educación inclusiva’’ para el autor Gerardo Echeita Sarrionandía</a:t>
            </a:r>
          </a:p>
          <a:p>
            <a:pPr algn="ctr"/>
            <a:r>
              <a:rPr lang="es-MX" sz="1200" dirty="0" smtClean="0">
                <a:latin typeface="Century Gothic" pitchFamily="34" charset="0"/>
              </a:rPr>
              <a:t>Es el derecho y obligación  es lo que hacemos con el objetivo de frenar y cambiar la orientación de unas sociedades en las que los procesos de ‘’exclusión social’’ son cada vez mas fuertes, y por esa razón, empujan a un numero cada vez mayor de ciudadanos a vivir  su vida debajo de los niveles de dignidad e igualdad  a los que todos tenemos derecho.</a:t>
            </a:r>
            <a:endParaRPr lang="es-MX" sz="1200" dirty="0">
              <a:latin typeface="Century Gothic" pitchFamily="34" charset="0"/>
            </a:endParaRPr>
          </a:p>
        </p:txBody>
      </p:sp>
      <p:pic>
        <p:nvPicPr>
          <p:cNvPr id="205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4875" y="4127579"/>
            <a:ext cx="1189037" cy="1189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88638" y="5201358"/>
            <a:ext cx="1176337" cy="1431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6 CuadroTexto"/>
          <p:cNvSpPr txBox="1"/>
          <p:nvPr/>
        </p:nvSpPr>
        <p:spPr>
          <a:xfrm>
            <a:off x="3257887" y="908720"/>
            <a:ext cx="2644785" cy="2616101"/>
          </a:xfrm>
          <a:prstGeom prst="rect">
            <a:avLst/>
          </a:prstGeom>
          <a:noFill/>
        </p:spPr>
        <p:txBody>
          <a:bodyPr wrap="square" rtlCol="0">
            <a:spAutoFit/>
          </a:bodyPr>
          <a:lstStyle/>
          <a:p>
            <a:pPr algn="ctr"/>
            <a:r>
              <a:rPr lang="es-MX" sz="900" dirty="0" smtClean="0">
                <a:latin typeface="Century Gothic" pitchFamily="34" charset="0"/>
              </a:rPr>
              <a:t>Deben </a:t>
            </a:r>
            <a:r>
              <a:rPr lang="es-MX" sz="900" dirty="0">
                <a:latin typeface="Century Gothic" pitchFamily="34" charset="0"/>
              </a:rPr>
              <a:t>ser atendidos correctamente por los profesionales de la enseñanza, quienes deben garantizar un buen plan individualizado que pueda atender a todas sus necesidades educativas</a:t>
            </a:r>
            <a:r>
              <a:rPr lang="es-MX" sz="900" dirty="0" smtClean="0">
                <a:latin typeface="Century Gothic" pitchFamily="34" charset="0"/>
              </a:rPr>
              <a:t>.</a:t>
            </a:r>
          </a:p>
          <a:p>
            <a:pPr algn="ctr"/>
            <a:endParaRPr lang="es-MX" sz="900" dirty="0" smtClean="0">
              <a:latin typeface="Century Gothic" pitchFamily="34" charset="0"/>
            </a:endParaRPr>
          </a:p>
          <a:p>
            <a:pPr algn="ctr"/>
            <a:endParaRPr lang="es-MX" sz="900" dirty="0" smtClean="0">
              <a:latin typeface="Century Gothic" pitchFamily="34" charset="0"/>
            </a:endParaRPr>
          </a:p>
          <a:p>
            <a:pPr algn="ctr"/>
            <a:endParaRPr lang="es-MX" sz="900" dirty="0">
              <a:latin typeface="Century Gothic" pitchFamily="34" charset="0"/>
            </a:endParaRPr>
          </a:p>
          <a:p>
            <a:pPr algn="ctr"/>
            <a:endParaRPr lang="es-MX" sz="900" dirty="0" smtClean="0">
              <a:latin typeface="Century Gothic" pitchFamily="34" charset="0"/>
            </a:endParaRPr>
          </a:p>
          <a:p>
            <a:pPr algn="ctr"/>
            <a:endParaRPr lang="es-MX" sz="900" dirty="0">
              <a:latin typeface="Century Gothic" pitchFamily="34" charset="0"/>
            </a:endParaRPr>
          </a:p>
          <a:p>
            <a:pPr algn="ctr"/>
            <a:endParaRPr lang="es-MX" sz="900" dirty="0" smtClean="0">
              <a:latin typeface="Century Gothic" pitchFamily="34" charset="0"/>
            </a:endParaRPr>
          </a:p>
          <a:p>
            <a:pPr algn="ctr"/>
            <a:endParaRPr lang="es-MX" sz="900" dirty="0" smtClean="0">
              <a:latin typeface="Century Gothic" pitchFamily="34" charset="0"/>
            </a:endParaRPr>
          </a:p>
          <a:p>
            <a:pPr algn="ctr"/>
            <a:r>
              <a:rPr lang="es-MX" sz="900" dirty="0" smtClean="0">
                <a:latin typeface="Century Gothic" pitchFamily="34" charset="0"/>
              </a:rPr>
              <a:t>Los </a:t>
            </a:r>
            <a:r>
              <a:rPr lang="es-MX" sz="900" dirty="0">
                <a:latin typeface="Century Gothic" pitchFamily="34" charset="0"/>
              </a:rPr>
              <a:t>tutores tendrán el reto diario de poder integrarlos en sus actividades escolares para que puedan participar e integrarse como uno más</a:t>
            </a:r>
          </a:p>
          <a:p>
            <a:pPr algn="ctr"/>
            <a:endParaRPr lang="es-MX" sz="1000" dirty="0">
              <a:latin typeface="Century Gothic" pitchFamily="34" charset="0"/>
            </a:endParaRPr>
          </a:p>
          <a:p>
            <a:pPr algn="ctr"/>
            <a:r>
              <a:rPr lang="es-MX" sz="1000" dirty="0" smtClean="0">
                <a:latin typeface="Century Gothic" pitchFamily="34" charset="0"/>
              </a:rPr>
              <a:t> </a:t>
            </a:r>
            <a:endParaRPr lang="es-MX" sz="1000" dirty="0">
              <a:latin typeface="Century Gothic" pitchFamily="34" charset="0"/>
            </a:endParaRPr>
          </a:p>
        </p:txBody>
      </p:sp>
      <p:sp>
        <p:nvSpPr>
          <p:cNvPr id="9" name="8 Rectángulo"/>
          <p:cNvSpPr/>
          <p:nvPr/>
        </p:nvSpPr>
        <p:spPr>
          <a:xfrm>
            <a:off x="3244061" y="1832050"/>
            <a:ext cx="2646040" cy="600164"/>
          </a:xfrm>
          <a:prstGeom prst="rect">
            <a:avLst/>
          </a:prstGeom>
          <a:solidFill>
            <a:srgbClr val="00B0F0"/>
          </a:solidFill>
        </p:spPr>
        <p:txBody>
          <a:bodyPr wrap="square">
            <a:spAutoFit/>
          </a:bodyPr>
          <a:lstStyle/>
          <a:p>
            <a:pPr algn="ctr"/>
            <a:r>
              <a:rPr lang="es-MX" sz="1100" dirty="0">
                <a:solidFill>
                  <a:schemeClr val="bg1"/>
                </a:solidFill>
                <a:latin typeface="Century Gothic" pitchFamily="34" charset="0"/>
              </a:rPr>
              <a:t>¿Cuáles son las dificultades mas frecuentes  a las que se enfrentan los tutores?</a:t>
            </a:r>
          </a:p>
        </p:txBody>
      </p:sp>
      <p:sp>
        <p:nvSpPr>
          <p:cNvPr id="10" name="9 CuadroTexto"/>
          <p:cNvSpPr txBox="1"/>
          <p:nvPr/>
        </p:nvSpPr>
        <p:spPr>
          <a:xfrm>
            <a:off x="3643805" y="3263211"/>
            <a:ext cx="1872948" cy="461665"/>
          </a:xfrm>
          <a:prstGeom prst="rect">
            <a:avLst/>
          </a:prstGeom>
          <a:solidFill>
            <a:srgbClr val="00B0F0"/>
          </a:solidFill>
        </p:spPr>
        <p:txBody>
          <a:bodyPr wrap="square" rtlCol="0">
            <a:spAutoFit/>
          </a:bodyPr>
          <a:lstStyle/>
          <a:p>
            <a:pPr algn="ctr"/>
            <a:r>
              <a:rPr lang="es-MX" sz="1200" dirty="0" smtClean="0">
                <a:solidFill>
                  <a:schemeClr val="bg1"/>
                </a:solidFill>
                <a:latin typeface="Century Gothic" pitchFamily="34" charset="0"/>
              </a:rPr>
              <a:t>Problemáticas al interior del jardín</a:t>
            </a:r>
            <a:endParaRPr lang="es-MX" sz="1200" dirty="0">
              <a:solidFill>
                <a:schemeClr val="bg1"/>
              </a:solidFill>
              <a:latin typeface="Century Gothic" pitchFamily="34" charset="0"/>
            </a:endParaRPr>
          </a:p>
        </p:txBody>
      </p:sp>
      <p:sp>
        <p:nvSpPr>
          <p:cNvPr id="2" name="1 Rectángulo"/>
          <p:cNvSpPr/>
          <p:nvPr/>
        </p:nvSpPr>
        <p:spPr>
          <a:xfrm>
            <a:off x="3256632" y="3837430"/>
            <a:ext cx="2646040" cy="1631216"/>
          </a:xfrm>
          <a:prstGeom prst="rect">
            <a:avLst/>
          </a:prstGeom>
        </p:spPr>
        <p:txBody>
          <a:bodyPr wrap="square">
            <a:spAutoFit/>
          </a:bodyPr>
          <a:lstStyle/>
          <a:p>
            <a:pPr algn="ctr"/>
            <a:r>
              <a:rPr lang="es-MX" sz="1000" dirty="0">
                <a:latin typeface="Century Gothic" pitchFamily="34" charset="0"/>
              </a:rPr>
              <a:t>-Falta de información necesaria</a:t>
            </a:r>
          </a:p>
          <a:p>
            <a:pPr algn="ctr"/>
            <a:r>
              <a:rPr lang="es-MX" sz="1000" dirty="0">
                <a:latin typeface="Century Gothic" pitchFamily="34" charset="0"/>
              </a:rPr>
              <a:t>-Falta de material especializado o adecuado para trabajar con alumnos con NEE</a:t>
            </a:r>
          </a:p>
          <a:p>
            <a:pPr algn="ctr"/>
            <a:r>
              <a:rPr lang="es-MX" sz="1000" dirty="0">
                <a:latin typeface="Century Gothic" pitchFamily="34" charset="0"/>
              </a:rPr>
              <a:t>-Adecuación del salón apropiada</a:t>
            </a:r>
          </a:p>
          <a:p>
            <a:pPr algn="ctr"/>
            <a:r>
              <a:rPr lang="es-MX" sz="1000" dirty="0">
                <a:latin typeface="Century Gothic" pitchFamily="34" charset="0"/>
              </a:rPr>
              <a:t>-Apoyo por parte de padres</a:t>
            </a:r>
          </a:p>
          <a:p>
            <a:pPr algn="ctr"/>
            <a:r>
              <a:rPr lang="es-MX" sz="1000" dirty="0">
                <a:latin typeface="Century Gothic" pitchFamily="34" charset="0"/>
              </a:rPr>
              <a:t>-Apoyo por parte de instituciones</a:t>
            </a:r>
          </a:p>
          <a:p>
            <a:pPr algn="ctr"/>
            <a:r>
              <a:rPr lang="es-MX" sz="1000" dirty="0">
                <a:latin typeface="Century Gothic" pitchFamily="34" charset="0"/>
              </a:rPr>
              <a:t>-Falta de apoyo por parte de gobierno</a:t>
            </a:r>
          </a:p>
          <a:p>
            <a:pPr algn="ctr"/>
            <a:r>
              <a:rPr lang="es-MX" sz="1000" dirty="0">
                <a:latin typeface="Century Gothic" pitchFamily="34" charset="0"/>
              </a:rPr>
              <a:t>-Que no exista un grupo de USAER dentro de la institución</a:t>
            </a:r>
          </a:p>
        </p:txBody>
      </p:sp>
      <p:sp>
        <p:nvSpPr>
          <p:cNvPr id="6" name="5 Rectángulo"/>
          <p:cNvSpPr/>
          <p:nvPr/>
        </p:nvSpPr>
        <p:spPr>
          <a:xfrm>
            <a:off x="6204450" y="908720"/>
            <a:ext cx="2808312" cy="4708981"/>
          </a:xfrm>
          <a:prstGeom prst="rect">
            <a:avLst/>
          </a:prstGeom>
        </p:spPr>
        <p:txBody>
          <a:bodyPr wrap="square">
            <a:spAutoFit/>
          </a:bodyPr>
          <a:lstStyle/>
          <a:p>
            <a:r>
              <a:rPr lang="es-MX" sz="1000" b="1" dirty="0">
                <a:latin typeface="Century Gothic" pitchFamily="34" charset="0"/>
              </a:rPr>
              <a:t>Actitudes: </a:t>
            </a:r>
            <a:r>
              <a:rPr lang="es-MX" sz="1000" dirty="0">
                <a:latin typeface="Century Gothic" pitchFamily="34" charset="0"/>
              </a:rPr>
              <a:t>Las normas sociales son a menudo el mayor obstáculo para la inclusión. Las viejas actitudes tardan en morir, y muchos todavía resisten el alojamiento de los estudiantes con discapacidades y problemas de aprendizaje, así como los de las culturas minoritarias.</a:t>
            </a:r>
          </a:p>
          <a:p>
            <a:r>
              <a:rPr lang="es-MX" sz="1000" b="1" dirty="0">
                <a:latin typeface="Century Gothic" pitchFamily="34" charset="0"/>
              </a:rPr>
              <a:t>Barreras físicas: </a:t>
            </a:r>
            <a:r>
              <a:rPr lang="es-MX" sz="1000" dirty="0">
                <a:latin typeface="Century Gothic" pitchFamily="34" charset="0"/>
              </a:rPr>
              <a:t>Algunas barreras físicas en la estructura de las escuelas, restringen la accesibilidad de los estudiantes con discapacidades.</a:t>
            </a:r>
          </a:p>
          <a:p>
            <a:r>
              <a:rPr lang="es-MX" sz="1000" b="1" dirty="0">
                <a:latin typeface="Century Gothic" pitchFamily="34" charset="0"/>
              </a:rPr>
              <a:t>Plan de Estudios: </a:t>
            </a:r>
            <a:r>
              <a:rPr lang="es-MX" sz="1000" dirty="0">
                <a:latin typeface="Century Gothic" pitchFamily="34" charset="0"/>
              </a:rPr>
              <a:t>Un plan de estudios rígido que no permite la experimentación o el uso de diferentes métodos de enseñanza puede ser una enorme barrera para la inclusión. Planes de estudio que no reconocen los diferentes estilos de aprendizaje obstaculizan la experiencia escolar para todos los estudiantes, incluso aquellos que tradicionalmente no reconocida por tener dificultades físicas o mentales.</a:t>
            </a:r>
          </a:p>
          <a:p>
            <a:r>
              <a:rPr lang="es-MX" sz="1000" b="1" dirty="0">
                <a:latin typeface="Century Gothic" pitchFamily="34" charset="0"/>
              </a:rPr>
              <a:t>Maestros: </a:t>
            </a:r>
            <a:r>
              <a:rPr lang="es-MX" sz="1000" dirty="0">
                <a:latin typeface="Century Gothic" pitchFamily="34" charset="0"/>
              </a:rPr>
              <a:t>Lo</a:t>
            </a:r>
            <a:r>
              <a:rPr lang="es-MX" sz="1000" b="1" dirty="0">
                <a:latin typeface="Century Gothic" pitchFamily="34" charset="0"/>
              </a:rPr>
              <a:t>s </a:t>
            </a:r>
            <a:r>
              <a:rPr lang="es-MX" sz="1000" dirty="0">
                <a:latin typeface="Century Gothic" pitchFamily="34" charset="0"/>
              </a:rPr>
              <a:t>maestros que no están capacitados o que no están dispuestos o poco entusiasmo por trabajar con los estudiantes con capacidades diferentes son un inconveniente para la inclusión exitosa.</a:t>
            </a:r>
          </a:p>
          <a:p>
            <a:r>
              <a:rPr lang="es-MX" sz="1000" dirty="0">
                <a:latin typeface="Century Gothic" pitchFamily="34" charset="0"/>
              </a:rPr>
              <a:t> </a:t>
            </a:r>
          </a:p>
        </p:txBody>
      </p:sp>
    </p:spTree>
    <p:extLst>
      <p:ext uri="{BB962C8B-B14F-4D97-AF65-F5344CB8AC3E}">
        <p14:creationId xmlns:p14="http://schemas.microsoft.com/office/powerpoint/2010/main" val="249684505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TotalTime>
  <Words>594</Words>
  <Application>Microsoft Office PowerPoint</Application>
  <PresentationFormat>Presentación en pantalla (4:3)</PresentationFormat>
  <Paragraphs>89</Paragraphs>
  <Slides>2</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vt:i4>
      </vt:variant>
    </vt:vector>
  </HeadingPairs>
  <TitlesOfParts>
    <vt:vector size="8" baseType="lpstr">
      <vt:lpstr>Arial</vt:lpstr>
      <vt:lpstr>Calibri</vt:lpstr>
      <vt:lpstr>Century Gothic</vt:lpstr>
      <vt:lpstr>Lucida Handwriting</vt:lpstr>
      <vt:lpstr>Times New Roman</vt:lpstr>
      <vt:lpstr>Tema de Office</vt:lpstr>
      <vt:lpstr>Presentación de PowerPoint</vt:lpstr>
      <vt:lpstr>Presentación de PowerPoint</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daniela guadalupe quilantan rangel</dc:creator>
  <cp:lastModifiedBy>aagtz</cp:lastModifiedBy>
  <cp:revision>10</cp:revision>
  <dcterms:created xsi:type="dcterms:W3CDTF">2019-11-18T17:45:10Z</dcterms:created>
  <dcterms:modified xsi:type="dcterms:W3CDTF">2019-11-18T22:56:48Z</dcterms:modified>
</cp:coreProperties>
</file>