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7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00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2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029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59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3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40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09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44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085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66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DEDE9-8E01-44C3-94E4-49C8D88D3CD4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D482-29CF-4A65-85FC-EF086E0F9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72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6138"/>
            <a:ext cx="1178304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ESCUELA NORMAL DE EDUCACION PREESCOLAR</a:t>
            </a:r>
          </a:p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LICENCIATURA EN EDUCACION PREESCOLAR</a:t>
            </a:r>
          </a:p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Ciclo escolar 2019 - 2020</a:t>
            </a:r>
          </a:p>
          <a:p>
            <a:pPr algn="ctr"/>
            <a:endParaRPr lang="es-MX" sz="2400" dirty="0" smtClean="0">
              <a:latin typeface="Century Gothic" panose="020B0502020202020204" pitchFamily="34" charset="0"/>
            </a:endParaRPr>
          </a:p>
          <a:p>
            <a:pPr algn="ctr"/>
            <a:endParaRPr lang="es-MX" sz="2400" dirty="0" smtClean="0">
              <a:latin typeface="Century Gothic" panose="020B0502020202020204" pitchFamily="34" charset="0"/>
            </a:endParaRPr>
          </a:p>
          <a:p>
            <a:pPr algn="ctr"/>
            <a:endParaRPr lang="es-MX" sz="2400" dirty="0" smtClean="0">
              <a:latin typeface="Century Gothic" panose="020B0502020202020204" pitchFamily="34" charset="0"/>
            </a:endParaRPr>
          </a:p>
          <a:p>
            <a:pPr algn="ctr"/>
            <a:endParaRPr lang="es-MX" sz="1600" dirty="0" smtClean="0">
              <a:latin typeface="Century Gothic" panose="020B0502020202020204" pitchFamily="34" charset="0"/>
            </a:endParaRPr>
          </a:p>
          <a:p>
            <a:pPr algn="ctr"/>
            <a:endParaRPr lang="es-MX" sz="16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Materia: Atención a la diversidad 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Maestra: Rosa </a:t>
            </a:r>
            <a:r>
              <a:rPr lang="es-MX" sz="1600" dirty="0" err="1" smtClean="0">
                <a:latin typeface="Century Gothic" panose="020B0502020202020204" pitchFamily="34" charset="0"/>
              </a:rPr>
              <a:t>Velia</a:t>
            </a:r>
            <a:r>
              <a:rPr lang="es-MX" sz="1600" dirty="0" smtClean="0">
                <a:latin typeface="Century Gothic" panose="020B0502020202020204" pitchFamily="34" charset="0"/>
              </a:rPr>
              <a:t> Del Rio Tijerina 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Unidad de aprendizaje II: "Y tú… ¿cómo formas parte de la discriminación? Diversidad y educación de los estudiantes en situación de desventaja"</a:t>
            </a:r>
          </a:p>
          <a:p>
            <a:pPr algn="ctr"/>
            <a:endParaRPr lang="es-MX" sz="16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Competencia de la unidad: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Century Gothic" panose="020B0502020202020204" pitchFamily="34" charset="0"/>
              </a:rPr>
              <a:t>Cuestiona las perspectivas personales centradas en modelos esencialistas y de la teoría del déficit y logra apropiarse de los fundamentos y filosofía subyacente a las perspectivas interactivas y contextuales basadas en derechos, oportunidades, apoyos y diálogo social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	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Century Gothic" panose="020B0502020202020204" pitchFamily="34" charset="0"/>
              </a:rPr>
              <a:t>Redimensiona la problemática social y escolar de grupos en situación de vulnerabilidad y exclusión a través de contextualizar sus entornos de desarrollo y aprendizaje y de identificar factores causales que han puesto en cuestionamiento su educabilidad.</a:t>
            </a:r>
          </a:p>
          <a:p>
            <a:pPr algn="ctr"/>
            <a:endParaRPr lang="es-MX" sz="16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Alumna: Belén Zapata Castillo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Año y sección: 3B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Saltillo, Coahuila a 15 de noviembre del 2019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92" y="1063428"/>
            <a:ext cx="2237708" cy="1489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91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8562913" y="311085"/>
            <a:ext cx="3209987" cy="62675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4048125" cy="6858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253320" y="158686"/>
            <a:ext cx="3541486" cy="654062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307786" y="158685"/>
            <a:ext cx="3541486" cy="654062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8457726" y="196144"/>
            <a:ext cx="3429474" cy="650316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4073883" y="4137"/>
            <a:ext cx="4048125" cy="6858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8134887" y="0"/>
            <a:ext cx="4048125" cy="6858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ombinar 13"/>
          <p:cNvSpPr/>
          <p:nvPr/>
        </p:nvSpPr>
        <p:spPr>
          <a:xfrm>
            <a:off x="8498871" y="158684"/>
            <a:ext cx="3388329" cy="3029016"/>
          </a:xfrm>
          <a:prstGeom prst="flowChartMerg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riángulo isósceles 11"/>
          <p:cNvSpPr/>
          <p:nvPr/>
        </p:nvSpPr>
        <p:spPr>
          <a:xfrm>
            <a:off x="8418122" y="158683"/>
            <a:ext cx="1733768" cy="3029017"/>
          </a:xfrm>
          <a:custGeom>
            <a:avLst/>
            <a:gdLst>
              <a:gd name="connsiteX0" fmla="*/ 0 w 4204964"/>
              <a:gd name="connsiteY0" fmla="*/ 5559319 h 5559319"/>
              <a:gd name="connsiteX1" fmla="*/ 2102482 w 4204964"/>
              <a:gd name="connsiteY1" fmla="*/ 0 h 5559319"/>
              <a:gd name="connsiteX2" fmla="*/ 4204964 w 4204964"/>
              <a:gd name="connsiteY2" fmla="*/ 5559319 h 5559319"/>
              <a:gd name="connsiteX3" fmla="*/ 0 w 4204964"/>
              <a:gd name="connsiteY3" fmla="*/ 5559319 h 5559319"/>
              <a:gd name="connsiteX0" fmla="*/ 0 w 4204964"/>
              <a:gd name="connsiteY0" fmla="*/ 5578369 h 5578369"/>
              <a:gd name="connsiteX1" fmla="*/ 1797682 w 4204964"/>
              <a:gd name="connsiteY1" fmla="*/ 0 h 5578369"/>
              <a:gd name="connsiteX2" fmla="*/ 4204964 w 4204964"/>
              <a:gd name="connsiteY2" fmla="*/ 5578369 h 5578369"/>
              <a:gd name="connsiteX3" fmla="*/ 0 w 4204964"/>
              <a:gd name="connsiteY3" fmla="*/ 5578369 h 5578369"/>
              <a:gd name="connsiteX0" fmla="*/ 0 w 5443214"/>
              <a:gd name="connsiteY0" fmla="*/ 5578369 h 5711719"/>
              <a:gd name="connsiteX1" fmla="*/ 1797682 w 5443214"/>
              <a:gd name="connsiteY1" fmla="*/ 0 h 5711719"/>
              <a:gd name="connsiteX2" fmla="*/ 5443214 w 5443214"/>
              <a:gd name="connsiteY2" fmla="*/ 5711719 h 5711719"/>
              <a:gd name="connsiteX3" fmla="*/ 0 w 5443214"/>
              <a:gd name="connsiteY3" fmla="*/ 5578369 h 5711719"/>
              <a:gd name="connsiteX0" fmla="*/ 202568 w 3645532"/>
              <a:gd name="connsiteY0" fmla="*/ 4644919 h 5711719"/>
              <a:gd name="connsiteX1" fmla="*/ 0 w 3645532"/>
              <a:gd name="connsiteY1" fmla="*/ 0 h 5711719"/>
              <a:gd name="connsiteX2" fmla="*/ 3645532 w 3645532"/>
              <a:gd name="connsiteY2" fmla="*/ 5711719 h 5711719"/>
              <a:gd name="connsiteX3" fmla="*/ 202568 w 3645532"/>
              <a:gd name="connsiteY3" fmla="*/ 4644919 h 5711719"/>
              <a:gd name="connsiteX0" fmla="*/ 0 w 3671564"/>
              <a:gd name="connsiteY0" fmla="*/ 4606819 h 5711719"/>
              <a:gd name="connsiteX1" fmla="*/ 26032 w 3671564"/>
              <a:gd name="connsiteY1" fmla="*/ 0 h 5711719"/>
              <a:gd name="connsiteX2" fmla="*/ 3671564 w 3671564"/>
              <a:gd name="connsiteY2" fmla="*/ 5711719 h 5711719"/>
              <a:gd name="connsiteX3" fmla="*/ 0 w 3671564"/>
              <a:gd name="connsiteY3" fmla="*/ 4606819 h 5711719"/>
              <a:gd name="connsiteX0" fmla="*/ 0 w 3804914"/>
              <a:gd name="connsiteY0" fmla="*/ 4606819 h 5768869"/>
              <a:gd name="connsiteX1" fmla="*/ 26032 w 3804914"/>
              <a:gd name="connsiteY1" fmla="*/ 0 h 5768869"/>
              <a:gd name="connsiteX2" fmla="*/ 3804914 w 3804914"/>
              <a:gd name="connsiteY2" fmla="*/ 5768869 h 5768869"/>
              <a:gd name="connsiteX3" fmla="*/ 0 w 3804914"/>
              <a:gd name="connsiteY3" fmla="*/ 4606819 h 576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4914" h="5768869">
                <a:moveTo>
                  <a:pt x="0" y="4606819"/>
                </a:moveTo>
                <a:lnTo>
                  <a:pt x="26032" y="0"/>
                </a:lnTo>
                <a:lnTo>
                  <a:pt x="3804914" y="5768869"/>
                </a:lnTo>
                <a:lnTo>
                  <a:pt x="0" y="460681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riángulo isósceles 14"/>
          <p:cNvSpPr/>
          <p:nvPr/>
        </p:nvSpPr>
        <p:spPr>
          <a:xfrm>
            <a:off x="10232640" y="196144"/>
            <a:ext cx="1702682" cy="2988539"/>
          </a:xfrm>
          <a:custGeom>
            <a:avLst/>
            <a:gdLst>
              <a:gd name="connsiteX0" fmla="*/ 0 w 3771900"/>
              <a:gd name="connsiteY0" fmla="*/ 4736187 h 4736187"/>
              <a:gd name="connsiteX1" fmla="*/ 1885950 w 3771900"/>
              <a:gd name="connsiteY1" fmla="*/ 0 h 4736187"/>
              <a:gd name="connsiteX2" fmla="*/ 3771900 w 3771900"/>
              <a:gd name="connsiteY2" fmla="*/ 4736187 h 4736187"/>
              <a:gd name="connsiteX3" fmla="*/ 0 w 3771900"/>
              <a:gd name="connsiteY3" fmla="*/ 4736187 h 4736187"/>
              <a:gd name="connsiteX0" fmla="*/ 0 w 5486400"/>
              <a:gd name="connsiteY0" fmla="*/ 5688687 h 5688687"/>
              <a:gd name="connsiteX1" fmla="*/ 3600450 w 5486400"/>
              <a:gd name="connsiteY1" fmla="*/ 0 h 5688687"/>
              <a:gd name="connsiteX2" fmla="*/ 5486400 w 5486400"/>
              <a:gd name="connsiteY2" fmla="*/ 4736187 h 5688687"/>
              <a:gd name="connsiteX3" fmla="*/ 0 w 5486400"/>
              <a:gd name="connsiteY3" fmla="*/ 5688687 h 5688687"/>
              <a:gd name="connsiteX0" fmla="*/ 0 w 3600450"/>
              <a:gd name="connsiteY0" fmla="*/ 5688687 h 5688687"/>
              <a:gd name="connsiteX1" fmla="*/ 3600450 w 3600450"/>
              <a:gd name="connsiteY1" fmla="*/ 0 h 5688687"/>
              <a:gd name="connsiteX2" fmla="*/ 3105150 w 3600450"/>
              <a:gd name="connsiteY2" fmla="*/ 4831437 h 5688687"/>
              <a:gd name="connsiteX3" fmla="*/ 0 w 3600450"/>
              <a:gd name="connsiteY3" fmla="*/ 5688687 h 5688687"/>
              <a:gd name="connsiteX0" fmla="*/ 0 w 3600450"/>
              <a:gd name="connsiteY0" fmla="*/ 5688687 h 5688687"/>
              <a:gd name="connsiteX1" fmla="*/ 3600450 w 3600450"/>
              <a:gd name="connsiteY1" fmla="*/ 0 h 5688687"/>
              <a:gd name="connsiteX2" fmla="*/ 3600450 w 3600450"/>
              <a:gd name="connsiteY2" fmla="*/ 4717137 h 5688687"/>
              <a:gd name="connsiteX3" fmla="*/ 0 w 3600450"/>
              <a:gd name="connsiteY3" fmla="*/ 5688687 h 568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5688687">
                <a:moveTo>
                  <a:pt x="0" y="5688687"/>
                </a:moveTo>
                <a:lnTo>
                  <a:pt x="3600450" y="0"/>
                </a:lnTo>
                <a:lnTo>
                  <a:pt x="3600450" y="4717137"/>
                </a:lnTo>
                <a:lnTo>
                  <a:pt x="0" y="5688687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4371370" y="1027705"/>
            <a:ext cx="3541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Ciclo escolar 2019 – 2020</a:t>
            </a:r>
            <a:b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Materia: Atención a la diversidad </a:t>
            </a:r>
            <a:b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Profesora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Rosa </a:t>
            </a:r>
            <a:r>
              <a:rPr lang="es-MX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Velia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Rio Tijerina</a:t>
            </a:r>
          </a:p>
          <a:p>
            <a:pPr algn="ctr">
              <a:lnSpc>
                <a:spcPct val="200000"/>
              </a:lnSpc>
            </a:pP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Alumnas: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 err="1" smtClean="0"/>
              <a:t>Garcia</a:t>
            </a:r>
            <a:r>
              <a:rPr lang="es-MX" sz="1400" dirty="0" smtClean="0"/>
              <a:t> Balderas Itzel </a:t>
            </a:r>
            <a:r>
              <a:rPr lang="es-MX" sz="1400" dirty="0" err="1" smtClean="0"/>
              <a:t>Sarahid</a:t>
            </a:r>
            <a:endParaRPr lang="es-MX" sz="1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 err="1" smtClean="0"/>
              <a:t>Retta</a:t>
            </a:r>
            <a:r>
              <a:rPr lang="es-MX" sz="1400" dirty="0" smtClean="0"/>
              <a:t> Riojas Ana Lilia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 smtClean="0"/>
              <a:t>Reyna Hidalgo Virginia Libertad</a:t>
            </a: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Belén Zapata Castillo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Año y sección: 3B</a:t>
            </a:r>
          </a:p>
          <a:p>
            <a:pPr algn="ctr">
              <a:lnSpc>
                <a:spcPct val="200000"/>
              </a:lnSpc>
            </a:pP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Saltillo, Coahuila a 18 de noviembre del 2019 </a:t>
            </a: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32" y="1450384"/>
            <a:ext cx="2091206" cy="15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223030" y="327481"/>
            <a:ext cx="3836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algn="ctr"/>
            <a:r>
              <a:rPr lang="es-MX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997" y="3305646"/>
            <a:ext cx="3725286" cy="350860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/>
          <a:srcRect l="6103" t="5127" r="6460" b="3532"/>
          <a:stretch/>
        </p:blipFill>
        <p:spPr>
          <a:xfrm rot="5400000">
            <a:off x="-1241537" y="1609960"/>
            <a:ext cx="6529670" cy="3649032"/>
          </a:xfrm>
          <a:prstGeom prst="rect">
            <a:avLst/>
          </a:prstGeom>
          <a:ln w="57150">
            <a:noFill/>
          </a:ln>
        </p:spPr>
      </p:pic>
      <p:sp>
        <p:nvSpPr>
          <p:cNvPr id="23" name="Rectángulo 22"/>
          <p:cNvSpPr/>
          <p:nvPr/>
        </p:nvSpPr>
        <p:spPr>
          <a:xfrm>
            <a:off x="358350" y="2899246"/>
            <a:ext cx="33710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es-MX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 </a:t>
            </a:r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una práctica cotidiana que consiste en dar un trato desfavorable o de desprecio inmerecido a determinada persona o grupo, que a veces no percibimos, pero que en algún momento la hemos causado o recibido.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59" y="169638"/>
            <a:ext cx="2761863" cy="290063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109" y="1120710"/>
            <a:ext cx="2252377" cy="11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7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4790179" y="1318604"/>
            <a:ext cx="3120711" cy="8677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4048125" y="0"/>
            <a:ext cx="4048125" cy="68580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4218267" y="158686"/>
            <a:ext cx="3794318" cy="654062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8254071" y="158686"/>
            <a:ext cx="3750673" cy="654062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297002" y="4043833"/>
            <a:ext cx="1664809" cy="39635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33" b="84273" l="4462" r="97231">
                        <a14:foregroundMark x1="77462" y1="15465" x2="89615" y2="24115"/>
                        <a14:foregroundMark x1="83923" y1="44823" x2="82385" y2="64613"/>
                        <a14:foregroundMark x1="80538" y1="58191" x2="79923" y2="61206"/>
                        <a14:foregroundMark x1="87846" y1="57667" x2="89231" y2="63696"/>
                        <a14:foregroundMark x1="79231" y1="63172" x2="79308" y2="64220"/>
                        <a14:foregroundMark x1="81077" y1="79685" x2="83000" y2="76147"/>
                        <a14:foregroundMark x1="87923" y1="79817" x2="89154" y2="74312"/>
                        <a14:foregroundMark x1="69308" y1="74312" x2="70385" y2="76671"/>
                        <a14:foregroundMark x1="64077" y1="74312" x2="63000" y2="78506"/>
                        <a14:foregroundMark x1="52385" y1="79817" x2="53769" y2="79948"/>
                        <a14:foregroundMark x1="45846" y1="80341" x2="45615" y2="78899"/>
                        <a14:foregroundMark x1="23846" y1="79423" x2="25308" y2="80079"/>
                        <a14:foregroundMark x1="25077" y1="78375" x2="25692" y2="79161"/>
                        <a14:foregroundMark x1="26154" y1="78899" x2="25615" y2="80603"/>
                        <a14:foregroundMark x1="30385" y1="77326" x2="31231" y2="76016"/>
                        <a14:foregroundMark x1="46000" y1="80996" x2="46923" y2="79685"/>
                        <a14:foregroundMark x1="45154" y1="78899" x2="45077" y2="79948"/>
                        <a14:foregroundMark x1="54077" y1="78899" x2="54154" y2="79423"/>
                        <a14:foregroundMark x1="64769" y1="73919" x2="64846" y2="75623"/>
                      </a14:backgroundRemoval>
                    </a14:imgEffect>
                  </a14:imgLayer>
                </a14:imgProps>
              </a:ext>
            </a:extLst>
          </a:blip>
          <a:srcRect l="4989" t="8210" r="3465" b="17097"/>
          <a:stretch/>
        </p:blipFill>
        <p:spPr>
          <a:xfrm>
            <a:off x="8210534" y="4953372"/>
            <a:ext cx="3996419" cy="18638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527" y="71603"/>
            <a:ext cx="3845220" cy="270457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79695" y="4041376"/>
            <a:ext cx="3845220" cy="270457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Resultado de imagen para discriminacion infant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" y="2408063"/>
            <a:ext cx="3873990" cy="21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22" y="0"/>
            <a:ext cx="3109229" cy="74987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9735" y="547917"/>
            <a:ext cx="385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>
                <a:latin typeface="Century Gothic" panose="020B0502020202020204" pitchFamily="34" charset="0"/>
              </a:rPr>
              <a:t>Cuando </a:t>
            </a:r>
            <a:r>
              <a:rPr lang="es-MX" sz="1600" dirty="0">
                <a:latin typeface="Century Gothic" panose="020B0502020202020204" pitchFamily="34" charset="0"/>
              </a:rPr>
              <a:t>un alumno trata mal, se burla o molesta a otro, ya sea por su estatura, su peso, su color de piel, su forma de ser, su religión, su dificultad para hacer algo, por alguna discapacidad, enfermedad o cualquier otro motivo.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9735" y="5537862"/>
            <a:ext cx="3757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Cuando </a:t>
            </a:r>
            <a:r>
              <a:rPr lang="es-MX" sz="1600" dirty="0">
                <a:latin typeface="Century Gothic" panose="020B0502020202020204" pitchFamily="34" charset="0"/>
              </a:rPr>
              <a:t>una persona trata distinto a alguien solo por ser diferente y le quita la oportunidad de hacer algo a lo que tiene derecho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45" y="4525600"/>
            <a:ext cx="3359150" cy="118589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5489" y="158686"/>
            <a:ext cx="2993395" cy="1012024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8449554" y="1536403"/>
            <a:ext cx="33324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L</a:t>
            </a:r>
            <a:r>
              <a:rPr lang="es-MX" sz="1600" dirty="0" smtClean="0">
                <a:latin typeface="Century Gothic" panose="020B0502020202020204" pitchFamily="34" charset="0"/>
              </a:rPr>
              <a:t>as </a:t>
            </a:r>
            <a:r>
              <a:rPr lang="es-MX" sz="1600" dirty="0">
                <a:latin typeface="Century Gothic" panose="020B0502020202020204" pitchFamily="34" charset="0"/>
              </a:rPr>
              <a:t>escuelas deben evaluar el ambiente físico de aprendizaje e identificar cualquier barrera o impedimento de ciertos estudiantes para aprender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392850" y="2331946"/>
            <a:ext cx="3703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A</a:t>
            </a:r>
            <a:r>
              <a:rPr lang="es-MX" sz="1600" dirty="0" smtClean="0">
                <a:latin typeface="Century Gothic" panose="020B0502020202020204" pitchFamily="34" charset="0"/>
              </a:rPr>
              <a:t>yudan </a:t>
            </a:r>
            <a:r>
              <a:rPr lang="es-MX" sz="1600" dirty="0">
                <a:latin typeface="Century Gothic" panose="020B0502020202020204" pitchFamily="34" charset="0"/>
              </a:rPr>
              <a:t>a los estudiantes a mejorar su autoestima, asumir responsabilidades, enseñar y aprender, socializar fuera de los grupos sociales y desarrollar respeto por los demás</a:t>
            </a:r>
          </a:p>
        </p:txBody>
      </p:sp>
      <p:sp>
        <p:nvSpPr>
          <p:cNvPr id="1024" name="Elipse 1023"/>
          <p:cNvSpPr/>
          <p:nvPr/>
        </p:nvSpPr>
        <p:spPr>
          <a:xfrm>
            <a:off x="4290969" y="1158853"/>
            <a:ext cx="1097618" cy="11002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5" name="Rectángulo 1024"/>
          <p:cNvSpPr/>
          <p:nvPr/>
        </p:nvSpPr>
        <p:spPr>
          <a:xfrm>
            <a:off x="4646031" y="1311992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>
                <a:latin typeface="Century Gothic" panose="020B0502020202020204" pitchFamily="34" charset="0"/>
              </a:rPr>
              <a:t>1</a:t>
            </a:r>
            <a:endParaRPr lang="es-MX" sz="4400" b="1" dirty="0">
              <a:latin typeface="Century Gothic" panose="020B0502020202020204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4263015" y="4271474"/>
            <a:ext cx="3120711" cy="8677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/>
          <p:cNvSpPr/>
          <p:nvPr/>
        </p:nvSpPr>
        <p:spPr>
          <a:xfrm>
            <a:off x="6857948" y="4176534"/>
            <a:ext cx="1078422" cy="10575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7" name="Rectángulo 1026"/>
          <p:cNvSpPr/>
          <p:nvPr/>
        </p:nvSpPr>
        <p:spPr>
          <a:xfrm>
            <a:off x="7132112" y="4374926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latin typeface="Century Gothic" panose="020B0502020202020204" pitchFamily="34" charset="0"/>
              </a:rPr>
              <a:t>2</a:t>
            </a:r>
            <a:endParaRPr lang="es-MX" sz="3600" b="1" dirty="0"/>
          </a:p>
        </p:txBody>
      </p:sp>
      <p:sp>
        <p:nvSpPr>
          <p:cNvPr id="8" name="Rectángulo 7"/>
          <p:cNvSpPr/>
          <p:nvPr/>
        </p:nvSpPr>
        <p:spPr>
          <a:xfrm>
            <a:off x="4376088" y="5389379"/>
            <a:ext cx="34443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H</a:t>
            </a:r>
            <a:r>
              <a:rPr lang="es-MX" sz="1600" dirty="0" smtClean="0">
                <a:latin typeface="Century Gothic" panose="020B0502020202020204" pitchFamily="34" charset="0"/>
              </a:rPr>
              <a:t>acer un esfuerzo en </a:t>
            </a:r>
            <a:r>
              <a:rPr lang="es-MX" sz="1600" dirty="0">
                <a:latin typeface="Century Gothic" panose="020B0502020202020204" pitchFamily="34" charset="0"/>
              </a:rPr>
              <a:t>conjunto en todos los niveles y hacer que toda la comunidad educativa asuma este </a:t>
            </a:r>
            <a:r>
              <a:rPr lang="es-MX" sz="1600" dirty="0" smtClean="0">
                <a:latin typeface="Century Gothic" panose="020B0502020202020204" pitchFamily="34" charset="0"/>
              </a:rPr>
              <a:t>compromiso</a:t>
            </a:r>
            <a:endParaRPr lang="es-MX" sz="1600" dirty="0">
              <a:latin typeface="Century Gothic" panose="020B0502020202020204" pitchFamily="34" charset="0"/>
            </a:endParaRPr>
          </a:p>
          <a:p>
            <a:endParaRPr lang="es-MX" dirty="0" smtClean="0"/>
          </a:p>
        </p:txBody>
      </p:sp>
      <p:sp>
        <p:nvSpPr>
          <p:cNvPr id="1028" name="Rectángulo 1027"/>
          <p:cNvSpPr/>
          <p:nvPr/>
        </p:nvSpPr>
        <p:spPr>
          <a:xfrm>
            <a:off x="4706093" y="4443715"/>
            <a:ext cx="173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 </a:t>
            </a:r>
            <a:r>
              <a:rPr lang="es-MX" sz="2800" b="1" dirty="0" smtClean="0">
                <a:latin typeface="Century Gothic" panose="020B0502020202020204" pitchFamily="34" charset="0"/>
              </a:rPr>
              <a:t>Esfuerzo </a:t>
            </a:r>
            <a:endParaRPr lang="es-MX" sz="2800" b="1" dirty="0"/>
          </a:p>
        </p:txBody>
      </p:sp>
      <p:sp>
        <p:nvSpPr>
          <p:cNvPr id="1030" name="Rectángulo 1029"/>
          <p:cNvSpPr/>
          <p:nvPr/>
        </p:nvSpPr>
        <p:spPr>
          <a:xfrm>
            <a:off x="5449943" y="1311992"/>
            <a:ext cx="2677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entury Gothic" panose="020B0502020202020204" pitchFamily="34" charset="0"/>
              </a:rPr>
              <a:t>Proyectos de aprendizaje cooperativo: 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8419941" y="498425"/>
            <a:ext cx="2721010" cy="790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Elipse 41"/>
          <p:cNvSpPr/>
          <p:nvPr/>
        </p:nvSpPr>
        <p:spPr>
          <a:xfrm>
            <a:off x="10743170" y="264564"/>
            <a:ext cx="1181464" cy="11357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Rectángulo 42"/>
          <p:cNvSpPr/>
          <p:nvPr/>
        </p:nvSpPr>
        <p:spPr>
          <a:xfrm>
            <a:off x="11105750" y="486803"/>
            <a:ext cx="386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atin typeface="Century Gothic" panose="020B0502020202020204" pitchFamily="34" charset="0"/>
              </a:rPr>
              <a:t>3</a:t>
            </a:r>
            <a:endParaRPr lang="es-MX" sz="3600" b="1" dirty="0"/>
          </a:p>
        </p:txBody>
      </p:sp>
      <p:sp>
        <p:nvSpPr>
          <p:cNvPr id="1031" name="Rectángulo 1030"/>
          <p:cNvSpPr/>
          <p:nvPr/>
        </p:nvSpPr>
        <p:spPr>
          <a:xfrm>
            <a:off x="8399704" y="524379"/>
            <a:ext cx="2728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b="1" dirty="0">
                <a:latin typeface="Century Gothic" panose="020B0502020202020204" pitchFamily="34" charset="0"/>
              </a:rPr>
              <a:t>Proyecto de diseño universal: </a:t>
            </a:r>
          </a:p>
        </p:txBody>
      </p:sp>
      <p:sp>
        <p:nvSpPr>
          <p:cNvPr id="1032" name="Rectángulo 1031"/>
          <p:cNvSpPr/>
          <p:nvPr/>
        </p:nvSpPr>
        <p:spPr>
          <a:xfrm>
            <a:off x="9376170" y="4101380"/>
            <a:ext cx="2487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>
                <a:latin typeface="Century Gothic" panose="020B0502020202020204" pitchFamily="34" charset="0"/>
              </a:rPr>
              <a:t>Lo que </a:t>
            </a:r>
            <a:r>
              <a:rPr lang="es-MX" sz="1600" dirty="0">
                <a:latin typeface="Century Gothic" panose="020B0502020202020204" pitchFamily="34" charset="0"/>
              </a:rPr>
              <a:t>pensamos y decimos de los demás</a:t>
            </a:r>
          </a:p>
        </p:txBody>
      </p:sp>
      <p:sp>
        <p:nvSpPr>
          <p:cNvPr id="47" name="Rectángulo redondeado 46"/>
          <p:cNvSpPr/>
          <p:nvPr/>
        </p:nvSpPr>
        <p:spPr>
          <a:xfrm>
            <a:off x="9203624" y="3200547"/>
            <a:ext cx="2721010" cy="7900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Elipse 47"/>
          <p:cNvSpPr/>
          <p:nvPr/>
        </p:nvSpPr>
        <p:spPr>
          <a:xfrm>
            <a:off x="8488178" y="3116776"/>
            <a:ext cx="1023160" cy="10146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/>
          <p:cNvSpPr/>
          <p:nvPr/>
        </p:nvSpPr>
        <p:spPr>
          <a:xfrm>
            <a:off x="8763887" y="3300940"/>
            <a:ext cx="386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latin typeface="Century Gothic" panose="020B0502020202020204" pitchFamily="34" charset="0"/>
              </a:rPr>
              <a:t>4</a:t>
            </a:r>
            <a:endParaRPr lang="es-MX" sz="3600" b="1" dirty="0"/>
          </a:p>
        </p:txBody>
      </p:sp>
      <p:sp>
        <p:nvSpPr>
          <p:cNvPr id="1033" name="Rectángulo 1032"/>
          <p:cNvSpPr/>
          <p:nvPr/>
        </p:nvSpPr>
        <p:spPr>
          <a:xfrm>
            <a:off x="9652193" y="3349963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Analizar </a:t>
            </a:r>
          </a:p>
        </p:txBody>
      </p:sp>
    </p:spTree>
    <p:extLst>
      <p:ext uri="{BB962C8B-B14F-4D97-AF65-F5344CB8AC3E}">
        <p14:creationId xmlns:p14="http://schemas.microsoft.com/office/powerpoint/2010/main" val="405784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7425" y="188855"/>
            <a:ext cx="11848564" cy="160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RÚBRICA PARA EVALUAR TRÍPTICO</a:t>
            </a:r>
            <a:endParaRPr lang="es-MX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 ____________________________________________________</a:t>
            </a:r>
            <a:endParaRPr lang="es-MX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Curso:___________________ sección________ fecha ______________  grupo __________</a:t>
            </a:r>
            <a:endParaRPr lang="es-MX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del tríptico donde exprese  las perspectivas personales centradas en modelos esencialistas y de la teoría del déficit y logra apropiarse de los fundamentos y filosofía subyacente a las perspectivas interactivas y contextuales basadas en derechos,  oportunidades, apoyos y diálogo social.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Puntos ________    calificación __________________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https://html2-f.scribdassets.com/2gff8cmrwgosmif/images/1-eccb9b53d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7" y="1864546"/>
            <a:ext cx="9144000" cy="46940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213116" y="163097"/>
            <a:ext cx="11629623" cy="64651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6669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383</Words>
  <Application>Microsoft Office PowerPoint</Application>
  <PresentationFormat>Panorámica</PresentationFormat>
  <Paragraphs>58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34</cp:revision>
  <dcterms:created xsi:type="dcterms:W3CDTF">2019-11-16T01:56:36Z</dcterms:created>
  <dcterms:modified xsi:type="dcterms:W3CDTF">2019-11-19T01:45:33Z</dcterms:modified>
</cp:coreProperties>
</file>