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40" d="100"/>
          <a:sy n="40" d="100"/>
        </p:scale>
        <p:origin x="1998" y="1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94" y="831925"/>
            <a:ext cx="9090212" cy="55581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0277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141505"/>
              </p:ext>
            </p:extLst>
          </p:nvPr>
        </p:nvGraphicFramePr>
        <p:xfrm>
          <a:off x="419549" y="817581"/>
          <a:ext cx="11446135" cy="51526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6278"/>
                <a:gridCol w="2685080"/>
                <a:gridCol w="2402091"/>
                <a:gridCol w="2655949"/>
                <a:gridCol w="2006737"/>
              </a:tblGrid>
              <a:tr h="79764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EVIDENCIA UNIDAD 1 </a:t>
                      </a:r>
                      <a:endParaRPr lang="es-ES" sz="8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ENSAYO</a:t>
                      </a:r>
                      <a:endParaRPr lang="es-ES" sz="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PROBLEMATIZA</a:t>
                      </a:r>
                      <a:endParaRPr lang="es-ES" sz="8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</a:txBody>
                  <a:tcPr marL="32853" marR="32853" marT="32853" marB="32853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9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ESTRATEGICO</a:t>
                      </a:r>
                      <a:endParaRPr lang="es-ES" sz="8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10</a:t>
                      </a:r>
                      <a:endParaRPr lang="es-ES" sz="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AUTÓNOMO</a:t>
                      </a:r>
                      <a:endParaRPr lang="es-ES" sz="8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</a:t>
                      </a:r>
                      <a:endParaRPr lang="es-ES" sz="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RESOLUTIVO</a:t>
                      </a:r>
                      <a:endParaRPr lang="es-ES" sz="8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8</a:t>
                      </a:r>
                      <a:endParaRPr lang="es-ES" sz="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RECEPTIVO</a:t>
                      </a:r>
                      <a:endParaRPr lang="es-ES" sz="8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7</a:t>
                      </a:r>
                      <a:endParaRPr lang="es-ES" sz="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 anchor="ctr"/>
                </a:tc>
              </a:tr>
              <a:tr h="103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Portada e </a:t>
                      </a:r>
                      <a:endParaRPr lang="es-ES" sz="105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Introducción</a:t>
                      </a:r>
                      <a:endParaRPr lang="es-ES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Vincula el tema del trabajo con los objetivos planteados en la introducción y el resto del cuerpo del ensayo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Transversaliza</a:t>
                      </a: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las competencias y aprendizajes a desarrollar en la evidencia 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Formula un tema para el trabajo acorde a los objetivos que desea alcanzar con la realización del trabajo y lo explica en la introducción.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Elabora un tema que se relaciona con los objetivos de la introducción, específica algunos de los elementos básicos de la introducción de manera poco clara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Describe el tema de su trabajo y define la introducción.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</a:tr>
              <a:tr h="2125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Desarrollo o cuerpo y conclusión</a:t>
                      </a:r>
                      <a:endParaRPr lang="es-ES" sz="105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Anexos</a:t>
                      </a:r>
                      <a:endParaRPr lang="es-ES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Teoriza y vincula el material realizado cuando lo explica y justifica  su uso para el desarrollo de competencias del campo de </a:t>
                      </a:r>
                      <a:r>
                        <a:rPr lang="es-ES_tradnl" sz="105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expresión</a:t>
                      </a:r>
                      <a:r>
                        <a:rPr lang="es-ES_tradnl" sz="105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y apreciación </a:t>
                      </a:r>
                      <a:r>
                        <a:rPr lang="es-ES_tradnl" sz="105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s-ES_tradnl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utilizando referentes y citas textuales respetando las ideas de autor, tomando en cuenta la norma  APA 6, así como las conclusiones dan muestra de una recopilación de lo aprendido</a:t>
                      </a:r>
                      <a:endParaRPr lang="es-ES" sz="105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Demuestra pensamiento critico</a:t>
                      </a:r>
                      <a:endParaRPr lang="es-ES" sz="105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Agrega como anexos fotografías del material desde distintos ángulos.</a:t>
                      </a:r>
                      <a:endParaRPr lang="es-ES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Explica la elaboración del material y argumenta su empleo para favorecer aprendizajes en el preescolar  empleando citas textuales que fundamenten lo realizado respetando la norma APA 6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Articula la introducción,  el desarrollo y las conclusiones.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Aplica lo aprendido y establece ideas claras, profundas y fundamentadas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Demuestra pensamiento critico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Agrega como anexos fotografías del material desde distintos ángulos.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Realiza un escrito del  tema de manera general dando respuesta a la actividad propuesta utiliza algunos referentes teóricos respetando la norma APA 6 y elabora una conclusión de su trabajo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Presenta ideas claras con poca originalidad.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Demuestra pensamiento critico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Agrega como anexos fotografías del material desde distintos ángulos.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Describe como realizo el material y su uso en el preescolar.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Demuestra pensamiento critico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Agrega como anexos fotografías del material desde distintos ángulos.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</a:tr>
              <a:tr h="797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Bibliografía</a:t>
                      </a:r>
                      <a:endParaRPr lang="es-ES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Emplea e investiga  bibliografía, las escribe en un apartado de referencias, sigue la norma APA en sus argumentaciones 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Cuenta con la bibliografía analizada en clase, su referencia sigue la norma APA en sus argumentaciones y en su ficha.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El ensayo cuenta con bibliografía mínima sólo  como ficha o como argumentación sin seguir la norma APA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Bibliografía incompleta solo menciona algunos datos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853" marR="32853" marT="32853" marB="32853"/>
                </a:tc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475181" y="205081"/>
            <a:ext cx="3688830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1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ELABORACIÓN Y PRESENTACIÓN DE UN ENSAYO </a:t>
            </a: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752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39558" y="335051"/>
            <a:ext cx="1145575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                                                             </a:t>
            </a:r>
            <a:r>
              <a:rPr kumimoji="0" lang="es-ES_tradnl" sz="12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RUBRICA DE LA ELABORACIÓN DE UN MATERIAL</a:t>
            </a: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741966"/>
              </p:ext>
            </p:extLst>
          </p:nvPr>
        </p:nvGraphicFramePr>
        <p:xfrm>
          <a:off x="1237129" y="889049"/>
          <a:ext cx="10359614" cy="5578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5080"/>
                <a:gridCol w="2430302"/>
                <a:gridCol w="2174213"/>
                <a:gridCol w="2403460"/>
                <a:gridCol w="1816559"/>
              </a:tblGrid>
              <a:tr h="161904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EVIDENCIA UNIDAD 1 </a:t>
                      </a:r>
                      <a:endParaRPr lang="es-ES" sz="12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ELABORACIÓN de material didáctico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124" marR="50124" marT="50124" marB="50124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PROBLEMATIZACIÓN</a:t>
                      </a:r>
                      <a:endParaRPr lang="es-ES" sz="12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Realiza un material </a:t>
                      </a:r>
                      <a:r>
                        <a:rPr lang="es-ES_tradnl" sz="11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didáctico:</a:t>
                      </a:r>
                      <a:r>
                        <a:rPr lang="es-ES_tradnl" sz="110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124" marR="50124" marT="50124" marB="50124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00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124" marR="50124" marT="50124" marB="50124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ESTRATEGICO</a:t>
                      </a:r>
                      <a:endParaRPr lang="es-ES" sz="12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10</a:t>
                      </a:r>
                      <a:endParaRPr lang="es-ES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124" marR="50124" marT="50124" marB="50124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2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2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AUTÓNOMO</a:t>
                      </a:r>
                      <a:endParaRPr lang="es-ES" sz="12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</a:t>
                      </a:r>
                      <a:endParaRPr lang="es-ES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124" marR="50124" marT="50124" marB="50124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RESOLUTIVO</a:t>
                      </a:r>
                      <a:endParaRPr lang="es-ES" sz="12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8</a:t>
                      </a:r>
                      <a:endParaRPr lang="es-ES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124" marR="50124" marT="50124" marB="50124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RECEPTIVO</a:t>
                      </a:r>
                      <a:endParaRPr lang="es-ES" sz="12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7</a:t>
                      </a:r>
                      <a:endParaRPr lang="es-ES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124" marR="50124" marT="50124" marB="50124" anchor="ctr"/>
                </a:tc>
              </a:tr>
              <a:tr h="2958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MATERIAL</a:t>
                      </a:r>
                      <a:endParaRPr lang="es-ES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124" marR="50124" marT="50124" marB="5012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Crea e innova un material que sirva como recurso para el desarrollo de aprendizajes del campo de </a:t>
                      </a:r>
                      <a:r>
                        <a:rPr lang="es-ES_tradnl" sz="11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educación</a:t>
                      </a:r>
                      <a:r>
                        <a:rPr lang="es-ES_tradnl" sz="110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artística.</a:t>
                      </a:r>
                      <a:endParaRPr lang="es-ES" sz="12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Aspecto innovador y de alta calidad con materiales apropiados al área de preescolar</a:t>
                      </a:r>
                      <a:endParaRPr lang="es-ES" sz="12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 tamaño considerado para la etapa infantil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124" marR="50124" marT="50124" marB="5012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Diseña un material que sirva como recurso para el desarrollo de aprendizajes del campo </a:t>
                      </a:r>
                      <a:r>
                        <a:rPr lang="es-ES_tradnl" sz="11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</a:t>
                      </a:r>
                      <a:r>
                        <a:rPr lang="es-ES_tradnl" sz="110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expresión y apreciación artística.</a:t>
                      </a:r>
                      <a:endParaRPr lang="es-ES" sz="12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Emplea materiales  de alta calidad propios de la etapa preescolar</a:t>
                      </a:r>
                      <a:endParaRPr lang="es-ES" sz="12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 tamaño considerado para la etapa infantil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124" marR="50124" marT="50124" marB="5012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Elabora un material que sirva como recurso para el desarrollo de aprendizajes </a:t>
                      </a:r>
                      <a:r>
                        <a:rPr lang="es-ES_tradnl" sz="11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</a:t>
                      </a:r>
                      <a:r>
                        <a:rPr lang="es-ES_tradnl" sz="110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l campo de expresión y apreciación artística </a:t>
                      </a:r>
                      <a:endParaRPr lang="es-ES" sz="12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Los materiales son apropiados para la etapa preescolar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124" marR="50124" marT="50124" marB="50124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Presenta un material didáctico que sirva como recurso para el desarrollo de aprendizajes del </a:t>
                      </a:r>
                      <a:r>
                        <a:rPr lang="es-ES_tradnl" sz="11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campo </a:t>
                      </a:r>
                      <a:r>
                        <a:rPr lang="es-ES_tradnl" sz="110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expresión y apreciación artística </a:t>
                      </a:r>
                      <a:endParaRPr lang="es-ES" sz="1200" dirty="0" smtClean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1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Los </a:t>
                      </a:r>
                      <a:r>
                        <a:rPr lang="es-ES_tradnl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materiales son apropiados para la etapa preescolar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124" marR="50124" marT="50124" marB="50124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 flipH="1">
            <a:off x="13295312" y="-1111528"/>
            <a:ext cx="291595" cy="7017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RUBRICA DE LA ELABORACIÓN DE UN MATERIAL</a:t>
            </a: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362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525768"/>
              </p:ext>
            </p:extLst>
          </p:nvPr>
        </p:nvGraphicFramePr>
        <p:xfrm>
          <a:off x="968188" y="672121"/>
          <a:ext cx="10370372" cy="5965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7285"/>
                <a:gridCol w="1491194"/>
                <a:gridCol w="1896137"/>
                <a:gridCol w="1571000"/>
                <a:gridCol w="1989982"/>
                <a:gridCol w="2304774"/>
              </a:tblGrid>
              <a:tr h="557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40397" marR="40397" marT="40397" marB="4039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CRITERIOS DE EVALUACIÓN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97" marR="40397" marT="40397" marB="4039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ESTRATÉGICO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10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97" marR="40397" marT="40397" marB="4039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AUTÓNOMO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97" marR="40397" marT="40397" marB="4039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RESOLUTIVO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8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97" marR="40397" marT="40397" marB="4039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RECEPTIVO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7-6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97" marR="40397" marT="40397" marB="40397" anchor="ctr"/>
                </a:tc>
              </a:tr>
              <a:tr h="4260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SECUENCIA DIDÁCTICA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97" marR="40397" marT="40397" marB="4039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Presenta los elementos de una Secuencia didáctica (competencia, aprendizaje,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Campo, aspecto, recursos, tiempo, evaluación, inicio, desarrollo y cierre) 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Redacción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Ortografía 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97" marR="40397" marT="40397" marB="4039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Crea y adapta una secuencia didáctica de forma Congruente entre aprendizajes,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Actividades y evaluación.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Transversaliza Elementos completos de planeación.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Teoriza y expresa en una redacción clara, sin errores de ortografía, limpieza.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97" marR="40397" marT="40397" marB="4039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Articula competencias, aprendizajes, actividades y evaluación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Explica de una manera clara y coherente con una r</a:t>
                      </a:r>
                      <a:r>
                        <a:rPr lang="es-ES_tradnl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edacción sin errores de ortografía, limpieza.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97" marR="40397" marT="40397" marB="4039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Elabora una secuencia didáctica con todos sus elementos 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Realiza una redacción clara, sin errores de ortografía, limpieza.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97" marR="40397" marT="40397" marB="4039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Registra una secuencia de actividades con elementos relevantes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Redacción clara con pocos errores ortográficos 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97" marR="40397" marT="40397" marB="40397"/>
                </a:tc>
              </a:tr>
              <a:tr h="11312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Reflexiones del docente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97" marR="40397" marT="40397" marB="40397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97" marR="40397" marT="40397" marB="40397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71539" y="104182"/>
            <a:ext cx="1261035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Rúbrica de evaluación</a:t>
            </a: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RUBRICAS DE PLANEACI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ES_tradnl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556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788174"/>
              </p:ext>
            </p:extLst>
          </p:nvPr>
        </p:nvGraphicFramePr>
        <p:xfrm>
          <a:off x="591670" y="645459"/>
          <a:ext cx="10843708" cy="55186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1201"/>
                <a:gridCol w="1309198"/>
                <a:gridCol w="1310184"/>
                <a:gridCol w="1311167"/>
                <a:gridCol w="1385979"/>
                <a:gridCol w="1385979"/>
              </a:tblGrid>
              <a:tr h="693114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D) SITUACIÓN DE APRENDIZAJE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5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1.- Propósito de la actividad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9 indicadores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8 indicadores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7 indicadores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6 indicadores</a:t>
                      </a:r>
                      <a:endParaRPr lang="es-E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5 o menos indicadores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5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2.- Campo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5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3.- Aspecto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5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4.- Competencia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5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5.- Aprendizaje esperado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5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6.- Saberes previos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10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7.- Inicio, desarrollo, cierre de la actividad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5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8.- Espacios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5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9.- Modalidad utilizada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5081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E) EVALUACIÓN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5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1.- Utiliza el ciclo de Smyth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5 indicadores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4 indicadores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3 indicadores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2 indicadores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1 indicador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63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2.- Tipo de evaluación realizada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057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9417"/>
              </p:ext>
            </p:extLst>
          </p:nvPr>
        </p:nvGraphicFramePr>
        <p:xfrm>
          <a:off x="1333947" y="699250"/>
          <a:ext cx="9552792" cy="5924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6406"/>
                <a:gridCol w="2469048"/>
                <a:gridCol w="2469048"/>
                <a:gridCol w="2468290"/>
              </a:tblGrid>
              <a:tr h="177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INDICADORES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10  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8 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  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  <a:tr h="355032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H) HABILIDADES DOCENTES</a:t>
                      </a:r>
                      <a:endParaRPr lang="es-ES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1.- Utiliza lenguaje claro y sencillo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1.- Utiliza lenguaje claro pero muy elevado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1.- Su  lenguaje no es  claro ni sencillo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  <a:tr h="69924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2.- Promueve la participación de todos los alumnos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2.- Promueve la participación de algunos de  los alumnos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2.- Le hace falta promover la participación de los alumnos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  <a:tr h="5215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3.- Domina los contenidos que se abordan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3.- Conoce pero no domina los contenidos que se abordan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3.- No presenta ningún dominio de contenidos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  <a:tr h="5215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4.- Utiliza estrategias para orden y control de grupo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4.- No utiliza estrategias para orden y control de grupo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4.- No utiliza estrategias para orden y control de grupo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  <a:tr h="35503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5.- Atiende imprevistos de manera óptima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5.-Dificultad para atender imprevistos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5.- Evade los  imprevistos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  <a:tr h="35503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I) ANÁLISIS ESCRITO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1.- La redacción es clara y coherente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1.- La redacción es clara, sin coherencia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1.- La redacción no es clara ni coherente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  <a:tr h="5215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2.-Incluye mínimo 6 citas texutales/paráfrasis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2.- Incluye mínimo 5 citas texutales/paráfrasis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2.- Incluye mínimo 4 citas texutales/paráfrasis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  <a:tr h="5215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3.- Incluye referencias bibliográficas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3.- No incluye todas las referencias bibliográficas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3.- No incluye ninguna referencias bibliográficas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  <a:tr h="34382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4.- Sin errores ortográficos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4.- De 1 - 5 errores  ortográficos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4.- 6 o más errores  ortográficos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  <a:tr h="343829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J) GENERALES</a:t>
                      </a:r>
                      <a:endParaRPr lang="es-ES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1.- El video es claro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1.- El video no tiene nitidez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1.- El video es fotográfico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  <a:tr h="34382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2.-Duración de 20 – 30 min.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2.-Duración de 10 – 19 min.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2.-Duración de menos de 9 min.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  <a:tr h="34382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3.- Tiene claridad de audio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3.- Falta claridad de audio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3.- Baja claridad de audio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  <a:tr h="5215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4.- Entrega el día señalado,  durante la hora del curso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4.- Entrega el día señalado, después de la hora del curso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4.- Entrega un día después del señalado 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03" marR="597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63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678801"/>
              </p:ext>
            </p:extLst>
          </p:nvPr>
        </p:nvGraphicFramePr>
        <p:xfrm>
          <a:off x="806823" y="817583"/>
          <a:ext cx="9757188" cy="5482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6260"/>
                <a:gridCol w="1178019"/>
                <a:gridCol w="1178905"/>
                <a:gridCol w="1179790"/>
                <a:gridCol w="1247107"/>
                <a:gridCol w="1247107"/>
              </a:tblGrid>
              <a:tr h="377199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F) VINCULACIÓN DEL CONTEXTO INTERNO CON EL </a:t>
                      </a:r>
                      <a:r>
                        <a:rPr lang="es-MX" sz="1100" dirty="0" smtClean="0">
                          <a:effectLst/>
                        </a:rPr>
                        <a:t>EXTERNO</a:t>
                      </a:r>
                      <a:r>
                        <a:rPr lang="es-MX" sz="1100" baseline="0" dirty="0" smtClean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10                                                                8                                                                                     6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1.- Justifica la aplicación de la situación de aprendizaje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e incluye los 3 indicadores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e incluye 2 indicadores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e incluye solo 1 indicador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7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2.- Incluye citas textuales/paráfrasis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834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3.- Argumenta de manera personal (confrontar teoría-práctica)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7199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G) ORGANIZACIÓN DE LOS ESPACIOS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5456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1.- Menciona  las estrategias utilizadas para cada estilo de aprendizaje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Incluye estrategias para todos los estilos de aprendizaje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Incluye estrategias para algunos estilos de aprendizaje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Solo menciona los estilos de aprendizaje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06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83</TotalTime>
  <Words>1191</Words>
  <Application>Microsoft Office PowerPoint</Application>
  <PresentationFormat>Panorámica</PresentationFormat>
  <Paragraphs>205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 Unicode MS</vt:lpstr>
      <vt:lpstr>Arial</vt:lpstr>
      <vt:lpstr>Calibri</vt:lpstr>
      <vt:lpstr>Century Gothic</vt:lpstr>
      <vt:lpstr>Times New Roman</vt:lpstr>
      <vt:lpstr>Wingdings 3</vt:lpstr>
      <vt:lpstr>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11</cp:revision>
  <dcterms:created xsi:type="dcterms:W3CDTF">2018-08-17T16:01:36Z</dcterms:created>
  <dcterms:modified xsi:type="dcterms:W3CDTF">2018-09-07T14:49:20Z</dcterms:modified>
</cp:coreProperties>
</file>