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58AEAA08-A141-4961-BF3C-C24D2A1AF2B5}" type="datetimeFigureOut">
              <a:rPr lang="es-ES" smtClean="0"/>
              <a:t>13/09/2018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361947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8AEAA08-A141-4961-BF3C-C24D2A1AF2B5}" type="datetimeFigureOut">
              <a:rPr lang="es-ES" smtClean="0"/>
              <a:t>13/09/2018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223995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8AEAA08-A141-4961-BF3C-C24D2A1AF2B5}" type="datetimeFigureOut">
              <a:rPr lang="es-ES" smtClean="0"/>
              <a:t>13/09/2018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2889211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8AEAA08-A141-4961-BF3C-C24D2A1AF2B5}" type="datetimeFigureOut">
              <a:rPr lang="es-ES" smtClean="0"/>
              <a:t>13/09/2018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1701957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8AEAA08-A141-4961-BF3C-C24D2A1AF2B5}" type="datetimeFigureOut">
              <a:rPr lang="es-ES" smtClean="0"/>
              <a:t>13/09/2018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91184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8AEAA08-A141-4961-BF3C-C24D2A1AF2B5}" type="datetimeFigureOut">
              <a:rPr lang="es-ES" smtClean="0"/>
              <a:t>13/09/2018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215431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8AEAA08-A141-4961-BF3C-C24D2A1AF2B5}" type="datetimeFigureOut">
              <a:rPr lang="es-ES" smtClean="0"/>
              <a:t>13/09/2018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93160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8AEAA08-A141-4961-BF3C-C24D2A1AF2B5}" type="datetimeFigureOut">
              <a:rPr lang="es-ES" smtClean="0"/>
              <a:t>13/09/2018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52800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8AEAA08-A141-4961-BF3C-C24D2A1AF2B5}" type="datetimeFigureOut">
              <a:rPr lang="es-ES" smtClean="0"/>
              <a:t>13/09/2018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239410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8AEAA08-A141-4961-BF3C-C24D2A1AF2B5}" type="datetimeFigureOut">
              <a:rPr lang="es-ES" smtClean="0"/>
              <a:t>13/09/2018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3396403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8AEAA08-A141-4961-BF3C-C24D2A1AF2B5}" type="datetimeFigureOut">
              <a:rPr lang="es-ES" smtClean="0"/>
              <a:t>13/09/2018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242D503-34A2-4D45-889B-077ACAF3190C}" type="slidenum">
              <a:rPr lang="es-ES" smtClean="0"/>
              <a:t>‹Nº›</a:t>
            </a:fld>
            <a:endParaRPr lang="es-ES"/>
          </a:p>
        </p:txBody>
      </p:sp>
    </p:spTree>
    <p:extLst>
      <p:ext uri="{BB962C8B-B14F-4D97-AF65-F5344CB8AC3E}">
        <p14:creationId xmlns:p14="http://schemas.microsoft.com/office/powerpoint/2010/main" val="3563223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EAA08-A141-4961-BF3C-C24D2A1AF2B5}" type="datetimeFigureOut">
              <a:rPr lang="es-ES" smtClean="0"/>
              <a:t>13/09/2018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2D503-34A2-4D45-889B-077ACAF3190C}" type="slidenum">
              <a:rPr lang="es-ES" smtClean="0"/>
              <a:t>‹Nº›</a:t>
            </a:fld>
            <a:endParaRPr lang="es-ES"/>
          </a:p>
        </p:txBody>
      </p:sp>
    </p:spTree>
    <p:extLst>
      <p:ext uri="{BB962C8B-B14F-4D97-AF65-F5344CB8AC3E}">
        <p14:creationId xmlns:p14="http://schemas.microsoft.com/office/powerpoint/2010/main" val="759320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hBcIF7huGq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21976" y="339501"/>
            <a:ext cx="9646024" cy="1005205"/>
          </a:xfrm>
        </p:spPr>
        <p:txBody>
          <a:bodyPr>
            <a:normAutofit/>
          </a:bodyPr>
          <a:lstStyle/>
          <a:p>
            <a:r>
              <a:rPr lang="es-ES" sz="1800" b="1" dirty="0" smtClean="0">
                <a:solidFill>
                  <a:srgbClr val="88D429"/>
                </a:solidFill>
                <a:effectLst/>
                <a:latin typeface="Just Another Hand"/>
              </a:rPr>
              <a:t>El niño, sujeto de la educación musical. Desarrollo evolutivo en relación con la educación musical”</a:t>
            </a:r>
            <a:br>
              <a:rPr lang="es-ES" sz="1800" b="1" dirty="0" smtClean="0">
                <a:solidFill>
                  <a:srgbClr val="88D429"/>
                </a:solidFill>
                <a:effectLst/>
                <a:latin typeface="Just Another Hand"/>
              </a:rPr>
            </a:br>
            <a:endParaRPr lang="es-ES" sz="1800" dirty="0"/>
          </a:p>
        </p:txBody>
      </p:sp>
      <p:pic>
        <p:nvPicPr>
          <p:cNvPr id="1026" name="Picture 2" descr="http://2.bp.blogspot.com/-81BDjmQCfUc/T2o0nd7DizI/AAAAAAAAAZQ/MqpOdMakCeo/s320/clav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9542" y="1615047"/>
            <a:ext cx="3048000" cy="2028826"/>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82880" y="3914214"/>
            <a:ext cx="12009119" cy="2862322"/>
          </a:xfrm>
          <a:prstGeom prst="rect">
            <a:avLst/>
          </a:prstGeom>
        </p:spPr>
        <p:txBody>
          <a:bodyPr wrap="square">
            <a:spAutoFit/>
          </a:bodyPr>
          <a:lstStyle/>
          <a:p>
            <a:pPr algn="just"/>
            <a:r>
              <a:rPr lang="es-ES" sz="1200" b="0" i="0" dirty="0" smtClean="0">
                <a:solidFill>
                  <a:srgbClr val="323232"/>
                </a:solidFill>
                <a:effectLst/>
                <a:latin typeface="Trebuchet MS" panose="020B0603020202020204" pitchFamily="34" charset="0"/>
              </a:rPr>
              <a:t>En este tema se describe la relación  que hay entre psicología y música, en términos de los estudios entre estas áreas, donde se ve que importancia tiene la música en el desarrollo cognitivo, social, y personal del alumno.</a:t>
            </a:r>
          </a:p>
          <a:p>
            <a:pPr algn="just"/>
            <a:r>
              <a:rPr lang="es-ES" sz="1200" b="0" i="0" dirty="0" smtClean="0">
                <a:solidFill>
                  <a:srgbClr val="323232"/>
                </a:solidFill>
                <a:effectLst/>
                <a:latin typeface="Trebuchet MS" panose="020B0603020202020204" pitchFamily="34" charset="0"/>
              </a:rPr>
              <a:t/>
            </a:r>
            <a:br>
              <a:rPr lang="es-ES" sz="1200" b="0" i="0" dirty="0" smtClean="0">
                <a:solidFill>
                  <a:srgbClr val="323232"/>
                </a:solidFill>
                <a:effectLst/>
                <a:latin typeface="Trebuchet MS" panose="020B0603020202020204" pitchFamily="34" charset="0"/>
              </a:rPr>
            </a:br>
            <a:endParaRPr lang="es-ES" sz="1200" b="0" i="0" dirty="0" smtClean="0">
              <a:solidFill>
                <a:srgbClr val="323232"/>
              </a:solidFill>
              <a:effectLst/>
              <a:latin typeface="Trebuchet MS" panose="020B0603020202020204" pitchFamily="34" charset="0"/>
            </a:endParaRPr>
          </a:p>
          <a:p>
            <a:pPr algn="just"/>
            <a:r>
              <a:rPr lang="es-ES" sz="1200" b="0" i="0" dirty="0" smtClean="0">
                <a:solidFill>
                  <a:srgbClr val="323232"/>
                </a:solidFill>
                <a:effectLst/>
                <a:latin typeface="Trebuchet MS" panose="020B0603020202020204" pitchFamily="34" charset="0"/>
              </a:rPr>
              <a:t>¿Es  posible desarrollar </a:t>
            </a:r>
            <a:r>
              <a:rPr lang="es-ES" sz="1200" b="0" i="0" u="none" strike="noStrike" dirty="0" smtClean="0">
                <a:solidFill>
                  <a:srgbClr val="507C17"/>
                </a:solidFill>
                <a:effectLst/>
                <a:latin typeface="Trebuchet MS" panose="020B0603020202020204" pitchFamily="34" charset="0"/>
                <a:hlinkClick r:id="rId3"/>
              </a:rPr>
              <a:t>aptitudes musicales</a:t>
            </a:r>
            <a:r>
              <a:rPr lang="es-ES" sz="1200" b="0" i="0" dirty="0" smtClean="0">
                <a:solidFill>
                  <a:srgbClr val="323232"/>
                </a:solidFill>
                <a:effectLst/>
                <a:latin typeface="Trebuchet MS" panose="020B0603020202020204" pitchFamily="34" charset="0"/>
              </a:rPr>
              <a:t>? Se cuenta que es posible desarrollarlas, pero medir el avance de ese desarrollo es lo donde se encuentran diferentes corrientes de pensamiento. </a:t>
            </a:r>
          </a:p>
          <a:p>
            <a:pPr algn="just"/>
            <a:r>
              <a:rPr lang="es-ES" sz="1200" b="0" i="0" dirty="0" smtClean="0">
                <a:solidFill>
                  <a:srgbClr val="323232"/>
                </a:solidFill>
                <a:effectLst/>
                <a:latin typeface="Trebuchet MS" panose="020B0603020202020204" pitchFamily="34" charset="0"/>
              </a:rPr>
              <a:t/>
            </a:r>
            <a:br>
              <a:rPr lang="es-ES" sz="1200" b="0" i="0" dirty="0" smtClean="0">
                <a:solidFill>
                  <a:srgbClr val="323232"/>
                </a:solidFill>
                <a:effectLst/>
                <a:latin typeface="Trebuchet MS" panose="020B0603020202020204" pitchFamily="34" charset="0"/>
              </a:rPr>
            </a:br>
            <a:endParaRPr lang="es-ES" sz="1200" b="0" i="0" dirty="0" smtClean="0">
              <a:solidFill>
                <a:srgbClr val="323232"/>
              </a:solidFill>
              <a:effectLst/>
              <a:latin typeface="Trebuchet MS" panose="020B0603020202020204" pitchFamily="34" charset="0"/>
            </a:endParaRPr>
          </a:p>
          <a:p>
            <a:pPr algn="just"/>
            <a:r>
              <a:rPr lang="es-ES" sz="1200" b="0" i="0" dirty="0" smtClean="0">
                <a:solidFill>
                  <a:srgbClr val="323232"/>
                </a:solidFill>
                <a:effectLst/>
                <a:latin typeface="Trebuchet MS" panose="020B0603020202020204" pitchFamily="34" charset="0"/>
              </a:rPr>
              <a:t>El ritmo es un elemento importante en la música que permite a los niños en ciertos estadios de desarrollo, para que pasen de pasos simples a más complejos.</a:t>
            </a:r>
          </a:p>
          <a:p>
            <a:pPr algn="just"/>
            <a:r>
              <a:rPr lang="es-ES" sz="1200" b="0" i="0" dirty="0" smtClean="0">
                <a:solidFill>
                  <a:srgbClr val="323232"/>
                </a:solidFill>
                <a:effectLst/>
                <a:latin typeface="Trebuchet MS" panose="020B0603020202020204" pitchFamily="34" charset="0"/>
              </a:rPr>
              <a:t/>
            </a:r>
            <a:br>
              <a:rPr lang="es-ES" sz="1200" b="0" i="0" dirty="0" smtClean="0">
                <a:solidFill>
                  <a:srgbClr val="323232"/>
                </a:solidFill>
                <a:effectLst/>
                <a:latin typeface="Trebuchet MS" panose="020B0603020202020204" pitchFamily="34" charset="0"/>
              </a:rPr>
            </a:br>
            <a:endParaRPr lang="es-ES" sz="1200" b="0" i="0" dirty="0" smtClean="0">
              <a:solidFill>
                <a:srgbClr val="323232"/>
              </a:solidFill>
              <a:effectLst/>
              <a:latin typeface="Trebuchet MS" panose="020B0603020202020204" pitchFamily="34" charset="0"/>
            </a:endParaRPr>
          </a:p>
          <a:p>
            <a:pPr algn="just"/>
            <a:r>
              <a:rPr lang="es-ES" sz="1200" b="0" i="0" dirty="0" smtClean="0">
                <a:solidFill>
                  <a:srgbClr val="323232"/>
                </a:solidFill>
                <a:effectLst/>
                <a:latin typeface="Trebuchet MS" panose="020B0603020202020204" pitchFamily="34" charset="0"/>
              </a:rPr>
              <a:t>Hay estudios que muestran que la actividad cerebral musical se desempeña en el hemisferio derecho, y las actividades de la lingüística en el izquierdo, lo importante de esta idea es que se deben potenciar la evolución de ambos hemisferios pues trabajan en conjunto, el uno necesita del otro.</a:t>
            </a:r>
          </a:p>
          <a:p>
            <a:r>
              <a:rPr lang="es-ES" sz="1200" dirty="0" smtClean="0"/>
              <a:t/>
            </a:r>
            <a:br>
              <a:rPr lang="es-ES" sz="1200" dirty="0" smtClean="0"/>
            </a:br>
            <a:endParaRPr lang="es-ES" sz="1200" dirty="0"/>
          </a:p>
        </p:txBody>
      </p:sp>
    </p:spTree>
    <p:extLst>
      <p:ext uri="{BB962C8B-B14F-4D97-AF65-F5344CB8AC3E}">
        <p14:creationId xmlns:p14="http://schemas.microsoft.com/office/powerpoint/2010/main" val="1328396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55167059"/>
              </p:ext>
            </p:extLst>
          </p:nvPr>
        </p:nvGraphicFramePr>
        <p:xfrm>
          <a:off x="215152" y="645459"/>
          <a:ext cx="11370833" cy="6251607"/>
        </p:xfrm>
        <a:graphic>
          <a:graphicData uri="http://schemas.openxmlformats.org/drawingml/2006/table">
            <a:tbl>
              <a:tblPr/>
              <a:tblGrid>
                <a:gridCol w="4175315"/>
                <a:gridCol w="3597759"/>
                <a:gridCol w="3597759"/>
              </a:tblGrid>
              <a:tr h="154005">
                <a:tc>
                  <a:txBody>
                    <a:bodyPr/>
                    <a:lstStyle/>
                    <a:p>
                      <a:pPr algn="just"/>
                      <a:r>
                        <a:rPr lang="es-ES" sz="1000" dirty="0">
                          <a:effectLst/>
                          <a:latin typeface="Trebuchet MS" panose="020B0603020202020204" pitchFamily="34" charset="0"/>
                        </a:rPr>
                        <a:t>Edades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Desarrollo evolutivo general</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Desarrollo de capacidades musicales</a:t>
                      </a:r>
                      <a:endParaRPr lang="es-ES" sz="11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975360">
                <a:tc>
                  <a:txBody>
                    <a:bodyPr/>
                    <a:lstStyle/>
                    <a:p>
                      <a:pPr algn="just"/>
                      <a:r>
                        <a:rPr lang="es-ES" sz="1000" dirty="0">
                          <a:effectLst/>
                          <a:latin typeface="Trebuchet MS" panose="020B0603020202020204" pitchFamily="34" charset="0"/>
                        </a:rPr>
                        <a:t> 0 – 3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Los niños van tomando conciencia del sentido rítmico, primero es forma refleja y paulatinamente más consciente.</a:t>
                      </a:r>
                      <a:endParaRPr lang="es-ES" sz="1000" dirty="0">
                        <a:effectLst/>
                      </a:endParaRPr>
                    </a:p>
                    <a:p>
                      <a:pPr algn="just"/>
                      <a:r>
                        <a:rPr lang="es-ES" sz="1000" dirty="0">
                          <a:effectLst/>
                          <a:latin typeface="Trebuchet MS" panose="020B0603020202020204" pitchFamily="34" charset="0"/>
                        </a:rPr>
                        <a:t>Van desarrollando un sentido espacial, la psicomotricidad, y la coordinación </a:t>
                      </a:r>
                      <a:r>
                        <a:rPr lang="es-ES" sz="1000" dirty="0" err="1">
                          <a:effectLst/>
                          <a:latin typeface="Trebuchet MS" panose="020B0603020202020204" pitchFamily="34" charset="0"/>
                        </a:rPr>
                        <a:t>sensoriomotora</a:t>
                      </a:r>
                      <a:r>
                        <a:rPr lang="es-ES" sz="1000" dirty="0">
                          <a:effectLst/>
                          <a:latin typeface="Trebuchet MS" panose="020B0603020202020204" pitchFamily="34" charset="0"/>
                        </a:rPr>
                        <a:t>.</a:t>
                      </a:r>
                      <a:endParaRPr lang="es-ES" sz="1000" dirty="0">
                        <a:effectLst/>
                      </a:endParaRPr>
                    </a:p>
                    <a:p>
                      <a:pPr algn="just"/>
                      <a:r>
                        <a:rPr lang="es-ES" sz="1000" dirty="0">
                          <a:effectLst/>
                        </a:rPr>
                        <a:t/>
                      </a:r>
                      <a:br>
                        <a:rPr lang="es-ES" sz="1000" dirty="0">
                          <a:effectLst/>
                        </a:rPr>
                      </a:b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301F6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301F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Los niños comienzan a escuchar desde el vientre materno.</a:t>
                      </a:r>
                      <a:endParaRPr lang="es-ES" sz="1100" dirty="0">
                        <a:effectLst/>
                      </a:endParaRPr>
                    </a:p>
                    <a:p>
                      <a:pPr algn="just"/>
                      <a:r>
                        <a:rPr lang="es-ES" sz="1100" dirty="0">
                          <a:effectLst/>
                          <a:latin typeface="Trebuchet MS" panose="020B0603020202020204" pitchFamily="34" charset="0"/>
                        </a:rPr>
                        <a:t>Al año dan una respuesta a un estímulo musical.</a:t>
                      </a:r>
                      <a:endParaRPr lang="es-ES" sz="1100" dirty="0">
                        <a:effectLst/>
                      </a:endParaRPr>
                    </a:p>
                    <a:p>
                      <a:pPr algn="just"/>
                      <a:r>
                        <a:rPr lang="es-ES" sz="1100" dirty="0">
                          <a:effectLst/>
                          <a:latin typeface="Trebuchet MS" panose="020B0603020202020204" pitchFamily="34" charset="0"/>
                        </a:rPr>
                        <a:t>A los dos años ya es capaz de cantar, percutir y moverse.</a:t>
                      </a:r>
                      <a:endParaRPr lang="es-ES" sz="1100" dirty="0">
                        <a:effectLst/>
                      </a:endParaRPr>
                    </a:p>
                    <a:p>
                      <a:pPr algn="just"/>
                      <a:r>
                        <a:rPr lang="es-ES" sz="1100" dirty="0">
                          <a:effectLst/>
                          <a:latin typeface="Trebuchet MS" panose="020B0603020202020204" pitchFamily="34" charset="0"/>
                        </a:rPr>
                        <a:t>Lo más relevante a estas edades es el ambiente que favorezca un desarrollo musical.</a:t>
                      </a:r>
                      <a:endParaRPr lang="es-ES" sz="1100" dirty="0">
                        <a:effectLst/>
                      </a:endParaRPr>
                    </a:p>
                  </a:txBody>
                  <a:tcPr marL="9542" marR="9542" marT="0" marB="0">
                    <a:lnL w="12700" cap="flat" cmpd="sng" algn="ctr">
                      <a:solidFill>
                        <a:srgbClr val="301F62"/>
                      </a:solidFill>
                      <a:prstDash val="solid"/>
                      <a:round/>
                      <a:headEnd type="none" w="med" len="med"/>
                      <a:tailEnd type="none" w="med" len="med"/>
                    </a:lnL>
                    <a:lnR w="12700" cap="flat" cmpd="sng" algn="ctr">
                      <a:solidFill>
                        <a:srgbClr val="301F62"/>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301F62"/>
                      </a:solidFill>
                      <a:prstDash val="solid"/>
                      <a:round/>
                      <a:headEnd type="none" w="med" len="med"/>
                      <a:tailEnd type="none" w="med" len="med"/>
                    </a:lnB>
                    <a:solidFill>
                      <a:srgbClr val="FFFFFF"/>
                    </a:solidFill>
                  </a:tcPr>
                </a:tc>
              </a:tr>
              <a:tr h="1386037">
                <a:tc>
                  <a:txBody>
                    <a:bodyPr/>
                    <a:lstStyle/>
                    <a:p>
                      <a:pPr algn="just"/>
                      <a:r>
                        <a:rPr lang="es-ES" sz="1000" dirty="0">
                          <a:effectLst/>
                          <a:latin typeface="Trebuchet MS" panose="020B0603020202020204" pitchFamily="34" charset="0"/>
                        </a:rPr>
                        <a:t>4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El niño tiene un pensamiento mágico, no es capaz de hacer una relación entre las partes y el todo.</a:t>
                      </a:r>
                      <a:endParaRPr lang="es-ES" sz="1000" dirty="0">
                        <a:effectLst/>
                      </a:endParaRPr>
                    </a:p>
                    <a:p>
                      <a:pPr algn="just"/>
                      <a:r>
                        <a:rPr lang="es-ES" sz="1000" dirty="0">
                          <a:effectLst/>
                          <a:latin typeface="Trebuchet MS" panose="020B0603020202020204" pitchFamily="34" charset="0"/>
                        </a:rPr>
                        <a:t>Es egocéntrico, no percibe separaciones, no comprende la noción de tiempo y animismo</a:t>
                      </a:r>
                      <a:endParaRPr lang="es-ES" sz="1000" dirty="0">
                        <a:effectLst/>
                      </a:endParaRPr>
                    </a:p>
                    <a:p>
                      <a:pPr algn="just"/>
                      <a:r>
                        <a:rPr lang="es-ES" sz="1000" dirty="0">
                          <a:effectLst/>
                          <a:latin typeface="Trebuchet MS" panose="020B0603020202020204" pitchFamily="34" charset="0"/>
                        </a:rPr>
                        <a:t>En lo emocional es </a:t>
                      </a:r>
                      <a:r>
                        <a:rPr lang="es-ES" sz="1000" dirty="0" err="1">
                          <a:effectLst/>
                          <a:latin typeface="Trebuchet MS" panose="020B0603020202020204" pitchFamily="34" charset="0"/>
                        </a:rPr>
                        <a:t>negativista</a:t>
                      </a:r>
                      <a:r>
                        <a:rPr lang="es-ES" sz="1000" dirty="0">
                          <a:effectLst/>
                          <a:latin typeface="Trebuchet MS" panose="020B0603020202020204" pitchFamily="34" charset="0"/>
                        </a:rPr>
                        <a:t>, demostrándolo con desobediencia.</a:t>
                      </a:r>
                      <a:endParaRPr lang="es-ES" sz="1000" dirty="0">
                        <a:effectLst/>
                      </a:endParaRPr>
                    </a:p>
                    <a:p>
                      <a:pPr algn="just"/>
                      <a:r>
                        <a:rPr lang="es-ES" sz="1000" dirty="0">
                          <a:effectLst/>
                          <a:latin typeface="Trebuchet MS" panose="020B0603020202020204" pitchFamily="34" charset="0"/>
                        </a:rPr>
                        <a:t>Comienza recién un desarrollo de la psicomotricidad fina.</a:t>
                      </a:r>
                      <a:endParaRPr lang="es-ES" sz="1000" dirty="0">
                        <a:effectLst/>
                      </a:endParaRPr>
                    </a:p>
                    <a:p>
                      <a:pPr algn="just"/>
                      <a:r>
                        <a:rPr lang="es-ES" sz="1000" dirty="0">
                          <a:effectLst/>
                          <a:latin typeface="Trebuchet MS" panose="020B0603020202020204" pitchFamily="34" charset="0"/>
                        </a:rPr>
                        <a:t>Tiene preferencia a jugar solo.</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981F62"/>
                      </a:solidFill>
                      <a:prstDash val="solid"/>
                      <a:round/>
                      <a:headEnd type="none" w="med" len="med"/>
                      <a:tailEnd type="none" w="med" len="med"/>
                    </a:lnR>
                    <a:lnT w="12700" cap="flat" cmpd="sng" algn="ctr">
                      <a:solidFill>
                        <a:srgbClr val="301F62"/>
                      </a:solidFill>
                      <a:prstDash val="solid"/>
                      <a:round/>
                      <a:headEnd type="none" w="med" len="med"/>
                      <a:tailEnd type="none" w="med" len="med"/>
                    </a:lnT>
                    <a:lnB w="12700" cap="flat" cmpd="sng" algn="ctr">
                      <a:solidFill>
                        <a:srgbClr val="981F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No reconoce dos sonidos simultáneos.</a:t>
                      </a:r>
                      <a:endParaRPr lang="es-ES" sz="1100" dirty="0">
                        <a:effectLst/>
                      </a:endParaRPr>
                    </a:p>
                    <a:p>
                      <a:pPr algn="just"/>
                      <a:r>
                        <a:rPr lang="es-ES" sz="1100" dirty="0">
                          <a:effectLst/>
                          <a:latin typeface="Trebuchet MS" panose="020B0603020202020204" pitchFamily="34" charset="0"/>
                        </a:rPr>
                        <a:t>Es capaz de diferenciar velocidad, y agudo/grave.</a:t>
                      </a:r>
                      <a:endParaRPr lang="es-ES" sz="1100" dirty="0">
                        <a:effectLst/>
                      </a:endParaRPr>
                    </a:p>
                    <a:p>
                      <a:pPr algn="just"/>
                      <a:r>
                        <a:rPr lang="es-ES" sz="1100" dirty="0">
                          <a:effectLst/>
                          <a:latin typeface="Trebuchet MS" panose="020B0603020202020204" pitchFamily="34" charset="0"/>
                        </a:rPr>
                        <a:t>Aumenta su capacidad de memoria auditiva.</a:t>
                      </a:r>
                      <a:endParaRPr lang="es-ES" sz="1100" dirty="0">
                        <a:effectLst/>
                      </a:endParaRPr>
                    </a:p>
                    <a:p>
                      <a:pPr algn="just"/>
                      <a:r>
                        <a:rPr lang="es-ES" sz="1100" dirty="0">
                          <a:effectLst/>
                          <a:latin typeface="Trebuchet MS" panose="020B0603020202020204" pitchFamily="34" charset="0"/>
                        </a:rPr>
                        <a:t>Gusta de la música y la exploración de esta.</a:t>
                      </a:r>
                      <a:endParaRPr lang="es-ES" sz="1100" dirty="0">
                        <a:effectLst/>
                      </a:endParaRPr>
                    </a:p>
                    <a:p>
                      <a:pPr algn="just"/>
                      <a:r>
                        <a:rPr lang="es-ES" sz="1100" dirty="0">
                          <a:effectLst/>
                          <a:latin typeface="Trebuchet MS" panose="020B0603020202020204" pitchFamily="34" charset="0"/>
                        </a:rPr>
                        <a:t>No es capaz de reconocer intensidad y velocidad.</a:t>
                      </a:r>
                      <a:endParaRPr lang="es-ES" sz="1100" dirty="0">
                        <a:effectLst/>
                      </a:endParaRPr>
                    </a:p>
                    <a:p>
                      <a:pPr algn="just"/>
                      <a:r>
                        <a:rPr lang="es-ES" sz="1100" dirty="0">
                          <a:effectLst/>
                        </a:rPr>
                        <a:t/>
                      </a:r>
                      <a:br>
                        <a:rPr lang="es-ES" sz="1100" dirty="0">
                          <a:effectLst/>
                        </a:rPr>
                      </a:br>
                      <a:endParaRPr lang="es-ES" sz="1100" dirty="0">
                        <a:effectLst/>
                      </a:endParaRPr>
                    </a:p>
                  </a:txBody>
                  <a:tcPr marL="9542" marR="9542" marT="0" marB="0">
                    <a:lnL w="12700" cap="flat" cmpd="sng" algn="ctr">
                      <a:solidFill>
                        <a:srgbClr val="981F62"/>
                      </a:solidFill>
                      <a:prstDash val="solid"/>
                      <a:round/>
                      <a:headEnd type="none" w="med" len="med"/>
                      <a:tailEnd type="none" w="med" len="med"/>
                    </a:lnL>
                    <a:lnR w="12700" cap="flat" cmpd="sng" algn="ctr">
                      <a:solidFill>
                        <a:srgbClr val="981F62"/>
                      </a:solidFill>
                      <a:prstDash val="solid"/>
                      <a:round/>
                      <a:headEnd type="none" w="med" len="med"/>
                      <a:tailEnd type="none" w="med" len="med"/>
                    </a:lnR>
                    <a:lnT w="12700" cap="flat" cmpd="sng" algn="ctr">
                      <a:solidFill>
                        <a:srgbClr val="301F62"/>
                      </a:solidFill>
                      <a:prstDash val="solid"/>
                      <a:round/>
                      <a:headEnd type="none" w="med" len="med"/>
                      <a:tailEnd type="none" w="med" len="med"/>
                    </a:lnT>
                    <a:lnB w="12700" cap="flat" cmpd="sng" algn="ctr">
                      <a:solidFill>
                        <a:srgbClr val="981F62"/>
                      </a:solidFill>
                      <a:prstDash val="solid"/>
                      <a:round/>
                      <a:headEnd type="none" w="med" len="med"/>
                      <a:tailEnd type="none" w="med" len="med"/>
                    </a:lnB>
                    <a:solidFill>
                      <a:srgbClr val="FFFFFF"/>
                    </a:solidFill>
                  </a:tcPr>
                </a:tc>
              </a:tr>
              <a:tr h="718687">
                <a:tc>
                  <a:txBody>
                    <a:bodyPr/>
                    <a:lstStyle/>
                    <a:p>
                      <a:pPr algn="just"/>
                      <a:r>
                        <a:rPr lang="es-ES" sz="1000" dirty="0">
                          <a:effectLst/>
                          <a:latin typeface="Trebuchet MS" panose="020B0603020202020204" pitchFamily="34" charset="0"/>
                        </a:rPr>
                        <a:t>5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(Pertenece al estadio descrito a la edad de los 4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981F62"/>
                      </a:solidFill>
                      <a:prstDash val="solid"/>
                      <a:round/>
                      <a:headEnd type="none" w="med" len="med"/>
                      <a:tailEnd type="none" w="med" len="med"/>
                    </a:lnR>
                    <a:lnT w="12700" cap="flat" cmpd="sng" algn="ctr">
                      <a:solidFill>
                        <a:srgbClr val="981F62"/>
                      </a:solidFill>
                      <a:prstDash val="solid"/>
                      <a:round/>
                      <a:headEnd type="none" w="med" len="med"/>
                      <a:tailEnd type="none" w="med" len="med"/>
                    </a:lnT>
                    <a:lnB w="12700" cap="flat" cmpd="sng" algn="ctr">
                      <a:solidFill>
                        <a:srgbClr val="981F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Disfruta del juego.</a:t>
                      </a:r>
                      <a:endParaRPr lang="es-ES" sz="1100" dirty="0">
                        <a:effectLst/>
                      </a:endParaRPr>
                    </a:p>
                    <a:p>
                      <a:pPr algn="just"/>
                      <a:r>
                        <a:rPr lang="es-ES" sz="1100" dirty="0">
                          <a:effectLst/>
                          <a:latin typeface="Trebuchet MS" panose="020B0603020202020204" pitchFamily="34" charset="0"/>
                        </a:rPr>
                        <a:t>Es capaz de ordenar y clasificar los sonidos e instrumentos.</a:t>
                      </a:r>
                      <a:endParaRPr lang="es-ES" sz="1100" dirty="0">
                        <a:effectLst/>
                      </a:endParaRPr>
                    </a:p>
                    <a:p>
                      <a:pPr algn="just"/>
                      <a:r>
                        <a:rPr lang="es-ES" sz="1100" dirty="0">
                          <a:effectLst/>
                          <a:latin typeface="Trebuchet MS" panose="020B0603020202020204" pitchFamily="34" charset="0"/>
                        </a:rPr>
                        <a:t>Reconoce en el sonido los distintos elementos que la componen en forma de dibujos.</a:t>
                      </a:r>
                      <a:endParaRPr lang="es-ES" sz="1100" dirty="0">
                        <a:effectLst/>
                      </a:endParaRPr>
                    </a:p>
                  </a:txBody>
                  <a:tcPr marL="9542" marR="9542" marT="0" marB="0">
                    <a:lnL w="12700" cap="flat" cmpd="sng" algn="ctr">
                      <a:solidFill>
                        <a:srgbClr val="981F62"/>
                      </a:solidFill>
                      <a:prstDash val="solid"/>
                      <a:round/>
                      <a:headEnd type="none" w="med" len="med"/>
                      <a:tailEnd type="none" w="med" len="med"/>
                    </a:lnL>
                    <a:lnR w="12700" cap="flat" cmpd="sng" algn="ctr">
                      <a:solidFill>
                        <a:srgbClr val="981F62"/>
                      </a:solidFill>
                      <a:prstDash val="solid"/>
                      <a:round/>
                      <a:headEnd type="none" w="med" len="med"/>
                      <a:tailEnd type="none" w="med" len="med"/>
                    </a:lnR>
                    <a:lnT w="12700" cap="flat" cmpd="sng" algn="ctr">
                      <a:solidFill>
                        <a:srgbClr val="981F62"/>
                      </a:solidFill>
                      <a:prstDash val="solid"/>
                      <a:round/>
                      <a:headEnd type="none" w="med" len="med"/>
                      <a:tailEnd type="none" w="med" len="med"/>
                    </a:lnT>
                    <a:lnB w="12700" cap="flat" cmpd="sng" algn="ctr">
                      <a:solidFill>
                        <a:srgbClr val="981F62"/>
                      </a:solidFill>
                      <a:prstDash val="solid"/>
                      <a:round/>
                      <a:headEnd type="none" w="med" len="med"/>
                      <a:tailEnd type="none" w="med" len="med"/>
                    </a:lnB>
                    <a:solidFill>
                      <a:srgbClr val="FFFFFF"/>
                    </a:solidFill>
                  </a:tcPr>
                </a:tc>
              </a:tr>
              <a:tr h="770020">
                <a:tc>
                  <a:txBody>
                    <a:bodyPr/>
                    <a:lstStyle/>
                    <a:p>
                      <a:pPr algn="just"/>
                      <a:r>
                        <a:rPr lang="es-ES" sz="1000" dirty="0">
                          <a:effectLst/>
                          <a:latin typeface="Trebuchet MS" panose="020B0603020202020204" pitchFamily="34" charset="0"/>
                        </a:rPr>
                        <a:t>6 – 8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Se desarrolla la capacidad de relacionarse mejor fuera del hogar.</a:t>
                      </a:r>
                      <a:endParaRPr lang="es-ES" sz="1000" dirty="0">
                        <a:effectLst/>
                      </a:endParaRPr>
                    </a:p>
                    <a:p>
                      <a:pPr algn="just"/>
                      <a:r>
                        <a:rPr lang="es-ES" sz="1000" dirty="0">
                          <a:effectLst/>
                          <a:latin typeface="Trebuchet MS" panose="020B0603020202020204" pitchFamily="34" charset="0"/>
                        </a:rPr>
                        <a:t>Se da cuenta de las normas y preceptos.</a:t>
                      </a:r>
                      <a:endParaRPr lang="es-ES" sz="1000" dirty="0">
                        <a:effectLst/>
                      </a:endParaRPr>
                    </a:p>
                    <a:p>
                      <a:pPr algn="just"/>
                      <a:r>
                        <a:rPr lang="es-ES" sz="1000" dirty="0">
                          <a:effectLst/>
                          <a:latin typeface="Trebuchet MS" panose="020B0603020202020204" pitchFamily="34" charset="0"/>
                        </a:rPr>
                        <a:t>El éxito lo motiva para continuar desarrollando una tarea.</a:t>
                      </a:r>
                      <a:endParaRPr lang="es-ES" sz="1000" dirty="0">
                        <a:effectLst/>
                      </a:endParaRPr>
                    </a:p>
                    <a:p>
                      <a:pPr algn="just"/>
                      <a:r>
                        <a:rPr lang="es-ES" sz="1000" dirty="0">
                          <a:effectLst/>
                          <a:latin typeface="Trebuchet MS" panose="020B0603020202020204" pitchFamily="34" charset="0"/>
                        </a:rPr>
                        <a:t>Imita a los modelos.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682062"/>
                      </a:solidFill>
                      <a:prstDash val="solid"/>
                      <a:round/>
                      <a:headEnd type="none" w="med" len="med"/>
                      <a:tailEnd type="none" w="med" len="med"/>
                    </a:lnR>
                    <a:lnT w="12700" cap="flat" cmpd="sng" algn="ctr">
                      <a:solidFill>
                        <a:srgbClr val="981F62"/>
                      </a:solidFill>
                      <a:prstDash val="solid"/>
                      <a:round/>
                      <a:headEnd type="none" w="med" len="med"/>
                      <a:tailEnd type="none" w="med" len="med"/>
                    </a:lnT>
                    <a:lnB w="12700" cap="flat" cmpd="sng" algn="ctr">
                      <a:solidFill>
                        <a:srgbClr val="6820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Esta abierto a la música y al lenguaje musical, se da cuenta de la diferencia entre graves y agudos.</a:t>
                      </a:r>
                      <a:endParaRPr lang="es-ES" sz="1100" dirty="0">
                        <a:effectLst/>
                      </a:endParaRPr>
                    </a:p>
                    <a:p>
                      <a:pPr algn="just"/>
                      <a:r>
                        <a:rPr lang="es-ES" sz="1100" dirty="0">
                          <a:effectLst/>
                          <a:latin typeface="Trebuchet MS" panose="020B0603020202020204" pitchFamily="34" charset="0"/>
                        </a:rPr>
                        <a:t>Reconoce esquemas.</a:t>
                      </a:r>
                      <a:endParaRPr lang="es-ES" sz="1100" dirty="0">
                        <a:effectLst/>
                      </a:endParaRPr>
                    </a:p>
                    <a:p>
                      <a:pPr algn="just"/>
                      <a:r>
                        <a:rPr lang="es-ES" sz="1100" dirty="0">
                          <a:effectLst/>
                          <a:latin typeface="Trebuchet MS" panose="020B0603020202020204" pitchFamily="34" charset="0"/>
                        </a:rPr>
                        <a:t>Tiene una buena imaginación.</a:t>
                      </a:r>
                      <a:endParaRPr lang="es-ES" sz="1100" dirty="0">
                        <a:effectLst/>
                      </a:endParaRPr>
                    </a:p>
                    <a:p>
                      <a:pPr algn="just"/>
                      <a:r>
                        <a:rPr lang="es-ES" sz="1100" dirty="0">
                          <a:effectLst/>
                          <a:latin typeface="Trebuchet MS" panose="020B0603020202020204" pitchFamily="34" charset="0"/>
                        </a:rPr>
                        <a:t>Es capaz de contemplar la música.</a:t>
                      </a:r>
                      <a:endParaRPr lang="es-ES" sz="1100" dirty="0">
                        <a:effectLst/>
                      </a:endParaRPr>
                    </a:p>
                  </a:txBody>
                  <a:tcPr marL="9542" marR="9542" marT="0" marB="0">
                    <a:lnL w="12700" cap="flat" cmpd="sng" algn="ctr">
                      <a:solidFill>
                        <a:srgbClr val="682062"/>
                      </a:solidFill>
                      <a:prstDash val="solid"/>
                      <a:round/>
                      <a:headEnd type="none" w="med" len="med"/>
                      <a:tailEnd type="none" w="med" len="med"/>
                    </a:lnL>
                    <a:lnR w="12700" cap="flat" cmpd="sng" algn="ctr">
                      <a:solidFill>
                        <a:srgbClr val="682062"/>
                      </a:solidFill>
                      <a:prstDash val="solid"/>
                      <a:round/>
                      <a:headEnd type="none" w="med" len="med"/>
                      <a:tailEnd type="none" w="med" len="med"/>
                    </a:lnR>
                    <a:lnT w="12700" cap="flat" cmpd="sng" algn="ctr">
                      <a:solidFill>
                        <a:srgbClr val="981F62"/>
                      </a:solidFill>
                      <a:prstDash val="solid"/>
                      <a:round/>
                      <a:headEnd type="none" w="med" len="med"/>
                      <a:tailEnd type="none" w="med" len="med"/>
                    </a:lnT>
                    <a:lnB w="12700" cap="flat" cmpd="sng" algn="ctr">
                      <a:solidFill>
                        <a:srgbClr val="682062"/>
                      </a:solidFill>
                      <a:prstDash val="solid"/>
                      <a:round/>
                      <a:headEnd type="none" w="med" len="med"/>
                      <a:tailEnd type="none" w="med" len="med"/>
                    </a:lnB>
                    <a:solidFill>
                      <a:srgbClr val="FFFFFF"/>
                    </a:solidFill>
                  </a:tcPr>
                </a:tc>
              </a:tr>
              <a:tr h="924025">
                <a:tc>
                  <a:txBody>
                    <a:bodyPr/>
                    <a:lstStyle/>
                    <a:p>
                      <a:pPr algn="just"/>
                      <a:r>
                        <a:rPr lang="es-ES" sz="1000" dirty="0">
                          <a:effectLst/>
                          <a:latin typeface="Trebuchet MS" panose="020B0603020202020204" pitchFamily="34" charset="0"/>
                        </a:rPr>
                        <a:t>8 – 10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Consolida su identidad como persona.</a:t>
                      </a:r>
                      <a:endParaRPr lang="es-ES" sz="1000" dirty="0">
                        <a:effectLst/>
                      </a:endParaRPr>
                    </a:p>
                    <a:p>
                      <a:pPr algn="just"/>
                      <a:r>
                        <a:rPr lang="es-ES" sz="1000" dirty="0">
                          <a:effectLst/>
                          <a:latin typeface="Trebuchet MS" panose="020B0603020202020204" pitchFamily="34" charset="0"/>
                        </a:rPr>
                        <a:t>Se siente atraído por el mundo escolar.</a:t>
                      </a:r>
                      <a:endParaRPr lang="es-ES" sz="1000" dirty="0">
                        <a:effectLst/>
                      </a:endParaRPr>
                    </a:p>
                    <a:p>
                      <a:pPr algn="just"/>
                      <a:r>
                        <a:rPr lang="es-ES" sz="1000" dirty="0">
                          <a:effectLst/>
                          <a:latin typeface="Trebuchet MS" panose="020B0603020202020204" pitchFamily="34" charset="0"/>
                        </a:rPr>
                        <a:t>Se debe potenciar su autoestima.</a:t>
                      </a:r>
                      <a:endParaRPr lang="es-ES" sz="1000" dirty="0">
                        <a:effectLst/>
                      </a:endParaRPr>
                    </a:p>
                    <a:p>
                      <a:pPr algn="just"/>
                      <a:r>
                        <a:rPr lang="es-ES" sz="1000" dirty="0">
                          <a:effectLst/>
                          <a:latin typeface="Trebuchet MS" panose="020B0603020202020204" pitchFamily="34" charset="0"/>
                        </a:rPr>
                        <a:t>Pensamiento reversible y capacidad de abstracción.</a:t>
                      </a:r>
                      <a:endParaRPr lang="es-ES" sz="1000" dirty="0">
                        <a:effectLst/>
                      </a:endParaRPr>
                    </a:p>
                    <a:p>
                      <a:pPr algn="just"/>
                      <a:r>
                        <a:rPr lang="es-ES" sz="1000" dirty="0">
                          <a:effectLst/>
                          <a:latin typeface="Trebuchet MS" panose="020B0603020202020204" pitchFamily="34" charset="0"/>
                        </a:rPr>
                        <a:t>Se completa el desarrollo de ambos hemisferios cerebrales.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D02062"/>
                      </a:solidFill>
                      <a:prstDash val="solid"/>
                      <a:round/>
                      <a:headEnd type="none" w="med" len="med"/>
                      <a:tailEnd type="none" w="med" len="med"/>
                    </a:lnR>
                    <a:lnT w="12700" cap="flat" cmpd="sng" algn="ctr">
                      <a:solidFill>
                        <a:srgbClr val="682062"/>
                      </a:solidFill>
                      <a:prstDash val="solid"/>
                      <a:round/>
                      <a:headEnd type="none" w="med" len="med"/>
                      <a:tailEnd type="none" w="med" len="med"/>
                    </a:lnT>
                    <a:lnB w="12700" cap="flat" cmpd="sng" algn="ctr">
                      <a:solidFill>
                        <a:srgbClr val="D020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Puede comenzar a tocar un instrumento.</a:t>
                      </a:r>
                      <a:endParaRPr lang="es-ES" sz="1100" dirty="0">
                        <a:effectLst/>
                      </a:endParaRPr>
                    </a:p>
                    <a:p>
                      <a:pPr algn="just"/>
                      <a:r>
                        <a:rPr lang="es-ES" sz="1100" dirty="0">
                          <a:effectLst/>
                          <a:latin typeface="Trebuchet MS" panose="020B0603020202020204" pitchFamily="34" charset="0"/>
                        </a:rPr>
                        <a:t>Es capaz de hacer lectoescritura.</a:t>
                      </a:r>
                      <a:endParaRPr lang="es-ES" sz="1100" dirty="0">
                        <a:effectLst/>
                      </a:endParaRPr>
                    </a:p>
                    <a:p>
                      <a:pPr algn="just"/>
                      <a:r>
                        <a:rPr lang="es-ES" sz="1100" dirty="0">
                          <a:effectLst/>
                          <a:latin typeface="Trebuchet MS" panose="020B0603020202020204" pitchFamily="34" charset="0"/>
                        </a:rPr>
                        <a:t>Percibe ritmos más complejos.</a:t>
                      </a:r>
                      <a:endParaRPr lang="es-ES" sz="1100" dirty="0">
                        <a:effectLst/>
                      </a:endParaRPr>
                    </a:p>
                    <a:p>
                      <a:pPr algn="just"/>
                      <a:r>
                        <a:rPr lang="es-ES" sz="1100" dirty="0">
                          <a:effectLst/>
                          <a:latin typeface="Trebuchet MS" panose="020B0603020202020204" pitchFamily="34" charset="0"/>
                        </a:rPr>
                        <a:t>Da cuenta de los tipos de compases.</a:t>
                      </a:r>
                      <a:endParaRPr lang="es-ES" sz="1100" dirty="0">
                        <a:effectLst/>
                      </a:endParaRPr>
                    </a:p>
                    <a:p>
                      <a:pPr algn="just"/>
                      <a:r>
                        <a:rPr lang="es-ES" sz="1100" dirty="0">
                          <a:effectLst/>
                          <a:latin typeface="Trebuchet MS" panose="020B0603020202020204" pitchFamily="34" charset="0"/>
                        </a:rPr>
                        <a:t>Tienen curiosidad musical.</a:t>
                      </a:r>
                      <a:endParaRPr lang="es-ES" sz="1100" dirty="0">
                        <a:effectLst/>
                      </a:endParaRPr>
                    </a:p>
                  </a:txBody>
                  <a:tcPr marL="9542" marR="9542" marT="0" marB="0">
                    <a:lnL w="12700" cap="flat" cmpd="sng" algn="ctr">
                      <a:solidFill>
                        <a:srgbClr val="D02062"/>
                      </a:solidFill>
                      <a:prstDash val="solid"/>
                      <a:round/>
                      <a:headEnd type="none" w="med" len="med"/>
                      <a:tailEnd type="none" w="med" len="med"/>
                    </a:lnL>
                    <a:lnR w="12700" cap="flat" cmpd="sng" algn="ctr">
                      <a:solidFill>
                        <a:srgbClr val="D02062"/>
                      </a:solidFill>
                      <a:prstDash val="solid"/>
                      <a:round/>
                      <a:headEnd type="none" w="med" len="med"/>
                      <a:tailEnd type="none" w="med" len="med"/>
                    </a:lnR>
                    <a:lnT w="12700" cap="flat" cmpd="sng" algn="ctr">
                      <a:solidFill>
                        <a:srgbClr val="682062"/>
                      </a:solidFill>
                      <a:prstDash val="solid"/>
                      <a:round/>
                      <a:headEnd type="none" w="med" len="med"/>
                      <a:tailEnd type="none" w="med" len="med"/>
                    </a:lnT>
                    <a:lnB w="12700" cap="flat" cmpd="sng" algn="ctr">
                      <a:solidFill>
                        <a:srgbClr val="D02062"/>
                      </a:solidFill>
                      <a:prstDash val="solid"/>
                      <a:round/>
                      <a:headEnd type="none" w="med" len="med"/>
                      <a:tailEnd type="none" w="med" len="med"/>
                    </a:lnB>
                    <a:solidFill>
                      <a:srgbClr val="FFFFFF"/>
                    </a:solidFill>
                  </a:tcPr>
                </a:tc>
              </a:tr>
              <a:tr h="924025">
                <a:tc>
                  <a:txBody>
                    <a:bodyPr/>
                    <a:lstStyle/>
                    <a:p>
                      <a:pPr algn="just"/>
                      <a:r>
                        <a:rPr lang="es-ES" sz="1000" dirty="0">
                          <a:effectLst/>
                          <a:latin typeface="Trebuchet MS" panose="020B0603020202020204" pitchFamily="34" charset="0"/>
                        </a:rPr>
                        <a:t>10 – 12 años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es-ES" sz="1000" dirty="0">
                          <a:effectLst/>
                          <a:latin typeface="Trebuchet MS" panose="020B0603020202020204" pitchFamily="34" charset="0"/>
                        </a:rPr>
                        <a:t>El juego ya no es parte de la vida del estudiante.</a:t>
                      </a:r>
                      <a:endParaRPr lang="es-ES" sz="1000" dirty="0">
                        <a:effectLst/>
                      </a:endParaRPr>
                    </a:p>
                    <a:p>
                      <a:pPr algn="just"/>
                      <a:r>
                        <a:rPr lang="es-ES" sz="1000" dirty="0">
                          <a:effectLst/>
                          <a:latin typeface="Trebuchet MS" panose="020B0603020202020204" pitchFamily="34" charset="0"/>
                        </a:rPr>
                        <a:t>Desarrollan comportamiento social.</a:t>
                      </a:r>
                      <a:endParaRPr lang="es-ES" sz="1000" dirty="0">
                        <a:effectLst/>
                      </a:endParaRPr>
                    </a:p>
                    <a:p>
                      <a:pPr algn="just"/>
                      <a:r>
                        <a:rPr lang="es-ES" sz="1000" dirty="0">
                          <a:effectLst/>
                          <a:latin typeface="Trebuchet MS" panose="020B0603020202020204" pitchFamily="34" charset="0"/>
                        </a:rPr>
                        <a:t>Se define el desarrollo psicomotor.</a:t>
                      </a:r>
                      <a:endParaRPr lang="es-ES" sz="1000" dirty="0">
                        <a:effectLst/>
                      </a:endParaRPr>
                    </a:p>
                    <a:p>
                      <a:pPr algn="just"/>
                      <a:r>
                        <a:rPr lang="es-ES" sz="1000" dirty="0">
                          <a:effectLst/>
                          <a:latin typeface="Trebuchet MS" panose="020B0603020202020204" pitchFamily="34" charset="0"/>
                        </a:rPr>
                        <a:t>Tiene nociones espaciales y temporales.</a:t>
                      </a:r>
                      <a:endParaRPr lang="es-ES" sz="1000" dirty="0">
                        <a:effectLst/>
                      </a:endParaRPr>
                    </a:p>
                    <a:p>
                      <a:pPr algn="just"/>
                      <a:r>
                        <a:rPr lang="es-ES" sz="1000" dirty="0">
                          <a:effectLst/>
                          <a:latin typeface="Trebuchet MS" panose="020B0603020202020204" pitchFamily="34" charset="0"/>
                        </a:rPr>
                        <a:t>Aumenta la apreciación y disociación de ciertas características de los objetos.</a:t>
                      </a:r>
                      <a:endParaRPr lang="es-ES" sz="1000" dirty="0">
                        <a:effectLst/>
                      </a:endParaRPr>
                    </a:p>
                  </a:txBody>
                  <a:tcPr marL="9542" marR="9542" marT="0" marB="0">
                    <a:lnL w="12700" cap="flat" cmpd="sng" algn="ctr">
                      <a:solidFill>
                        <a:srgbClr val="000000"/>
                      </a:solidFill>
                      <a:prstDash val="solid"/>
                      <a:round/>
                      <a:headEnd type="none" w="med" len="med"/>
                      <a:tailEnd type="none" w="med" len="med"/>
                    </a:lnL>
                    <a:lnR w="12700" cap="flat" cmpd="sng" algn="ctr">
                      <a:solidFill>
                        <a:srgbClr val="382162"/>
                      </a:solidFill>
                      <a:prstDash val="solid"/>
                      <a:round/>
                      <a:headEnd type="none" w="med" len="med"/>
                      <a:tailEnd type="none" w="med" len="med"/>
                    </a:lnR>
                    <a:lnT w="12700" cap="flat" cmpd="sng" algn="ctr">
                      <a:solidFill>
                        <a:srgbClr val="D02062"/>
                      </a:solidFill>
                      <a:prstDash val="solid"/>
                      <a:round/>
                      <a:headEnd type="none" w="med" len="med"/>
                      <a:tailEnd type="none" w="med" len="med"/>
                    </a:lnT>
                    <a:lnB w="12700" cap="flat" cmpd="sng" algn="ctr">
                      <a:solidFill>
                        <a:srgbClr val="382162"/>
                      </a:solidFill>
                      <a:prstDash val="solid"/>
                      <a:round/>
                      <a:headEnd type="none" w="med" len="med"/>
                      <a:tailEnd type="none" w="med" len="med"/>
                    </a:lnB>
                    <a:solidFill>
                      <a:srgbClr val="FFFFFF"/>
                    </a:solidFill>
                  </a:tcPr>
                </a:tc>
                <a:tc>
                  <a:txBody>
                    <a:bodyPr/>
                    <a:lstStyle/>
                    <a:p>
                      <a:pPr algn="just"/>
                      <a:r>
                        <a:rPr lang="es-ES" sz="1100" dirty="0">
                          <a:effectLst/>
                          <a:latin typeface="Trebuchet MS" panose="020B0603020202020204" pitchFamily="34" charset="0"/>
                        </a:rPr>
                        <a:t>Tiene memoria melódica.</a:t>
                      </a:r>
                      <a:endParaRPr lang="es-ES" sz="1100" dirty="0">
                        <a:effectLst/>
                      </a:endParaRPr>
                    </a:p>
                    <a:p>
                      <a:pPr algn="just"/>
                      <a:r>
                        <a:rPr lang="es-ES" sz="1100" dirty="0">
                          <a:effectLst/>
                          <a:latin typeface="Trebuchet MS" panose="020B0603020202020204" pitchFamily="34" charset="0"/>
                        </a:rPr>
                        <a:t>Desarrolla curiosidad intelectual.</a:t>
                      </a:r>
                      <a:endParaRPr lang="es-ES" sz="1100" dirty="0">
                        <a:effectLst/>
                      </a:endParaRPr>
                    </a:p>
                    <a:p>
                      <a:pPr algn="just"/>
                      <a:r>
                        <a:rPr lang="es-ES" sz="1100" dirty="0">
                          <a:effectLst/>
                          <a:latin typeface="Trebuchet MS" panose="020B0603020202020204" pitchFamily="34" charset="0"/>
                        </a:rPr>
                        <a:t>Tiene intereses personales en música.</a:t>
                      </a:r>
                      <a:endParaRPr lang="es-ES" sz="1100" dirty="0">
                        <a:effectLst/>
                      </a:endParaRPr>
                    </a:p>
                    <a:p>
                      <a:pPr algn="just"/>
                      <a:r>
                        <a:rPr lang="es-ES" sz="1100" dirty="0">
                          <a:effectLst/>
                          <a:latin typeface="Trebuchet MS" panose="020B0603020202020204" pitchFamily="34" charset="0"/>
                        </a:rPr>
                        <a:t>Busca distintos tipos de música, en general se deja llevar por aquello que sea conocido socialmente.</a:t>
                      </a:r>
                      <a:endParaRPr lang="es-ES" sz="1100" dirty="0">
                        <a:effectLst/>
                      </a:endParaRPr>
                    </a:p>
                  </a:txBody>
                  <a:tcPr marL="9542" marR="9542" marT="0" marB="0">
                    <a:lnL w="12700" cap="flat" cmpd="sng" algn="ctr">
                      <a:solidFill>
                        <a:srgbClr val="382162"/>
                      </a:solidFill>
                      <a:prstDash val="solid"/>
                      <a:round/>
                      <a:headEnd type="none" w="med" len="med"/>
                      <a:tailEnd type="none" w="med" len="med"/>
                    </a:lnL>
                    <a:lnR w="12700" cap="flat" cmpd="sng" algn="ctr">
                      <a:solidFill>
                        <a:srgbClr val="382162"/>
                      </a:solidFill>
                      <a:prstDash val="solid"/>
                      <a:round/>
                      <a:headEnd type="none" w="med" len="med"/>
                      <a:tailEnd type="none" w="med" len="med"/>
                    </a:lnR>
                    <a:lnT w="12700" cap="flat" cmpd="sng" algn="ctr">
                      <a:solidFill>
                        <a:srgbClr val="D02062"/>
                      </a:solidFill>
                      <a:prstDash val="solid"/>
                      <a:round/>
                      <a:headEnd type="none" w="med" len="med"/>
                      <a:tailEnd type="none" w="med" len="med"/>
                    </a:lnT>
                    <a:lnB w="12700" cap="flat" cmpd="sng" algn="ctr">
                      <a:solidFill>
                        <a:srgbClr val="382162"/>
                      </a:solidFill>
                      <a:prstDash val="solid"/>
                      <a:round/>
                      <a:headEnd type="none" w="med" len="med"/>
                      <a:tailEnd type="none" w="med" len="med"/>
                    </a:lnB>
                    <a:solidFill>
                      <a:srgbClr val="FFFFFF"/>
                    </a:solidFill>
                  </a:tcPr>
                </a:tc>
              </a:tr>
            </a:tbl>
          </a:graphicData>
        </a:graphic>
      </p:graphicFrame>
      <p:sp>
        <p:nvSpPr>
          <p:cNvPr id="5" name="Rectangle 1"/>
          <p:cNvSpPr>
            <a:spLocks noChangeArrowheads="1"/>
          </p:cNvSpPr>
          <p:nvPr/>
        </p:nvSpPr>
        <p:spPr bwMode="auto">
          <a:xfrm>
            <a:off x="-75857687" y="-148079"/>
            <a:ext cx="157238646"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smtClean="0">
                <a:ln>
                  <a:noFill/>
                </a:ln>
                <a:solidFill>
                  <a:srgbClr val="323232"/>
                </a:solidFill>
                <a:effectLst/>
                <a:latin typeface="Trebuchet MS" panose="020B0603020202020204" pitchFamily="34" charset="0"/>
              </a:rPr>
              <a:t>Desarrollo de las etapas musicales</a:t>
            </a:r>
            <a:endParaRPr kumimoji="0" lang="es-ES" sz="1200" b="0" i="0" u="none" strike="noStrike" cap="none" normalizeH="0" baseline="0" smtClean="0">
              <a:ln>
                <a:noFill/>
              </a:ln>
              <a:solidFill>
                <a:schemeClr val="tx1"/>
              </a:solidFill>
              <a:effectLst/>
            </a:endParaRPr>
          </a:p>
        </p:txBody>
      </p:sp>
    </p:spTree>
    <p:extLst>
      <p:ext uri="{BB962C8B-B14F-4D97-AF65-F5344CB8AC3E}">
        <p14:creationId xmlns:p14="http://schemas.microsoft.com/office/powerpoint/2010/main" val="1070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2440" y="233493"/>
            <a:ext cx="10515600" cy="4351338"/>
          </a:xfrm>
        </p:spPr>
        <p:txBody>
          <a:bodyPr/>
          <a:lstStyle/>
          <a:p>
            <a:r>
              <a:rPr lang="es-ES" sz="1400" dirty="0"/>
              <a:t>las etapas de desarrollo del niño lo que permite visualizar el por qué hay momentos para enseñar cierto tipo de contenidos de acuerdo a las habilidades que tenga y a la etapa evolutiva en la que se encuentra.</a:t>
            </a:r>
          </a:p>
          <a:p>
            <a:r>
              <a:rPr lang="es-ES" sz="1400" dirty="0"/>
              <a:t/>
            </a:r>
            <a:br>
              <a:rPr lang="es-ES" sz="1400" dirty="0"/>
            </a:br>
            <a:endParaRPr lang="es-ES" sz="1400" dirty="0"/>
          </a:p>
          <a:p>
            <a:r>
              <a:rPr lang="es-ES" sz="1400" dirty="0"/>
              <a:t>Como docente es importante ir acorde a la capacidad intelectual del niño, e ir entregándole herramientas de manera paulatina para así lograr un aprendizaje mejor y más significativo.</a:t>
            </a:r>
          </a:p>
          <a:p>
            <a:endParaRPr lang="es-ES" dirty="0"/>
          </a:p>
        </p:txBody>
      </p:sp>
    </p:spTree>
    <p:extLst>
      <p:ext uri="{BB962C8B-B14F-4D97-AF65-F5344CB8AC3E}">
        <p14:creationId xmlns:p14="http://schemas.microsoft.com/office/powerpoint/2010/main" val="32320539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528</Words>
  <Application>Microsoft Office PowerPoint</Application>
  <PresentationFormat>Panorámica</PresentationFormat>
  <Paragraphs>71</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Just Another Hand</vt:lpstr>
      <vt:lpstr>Trebuchet MS</vt:lpstr>
      <vt:lpstr>Tema de Office</vt:lpstr>
      <vt:lpstr>El niño, sujeto de la educación musical. Desarrollo evolutivo en relación con la educación musical” </vt:lpstr>
      <vt:lpstr>Presentación de PowerPoint</vt:lpstr>
      <vt:lpstr>Presentación de PowerPoint</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niño, sujeto de la educación musical. Desarrollo evolutivo en relación con la educación musical”</dc:title>
  <dc:creator>CCPA</dc:creator>
  <cp:lastModifiedBy>CCPA</cp:lastModifiedBy>
  <cp:revision>3</cp:revision>
  <dcterms:created xsi:type="dcterms:W3CDTF">2018-09-13T18:38:43Z</dcterms:created>
  <dcterms:modified xsi:type="dcterms:W3CDTF">2018-09-13T19:01:47Z</dcterms:modified>
</cp:coreProperties>
</file>