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55223E-7931-4394-B54A-5A2944E0528A}" type="doc">
      <dgm:prSet loTypeId="urn:microsoft.com/office/officeart/2005/8/layout/hList3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B11F0AF2-FC1C-4D67-9AA5-96FF7F19F76E}">
      <dgm:prSet phldrT="[Texto]"/>
      <dgm:spPr/>
      <dgm:t>
        <a:bodyPr/>
        <a:lstStyle/>
        <a:p>
          <a:r>
            <a: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rPr>
            <a:t>Ocurre que la sociedad de la información nos está recibiendo con una triple diferencia</a:t>
          </a:r>
          <a:r>
            <a:rPr lang="es-MX" dirty="0" smtClean="0">
              <a:latin typeface="Aharoni" panose="02010803020104030203" pitchFamily="2" charset="-79"/>
              <a:cs typeface="Aharoni" panose="02010803020104030203" pitchFamily="2" charset="-79"/>
            </a:rPr>
            <a:t>:</a:t>
          </a:r>
          <a:endParaRPr lang="es-MX" dirty="0"/>
        </a:p>
      </dgm:t>
    </dgm:pt>
    <dgm:pt modelId="{0B6D8295-9425-46D4-93F1-062C12860B64}" type="parTrans" cxnId="{F4D31036-E96B-4EB2-9BC7-F39AF336323C}">
      <dgm:prSet/>
      <dgm:spPr/>
      <dgm:t>
        <a:bodyPr/>
        <a:lstStyle/>
        <a:p>
          <a:endParaRPr lang="es-MX"/>
        </a:p>
      </dgm:t>
    </dgm:pt>
    <dgm:pt modelId="{2B2CB367-98CC-4A95-9597-9F9EAD71E1C4}" type="sibTrans" cxnId="{F4D31036-E96B-4EB2-9BC7-F39AF336323C}">
      <dgm:prSet/>
      <dgm:spPr/>
      <dgm:t>
        <a:bodyPr/>
        <a:lstStyle/>
        <a:p>
          <a:endParaRPr lang="es-MX"/>
        </a:p>
      </dgm:t>
    </dgm:pt>
    <dgm:pt modelId="{79390AC4-BB4E-40DB-BF1D-4CEDE141E225}">
      <dgm:prSet phldrT="[Texto]"/>
      <dgm:spPr/>
      <dgm:t>
        <a:bodyPr/>
        <a:lstStyle/>
        <a:p>
          <a:r>
            <a:rPr lang="es-MX" dirty="0" smtClean="0"/>
            <a:t>1. La seguridad de los privilegiados con trabajo fijo.</a:t>
          </a:r>
          <a:endParaRPr lang="es-MX" dirty="0"/>
        </a:p>
      </dgm:t>
    </dgm:pt>
    <dgm:pt modelId="{EC7F97C5-E5BF-478E-BFEE-028D42CDE8BF}" type="parTrans" cxnId="{A5BCE53A-A29A-4922-8A01-8AAA23E2D803}">
      <dgm:prSet/>
      <dgm:spPr/>
      <dgm:t>
        <a:bodyPr/>
        <a:lstStyle/>
        <a:p>
          <a:endParaRPr lang="es-MX"/>
        </a:p>
      </dgm:t>
    </dgm:pt>
    <dgm:pt modelId="{ED2A3031-FE52-442B-A097-F5DCF39F0B5B}" type="sibTrans" cxnId="{A5BCE53A-A29A-4922-8A01-8AAA23E2D803}">
      <dgm:prSet/>
      <dgm:spPr/>
      <dgm:t>
        <a:bodyPr/>
        <a:lstStyle/>
        <a:p>
          <a:endParaRPr lang="es-MX"/>
        </a:p>
      </dgm:t>
    </dgm:pt>
    <dgm:pt modelId="{AF7620D5-3916-4394-BBE3-B985F57B4191}">
      <dgm:prSet phldrT="[Texto]"/>
      <dgm:spPr/>
      <dgm:t>
        <a:bodyPr/>
        <a:lstStyle/>
        <a:p>
          <a:r>
            <a:rPr lang="es-MX" dirty="0" smtClean="0"/>
            <a:t>2. La inseguridad de los que tienen trabajos eventuales </a:t>
          </a:r>
          <a:endParaRPr lang="es-MX" dirty="0"/>
        </a:p>
      </dgm:t>
    </dgm:pt>
    <dgm:pt modelId="{E107ABF7-9EC6-4709-A141-B8F9C9F798D0}" type="parTrans" cxnId="{DEEC72F9-13AD-4029-9CBE-BFFD6435EDC7}">
      <dgm:prSet/>
      <dgm:spPr/>
      <dgm:t>
        <a:bodyPr/>
        <a:lstStyle/>
        <a:p>
          <a:endParaRPr lang="es-MX"/>
        </a:p>
      </dgm:t>
    </dgm:pt>
    <dgm:pt modelId="{7951626F-F10F-49E6-9FFC-ABE05FE6FED2}" type="sibTrans" cxnId="{DEEC72F9-13AD-4029-9CBE-BFFD6435EDC7}">
      <dgm:prSet/>
      <dgm:spPr/>
      <dgm:t>
        <a:bodyPr/>
        <a:lstStyle/>
        <a:p>
          <a:endParaRPr lang="es-MX"/>
        </a:p>
      </dgm:t>
    </dgm:pt>
    <dgm:pt modelId="{6AB76BAC-406F-468F-B050-0BDD8DEACCC5}">
      <dgm:prSet phldrT="[Texto]"/>
      <dgm:spPr/>
      <dgm:t>
        <a:bodyPr/>
        <a:lstStyle/>
        <a:p>
          <a:r>
            <a:rPr lang="es-MX" dirty="0" smtClean="0"/>
            <a:t>3. El desarraigo y la exclusión del mercado laboral de amplias capas de la población</a:t>
          </a:r>
          <a:endParaRPr lang="es-MX" dirty="0"/>
        </a:p>
      </dgm:t>
    </dgm:pt>
    <dgm:pt modelId="{378AD64F-4967-4891-8B9C-17F6F9C5CF50}" type="parTrans" cxnId="{A7CE58CF-B82B-4BC5-9B35-0F883490F7A4}">
      <dgm:prSet/>
      <dgm:spPr/>
      <dgm:t>
        <a:bodyPr/>
        <a:lstStyle/>
        <a:p>
          <a:endParaRPr lang="es-MX"/>
        </a:p>
      </dgm:t>
    </dgm:pt>
    <dgm:pt modelId="{EEA0E3E0-41AF-462B-BA4E-5CC136CA0503}" type="sibTrans" cxnId="{A7CE58CF-B82B-4BC5-9B35-0F883490F7A4}">
      <dgm:prSet/>
      <dgm:spPr/>
      <dgm:t>
        <a:bodyPr/>
        <a:lstStyle/>
        <a:p>
          <a:endParaRPr lang="es-MX"/>
        </a:p>
      </dgm:t>
    </dgm:pt>
    <dgm:pt modelId="{E260F560-7EBA-49F6-AD7A-35E85EB773FC}" type="pres">
      <dgm:prSet presAssocID="{0455223E-7931-4394-B54A-5A2944E0528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9E97F75-D1B5-4E97-A119-9640000BF2FE}" type="pres">
      <dgm:prSet presAssocID="{B11F0AF2-FC1C-4D67-9AA5-96FF7F19F76E}" presName="roof" presStyleLbl="dkBgShp" presStyleIdx="0" presStyleCnt="2"/>
      <dgm:spPr/>
      <dgm:t>
        <a:bodyPr/>
        <a:lstStyle/>
        <a:p>
          <a:endParaRPr lang="es-MX"/>
        </a:p>
      </dgm:t>
    </dgm:pt>
    <dgm:pt modelId="{7ACF26EE-CFF1-4933-9D4F-B012FE039B0E}" type="pres">
      <dgm:prSet presAssocID="{B11F0AF2-FC1C-4D67-9AA5-96FF7F19F76E}" presName="pillars" presStyleCnt="0"/>
      <dgm:spPr/>
    </dgm:pt>
    <dgm:pt modelId="{E4378106-2287-4E29-B646-4B83B2051A55}" type="pres">
      <dgm:prSet presAssocID="{B11F0AF2-FC1C-4D67-9AA5-96FF7F19F76E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3DD09D-D183-4871-B191-C051029352F6}" type="pres">
      <dgm:prSet presAssocID="{AF7620D5-3916-4394-BBE3-B985F57B4191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AFFDD0-38FE-4CD1-8539-488662FD0870}" type="pres">
      <dgm:prSet presAssocID="{6AB76BAC-406F-468F-B050-0BDD8DEACCC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280B09-A3E1-4E1F-AA2F-3895EF9C7FB6}" type="pres">
      <dgm:prSet presAssocID="{B11F0AF2-FC1C-4D67-9AA5-96FF7F19F76E}" presName="base" presStyleLbl="dkBgShp" presStyleIdx="1" presStyleCnt="2"/>
      <dgm:spPr/>
    </dgm:pt>
  </dgm:ptLst>
  <dgm:cxnLst>
    <dgm:cxn modelId="{E38B02D0-48DB-4EA5-B911-1D4E5C698F93}" type="presOf" srcId="{AF7620D5-3916-4394-BBE3-B985F57B4191}" destId="{393DD09D-D183-4871-B191-C051029352F6}" srcOrd="0" destOrd="0" presId="urn:microsoft.com/office/officeart/2005/8/layout/hList3"/>
    <dgm:cxn modelId="{56A31501-7D5F-41E9-ABDD-422C47DD2040}" type="presOf" srcId="{B11F0AF2-FC1C-4D67-9AA5-96FF7F19F76E}" destId="{89E97F75-D1B5-4E97-A119-9640000BF2FE}" srcOrd="0" destOrd="0" presId="urn:microsoft.com/office/officeart/2005/8/layout/hList3"/>
    <dgm:cxn modelId="{F4D31036-E96B-4EB2-9BC7-F39AF336323C}" srcId="{0455223E-7931-4394-B54A-5A2944E0528A}" destId="{B11F0AF2-FC1C-4D67-9AA5-96FF7F19F76E}" srcOrd="0" destOrd="0" parTransId="{0B6D8295-9425-46D4-93F1-062C12860B64}" sibTransId="{2B2CB367-98CC-4A95-9597-9F9EAD71E1C4}"/>
    <dgm:cxn modelId="{2B511CA5-EC92-4373-9CCB-6E364CCBD783}" type="presOf" srcId="{79390AC4-BB4E-40DB-BF1D-4CEDE141E225}" destId="{E4378106-2287-4E29-B646-4B83B2051A55}" srcOrd="0" destOrd="0" presId="urn:microsoft.com/office/officeart/2005/8/layout/hList3"/>
    <dgm:cxn modelId="{A5BCE53A-A29A-4922-8A01-8AAA23E2D803}" srcId="{B11F0AF2-FC1C-4D67-9AA5-96FF7F19F76E}" destId="{79390AC4-BB4E-40DB-BF1D-4CEDE141E225}" srcOrd="0" destOrd="0" parTransId="{EC7F97C5-E5BF-478E-BFEE-028D42CDE8BF}" sibTransId="{ED2A3031-FE52-442B-A097-F5DCF39F0B5B}"/>
    <dgm:cxn modelId="{DEEC72F9-13AD-4029-9CBE-BFFD6435EDC7}" srcId="{B11F0AF2-FC1C-4D67-9AA5-96FF7F19F76E}" destId="{AF7620D5-3916-4394-BBE3-B985F57B4191}" srcOrd="1" destOrd="0" parTransId="{E107ABF7-9EC6-4709-A141-B8F9C9F798D0}" sibTransId="{7951626F-F10F-49E6-9FFC-ABE05FE6FED2}"/>
    <dgm:cxn modelId="{A7CE58CF-B82B-4BC5-9B35-0F883490F7A4}" srcId="{B11F0AF2-FC1C-4D67-9AA5-96FF7F19F76E}" destId="{6AB76BAC-406F-468F-B050-0BDD8DEACCC5}" srcOrd="2" destOrd="0" parTransId="{378AD64F-4967-4891-8B9C-17F6F9C5CF50}" sibTransId="{EEA0E3E0-41AF-462B-BA4E-5CC136CA0503}"/>
    <dgm:cxn modelId="{8F8A7E74-8706-4113-B30A-2BD1A9FBCECD}" type="presOf" srcId="{6AB76BAC-406F-468F-B050-0BDD8DEACCC5}" destId="{0FAFFDD0-38FE-4CD1-8539-488662FD0870}" srcOrd="0" destOrd="0" presId="urn:microsoft.com/office/officeart/2005/8/layout/hList3"/>
    <dgm:cxn modelId="{FE8BF2DC-F79A-4B07-BCBC-688CF1B6562D}" type="presOf" srcId="{0455223E-7931-4394-B54A-5A2944E0528A}" destId="{E260F560-7EBA-49F6-AD7A-35E85EB773FC}" srcOrd="0" destOrd="0" presId="urn:microsoft.com/office/officeart/2005/8/layout/hList3"/>
    <dgm:cxn modelId="{38E3806F-0BD3-4D18-A4B2-6592A7692D56}" type="presParOf" srcId="{E260F560-7EBA-49F6-AD7A-35E85EB773FC}" destId="{89E97F75-D1B5-4E97-A119-9640000BF2FE}" srcOrd="0" destOrd="0" presId="urn:microsoft.com/office/officeart/2005/8/layout/hList3"/>
    <dgm:cxn modelId="{902AB75D-FD0C-4903-9A2F-8257C5493F52}" type="presParOf" srcId="{E260F560-7EBA-49F6-AD7A-35E85EB773FC}" destId="{7ACF26EE-CFF1-4933-9D4F-B012FE039B0E}" srcOrd="1" destOrd="0" presId="urn:microsoft.com/office/officeart/2005/8/layout/hList3"/>
    <dgm:cxn modelId="{E4CA78B7-00F0-4194-AF5F-CCC344969207}" type="presParOf" srcId="{7ACF26EE-CFF1-4933-9D4F-B012FE039B0E}" destId="{E4378106-2287-4E29-B646-4B83B2051A55}" srcOrd="0" destOrd="0" presId="urn:microsoft.com/office/officeart/2005/8/layout/hList3"/>
    <dgm:cxn modelId="{C24718AD-1D3D-4DC6-A800-2E1881011A2A}" type="presParOf" srcId="{7ACF26EE-CFF1-4933-9D4F-B012FE039B0E}" destId="{393DD09D-D183-4871-B191-C051029352F6}" srcOrd="1" destOrd="0" presId="urn:microsoft.com/office/officeart/2005/8/layout/hList3"/>
    <dgm:cxn modelId="{BA07FF87-0157-4B96-B0EE-477912F99507}" type="presParOf" srcId="{7ACF26EE-CFF1-4933-9D4F-B012FE039B0E}" destId="{0FAFFDD0-38FE-4CD1-8539-488662FD0870}" srcOrd="2" destOrd="0" presId="urn:microsoft.com/office/officeart/2005/8/layout/hList3"/>
    <dgm:cxn modelId="{7EF782B4-2F4F-468A-816C-6E04AE9796C5}" type="presParOf" srcId="{E260F560-7EBA-49F6-AD7A-35E85EB773FC}" destId="{FC280B09-A3E1-4E1F-AA2F-3895EF9C7FB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EDBD8C-C6A1-4E81-BFFD-9D3946EF43F9}" type="doc">
      <dgm:prSet loTypeId="urn:microsoft.com/office/officeart/2005/8/layout/hList9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4751609C-EDA9-4D45-BEDE-33F0F01302E4}">
      <dgm:prSet phldrT="[Texto]"/>
      <dgm:spPr/>
      <dgm:t>
        <a:bodyPr/>
        <a:lstStyle/>
        <a:p>
          <a:r>
            <a:rPr lang="es-MX" dirty="0" smtClean="0"/>
            <a:t>El fenómeno de la exclusión social</a:t>
          </a:r>
        </a:p>
        <a:p>
          <a:r>
            <a:rPr lang="es-MX" dirty="0" smtClean="0"/>
            <a:t>es más amplio y no solo implica pobreza económica sino la falta de acceso a:</a:t>
          </a:r>
          <a:endParaRPr lang="es-MX" dirty="0"/>
        </a:p>
      </dgm:t>
    </dgm:pt>
    <dgm:pt modelId="{FEBAFC0A-39D8-48E4-B27F-402157C2BEF8}" type="parTrans" cxnId="{5D51AABA-6477-4215-B489-8E5EAFFF6079}">
      <dgm:prSet/>
      <dgm:spPr/>
      <dgm:t>
        <a:bodyPr/>
        <a:lstStyle/>
        <a:p>
          <a:endParaRPr lang="es-MX"/>
        </a:p>
      </dgm:t>
    </dgm:pt>
    <dgm:pt modelId="{F865E1E1-5AC0-4FA8-89C7-86A884D5D541}" type="sibTrans" cxnId="{5D51AABA-6477-4215-B489-8E5EAFFF6079}">
      <dgm:prSet/>
      <dgm:spPr/>
      <dgm:t>
        <a:bodyPr/>
        <a:lstStyle/>
        <a:p>
          <a:endParaRPr lang="es-MX"/>
        </a:p>
      </dgm:t>
    </dgm:pt>
    <dgm:pt modelId="{3C4FCA8A-F2B0-4D3D-8D30-F789C9AAFD35}">
      <dgm:prSet phldrT="[Texto]"/>
      <dgm:spPr/>
      <dgm:t>
        <a:bodyPr/>
        <a:lstStyle/>
        <a:p>
          <a:r>
            <a:rPr lang="es-MX" dirty="0" smtClean="0"/>
            <a:t>vivienda</a:t>
          </a:r>
          <a:endParaRPr lang="es-MX" dirty="0"/>
        </a:p>
      </dgm:t>
    </dgm:pt>
    <dgm:pt modelId="{9F60FCB1-B518-49CC-A6AE-441F71BBE85C}" type="parTrans" cxnId="{26CA150A-E804-460E-BDCD-BADDA8541802}">
      <dgm:prSet/>
      <dgm:spPr/>
      <dgm:t>
        <a:bodyPr/>
        <a:lstStyle/>
        <a:p>
          <a:endParaRPr lang="es-MX"/>
        </a:p>
      </dgm:t>
    </dgm:pt>
    <dgm:pt modelId="{A08D9D35-7122-446C-8A0E-B5DF50D099DE}" type="sibTrans" cxnId="{26CA150A-E804-460E-BDCD-BADDA8541802}">
      <dgm:prSet/>
      <dgm:spPr/>
      <dgm:t>
        <a:bodyPr/>
        <a:lstStyle/>
        <a:p>
          <a:endParaRPr lang="es-MX"/>
        </a:p>
      </dgm:t>
    </dgm:pt>
    <dgm:pt modelId="{9DEA53B1-51F3-4B92-8918-B024170F445F}">
      <dgm:prSet phldrT="[Texto]"/>
      <dgm:spPr/>
      <dgm:t>
        <a:bodyPr/>
        <a:lstStyle/>
        <a:p>
          <a:r>
            <a:rPr lang="es-MX" dirty="0" smtClean="0"/>
            <a:t>salud</a:t>
          </a:r>
          <a:endParaRPr lang="es-MX" dirty="0"/>
        </a:p>
      </dgm:t>
    </dgm:pt>
    <dgm:pt modelId="{29398C93-B11D-4A1A-9BBD-6ABA1E500BA1}" type="parTrans" cxnId="{924F364E-2FFD-4A00-8902-26FC69C7F9FE}">
      <dgm:prSet/>
      <dgm:spPr/>
      <dgm:t>
        <a:bodyPr/>
        <a:lstStyle/>
        <a:p>
          <a:endParaRPr lang="es-MX"/>
        </a:p>
      </dgm:t>
    </dgm:pt>
    <dgm:pt modelId="{27D3D521-34CB-4652-A6FF-5DBBB66FCAC2}" type="sibTrans" cxnId="{924F364E-2FFD-4A00-8902-26FC69C7F9FE}">
      <dgm:prSet/>
      <dgm:spPr/>
      <dgm:t>
        <a:bodyPr/>
        <a:lstStyle/>
        <a:p>
          <a:endParaRPr lang="es-MX"/>
        </a:p>
      </dgm:t>
    </dgm:pt>
    <dgm:pt modelId="{C0CDDDFA-8A9F-4748-8861-5144C39D82F4}">
      <dgm:prSet phldrT="[Texto]"/>
      <dgm:spPr/>
      <dgm:t>
        <a:bodyPr/>
        <a:lstStyle/>
        <a:p>
          <a:r>
            <a:rPr lang="es-MX" dirty="0" smtClean="0"/>
            <a:t>educación</a:t>
          </a:r>
          <a:endParaRPr lang="es-MX" dirty="0"/>
        </a:p>
      </dgm:t>
    </dgm:pt>
    <dgm:pt modelId="{01E5972A-925E-4301-915D-7C2A8ECED7C8}" type="parTrans" cxnId="{05F6534B-5962-4C4D-A662-42C7E3120397}">
      <dgm:prSet/>
      <dgm:spPr/>
      <dgm:t>
        <a:bodyPr/>
        <a:lstStyle/>
        <a:p>
          <a:endParaRPr lang="es-MX"/>
        </a:p>
      </dgm:t>
    </dgm:pt>
    <dgm:pt modelId="{D77D37EE-5014-4E34-B5F0-BE96B2E51B55}" type="sibTrans" cxnId="{05F6534B-5962-4C4D-A662-42C7E3120397}">
      <dgm:prSet/>
      <dgm:spPr/>
      <dgm:t>
        <a:bodyPr/>
        <a:lstStyle/>
        <a:p>
          <a:endParaRPr lang="es-MX"/>
        </a:p>
      </dgm:t>
    </dgm:pt>
    <dgm:pt modelId="{EAF29EB9-5608-4373-9874-B68A3D423921}">
      <dgm:prSet phldrT="[Texto]"/>
      <dgm:spPr/>
      <dgm:t>
        <a:bodyPr/>
        <a:lstStyle/>
        <a:p>
          <a:r>
            <a:rPr lang="es-MX" dirty="0" smtClean="0"/>
            <a:t>empleo</a:t>
          </a:r>
          <a:endParaRPr lang="es-MX" dirty="0"/>
        </a:p>
      </dgm:t>
    </dgm:pt>
    <dgm:pt modelId="{A2953081-B1B5-4D4C-8355-E49A79051255}" type="parTrans" cxnId="{71FB245C-2390-4055-BF00-97225582E8B5}">
      <dgm:prSet/>
      <dgm:spPr/>
      <dgm:t>
        <a:bodyPr/>
        <a:lstStyle/>
        <a:p>
          <a:endParaRPr lang="es-MX"/>
        </a:p>
      </dgm:t>
    </dgm:pt>
    <dgm:pt modelId="{94F525FA-AA26-4CE9-8209-5342CC08BEA6}" type="sibTrans" cxnId="{71FB245C-2390-4055-BF00-97225582E8B5}">
      <dgm:prSet/>
      <dgm:spPr/>
      <dgm:t>
        <a:bodyPr/>
        <a:lstStyle/>
        <a:p>
          <a:endParaRPr lang="es-MX"/>
        </a:p>
      </dgm:t>
    </dgm:pt>
    <dgm:pt modelId="{239631AC-6E9C-4D70-93A6-8616E10223A0}" type="pres">
      <dgm:prSet presAssocID="{07EDBD8C-C6A1-4E81-BFFD-9D3946EF43F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1DA0A0F9-858C-471D-AC41-8A5C4FD8FB73}" type="pres">
      <dgm:prSet presAssocID="{4751609C-EDA9-4D45-BEDE-33F0F01302E4}" presName="posSpace" presStyleCnt="0"/>
      <dgm:spPr/>
    </dgm:pt>
    <dgm:pt modelId="{22FE3D19-F27F-4276-99C7-BEB08C7D6E28}" type="pres">
      <dgm:prSet presAssocID="{4751609C-EDA9-4D45-BEDE-33F0F01302E4}" presName="vertFlow" presStyleCnt="0"/>
      <dgm:spPr/>
    </dgm:pt>
    <dgm:pt modelId="{B81F8183-0FC4-4C7C-89F4-FA92202EFC66}" type="pres">
      <dgm:prSet presAssocID="{4751609C-EDA9-4D45-BEDE-33F0F01302E4}" presName="topSpace" presStyleCnt="0"/>
      <dgm:spPr/>
    </dgm:pt>
    <dgm:pt modelId="{62E43D78-97F1-4260-A3EB-226ABF6DE2A9}" type="pres">
      <dgm:prSet presAssocID="{4751609C-EDA9-4D45-BEDE-33F0F01302E4}" presName="firstComp" presStyleCnt="0"/>
      <dgm:spPr/>
    </dgm:pt>
    <dgm:pt modelId="{33142111-691F-413D-A114-F18F7A8A1466}" type="pres">
      <dgm:prSet presAssocID="{4751609C-EDA9-4D45-BEDE-33F0F01302E4}" presName="firstChild" presStyleLbl="bgAccFollowNode1" presStyleIdx="0" presStyleCnt="4" custLinFactNeighborX="37609" custLinFactNeighborY="-14495"/>
      <dgm:spPr/>
      <dgm:t>
        <a:bodyPr/>
        <a:lstStyle/>
        <a:p>
          <a:endParaRPr lang="es-MX"/>
        </a:p>
      </dgm:t>
    </dgm:pt>
    <dgm:pt modelId="{B01F7886-E272-44ED-A302-E97F5282B4AF}" type="pres">
      <dgm:prSet presAssocID="{4751609C-EDA9-4D45-BEDE-33F0F01302E4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7976C3-2433-44A9-9B8A-FDC67523DC0D}" type="pres">
      <dgm:prSet presAssocID="{9DEA53B1-51F3-4B92-8918-B024170F445F}" presName="comp" presStyleCnt="0"/>
      <dgm:spPr/>
    </dgm:pt>
    <dgm:pt modelId="{A3F0ABC7-D580-48DF-8229-025478347536}" type="pres">
      <dgm:prSet presAssocID="{9DEA53B1-51F3-4B92-8918-B024170F445F}" presName="child" presStyleLbl="bgAccFollowNode1" presStyleIdx="1" presStyleCnt="4" custLinFactNeighborX="37609" custLinFactNeighborY="-14495"/>
      <dgm:spPr/>
      <dgm:t>
        <a:bodyPr/>
        <a:lstStyle/>
        <a:p>
          <a:endParaRPr lang="es-MX"/>
        </a:p>
      </dgm:t>
    </dgm:pt>
    <dgm:pt modelId="{09C0B17C-1DE2-4E3F-971B-B3FB6F237FF5}" type="pres">
      <dgm:prSet presAssocID="{9DEA53B1-51F3-4B92-8918-B024170F445F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11C192-66E3-40FF-A5D4-7B30E087C3D7}" type="pres">
      <dgm:prSet presAssocID="{C0CDDDFA-8A9F-4748-8861-5144C39D82F4}" presName="comp" presStyleCnt="0"/>
      <dgm:spPr/>
    </dgm:pt>
    <dgm:pt modelId="{CD5D26AD-5B8A-4ACC-A324-96951B909EF9}" type="pres">
      <dgm:prSet presAssocID="{C0CDDDFA-8A9F-4748-8861-5144C39D82F4}" presName="child" presStyleLbl="bgAccFollowNode1" presStyleIdx="2" presStyleCnt="4" custLinFactNeighborX="37609" custLinFactNeighborY="-14495"/>
      <dgm:spPr/>
      <dgm:t>
        <a:bodyPr/>
        <a:lstStyle/>
        <a:p>
          <a:endParaRPr lang="es-MX"/>
        </a:p>
      </dgm:t>
    </dgm:pt>
    <dgm:pt modelId="{32FE8D87-66DE-4618-A03D-E8F57BAB05C0}" type="pres">
      <dgm:prSet presAssocID="{C0CDDDFA-8A9F-4748-8861-5144C39D82F4}" presName="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10CF84-553A-474B-965B-AE9FB646A2AE}" type="pres">
      <dgm:prSet presAssocID="{EAF29EB9-5608-4373-9874-B68A3D423921}" presName="comp" presStyleCnt="0"/>
      <dgm:spPr/>
    </dgm:pt>
    <dgm:pt modelId="{CB2256E7-B2EA-4D75-8265-AE156D712CD1}" type="pres">
      <dgm:prSet presAssocID="{EAF29EB9-5608-4373-9874-B68A3D423921}" presName="child" presStyleLbl="bgAccFollowNode1" presStyleIdx="3" presStyleCnt="4" custLinFactNeighborX="37609" custLinFactNeighborY="-14495"/>
      <dgm:spPr/>
      <dgm:t>
        <a:bodyPr/>
        <a:lstStyle/>
        <a:p>
          <a:endParaRPr lang="es-MX"/>
        </a:p>
      </dgm:t>
    </dgm:pt>
    <dgm:pt modelId="{AC88E512-716A-4EE4-B10A-F0B482804351}" type="pres">
      <dgm:prSet presAssocID="{EAF29EB9-5608-4373-9874-B68A3D423921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2A680D-FB63-4056-8F63-B8E65E9C9047}" type="pres">
      <dgm:prSet presAssocID="{4751609C-EDA9-4D45-BEDE-33F0F01302E4}" presName="negSpace" presStyleCnt="0"/>
      <dgm:spPr/>
    </dgm:pt>
    <dgm:pt modelId="{1C38C826-7090-45B9-8F45-410550FE1A5A}" type="pres">
      <dgm:prSet presAssocID="{4751609C-EDA9-4D45-BEDE-33F0F01302E4}" presName="circle" presStyleLbl="node1" presStyleIdx="0" presStyleCnt="1" custScaleX="284024" custScaleY="252496" custLinFactNeighborX="-59837" custLinFactNeighborY="10158"/>
      <dgm:spPr/>
      <dgm:t>
        <a:bodyPr/>
        <a:lstStyle/>
        <a:p>
          <a:endParaRPr lang="es-MX"/>
        </a:p>
      </dgm:t>
    </dgm:pt>
  </dgm:ptLst>
  <dgm:cxnLst>
    <dgm:cxn modelId="{8EE82CAD-CBAE-4B11-AFFA-98A057EC2F79}" type="presOf" srcId="{3C4FCA8A-F2B0-4D3D-8D30-F789C9AAFD35}" destId="{33142111-691F-413D-A114-F18F7A8A1466}" srcOrd="0" destOrd="0" presId="urn:microsoft.com/office/officeart/2005/8/layout/hList9"/>
    <dgm:cxn modelId="{5D51AABA-6477-4215-B489-8E5EAFFF6079}" srcId="{07EDBD8C-C6A1-4E81-BFFD-9D3946EF43F9}" destId="{4751609C-EDA9-4D45-BEDE-33F0F01302E4}" srcOrd="0" destOrd="0" parTransId="{FEBAFC0A-39D8-48E4-B27F-402157C2BEF8}" sibTransId="{F865E1E1-5AC0-4FA8-89C7-86A884D5D541}"/>
    <dgm:cxn modelId="{3117E922-C63E-47A8-AEA8-BA0C4171C030}" type="presOf" srcId="{4751609C-EDA9-4D45-BEDE-33F0F01302E4}" destId="{1C38C826-7090-45B9-8F45-410550FE1A5A}" srcOrd="0" destOrd="0" presId="urn:microsoft.com/office/officeart/2005/8/layout/hList9"/>
    <dgm:cxn modelId="{F1D60FFA-BD39-44FF-8DC1-2BD65B57EA48}" type="presOf" srcId="{EAF29EB9-5608-4373-9874-B68A3D423921}" destId="{AC88E512-716A-4EE4-B10A-F0B482804351}" srcOrd="1" destOrd="0" presId="urn:microsoft.com/office/officeart/2005/8/layout/hList9"/>
    <dgm:cxn modelId="{00AA4087-C714-4256-9767-C5F46968B8ED}" type="presOf" srcId="{3C4FCA8A-F2B0-4D3D-8D30-F789C9AAFD35}" destId="{B01F7886-E272-44ED-A302-E97F5282B4AF}" srcOrd="1" destOrd="0" presId="urn:microsoft.com/office/officeart/2005/8/layout/hList9"/>
    <dgm:cxn modelId="{05F6534B-5962-4C4D-A662-42C7E3120397}" srcId="{4751609C-EDA9-4D45-BEDE-33F0F01302E4}" destId="{C0CDDDFA-8A9F-4748-8861-5144C39D82F4}" srcOrd="2" destOrd="0" parTransId="{01E5972A-925E-4301-915D-7C2A8ECED7C8}" sibTransId="{D77D37EE-5014-4E34-B5F0-BE96B2E51B55}"/>
    <dgm:cxn modelId="{95AE4E46-D9BB-4026-BF90-AC895B1F64E0}" type="presOf" srcId="{9DEA53B1-51F3-4B92-8918-B024170F445F}" destId="{09C0B17C-1DE2-4E3F-971B-B3FB6F237FF5}" srcOrd="1" destOrd="0" presId="urn:microsoft.com/office/officeart/2005/8/layout/hList9"/>
    <dgm:cxn modelId="{E9197646-BE31-4DBD-A5FA-F72FE270DAE2}" type="presOf" srcId="{EAF29EB9-5608-4373-9874-B68A3D423921}" destId="{CB2256E7-B2EA-4D75-8265-AE156D712CD1}" srcOrd="0" destOrd="0" presId="urn:microsoft.com/office/officeart/2005/8/layout/hList9"/>
    <dgm:cxn modelId="{26CA150A-E804-460E-BDCD-BADDA8541802}" srcId="{4751609C-EDA9-4D45-BEDE-33F0F01302E4}" destId="{3C4FCA8A-F2B0-4D3D-8D30-F789C9AAFD35}" srcOrd="0" destOrd="0" parTransId="{9F60FCB1-B518-49CC-A6AE-441F71BBE85C}" sibTransId="{A08D9D35-7122-446C-8A0E-B5DF50D099DE}"/>
    <dgm:cxn modelId="{B24FDDD0-DE78-45E3-AC5D-04CD297E58AE}" type="presOf" srcId="{9DEA53B1-51F3-4B92-8918-B024170F445F}" destId="{A3F0ABC7-D580-48DF-8229-025478347536}" srcOrd="0" destOrd="0" presId="urn:microsoft.com/office/officeart/2005/8/layout/hList9"/>
    <dgm:cxn modelId="{D68CC033-DD5E-4321-A18E-4CBF186C3567}" type="presOf" srcId="{C0CDDDFA-8A9F-4748-8861-5144C39D82F4}" destId="{CD5D26AD-5B8A-4ACC-A324-96951B909EF9}" srcOrd="0" destOrd="0" presId="urn:microsoft.com/office/officeart/2005/8/layout/hList9"/>
    <dgm:cxn modelId="{924F364E-2FFD-4A00-8902-26FC69C7F9FE}" srcId="{4751609C-EDA9-4D45-BEDE-33F0F01302E4}" destId="{9DEA53B1-51F3-4B92-8918-B024170F445F}" srcOrd="1" destOrd="0" parTransId="{29398C93-B11D-4A1A-9BBD-6ABA1E500BA1}" sibTransId="{27D3D521-34CB-4652-A6FF-5DBBB66FCAC2}"/>
    <dgm:cxn modelId="{681792D5-D1F7-4E9A-8A7A-6A9CC042ED3A}" type="presOf" srcId="{07EDBD8C-C6A1-4E81-BFFD-9D3946EF43F9}" destId="{239631AC-6E9C-4D70-93A6-8616E10223A0}" srcOrd="0" destOrd="0" presId="urn:microsoft.com/office/officeart/2005/8/layout/hList9"/>
    <dgm:cxn modelId="{71FB245C-2390-4055-BF00-97225582E8B5}" srcId="{4751609C-EDA9-4D45-BEDE-33F0F01302E4}" destId="{EAF29EB9-5608-4373-9874-B68A3D423921}" srcOrd="3" destOrd="0" parTransId="{A2953081-B1B5-4D4C-8355-E49A79051255}" sibTransId="{94F525FA-AA26-4CE9-8209-5342CC08BEA6}"/>
    <dgm:cxn modelId="{44CCDA87-46DF-4802-928B-51377FFC1A70}" type="presOf" srcId="{C0CDDDFA-8A9F-4748-8861-5144C39D82F4}" destId="{32FE8D87-66DE-4618-A03D-E8F57BAB05C0}" srcOrd="1" destOrd="0" presId="urn:microsoft.com/office/officeart/2005/8/layout/hList9"/>
    <dgm:cxn modelId="{01836E1F-24A1-4DC1-9DAA-5C60FA21DB6F}" type="presParOf" srcId="{239631AC-6E9C-4D70-93A6-8616E10223A0}" destId="{1DA0A0F9-858C-471D-AC41-8A5C4FD8FB73}" srcOrd="0" destOrd="0" presId="urn:microsoft.com/office/officeart/2005/8/layout/hList9"/>
    <dgm:cxn modelId="{36F2728E-2A51-4237-92C9-201A13854772}" type="presParOf" srcId="{239631AC-6E9C-4D70-93A6-8616E10223A0}" destId="{22FE3D19-F27F-4276-99C7-BEB08C7D6E28}" srcOrd="1" destOrd="0" presId="urn:microsoft.com/office/officeart/2005/8/layout/hList9"/>
    <dgm:cxn modelId="{BF654213-06B1-473F-BF58-358B5186E373}" type="presParOf" srcId="{22FE3D19-F27F-4276-99C7-BEB08C7D6E28}" destId="{B81F8183-0FC4-4C7C-89F4-FA92202EFC66}" srcOrd="0" destOrd="0" presId="urn:microsoft.com/office/officeart/2005/8/layout/hList9"/>
    <dgm:cxn modelId="{25FFF0C4-FF5B-495F-95A3-55DA194CF2CF}" type="presParOf" srcId="{22FE3D19-F27F-4276-99C7-BEB08C7D6E28}" destId="{62E43D78-97F1-4260-A3EB-226ABF6DE2A9}" srcOrd="1" destOrd="0" presId="urn:microsoft.com/office/officeart/2005/8/layout/hList9"/>
    <dgm:cxn modelId="{0259204A-BAD1-46EA-9308-5939ED2D3466}" type="presParOf" srcId="{62E43D78-97F1-4260-A3EB-226ABF6DE2A9}" destId="{33142111-691F-413D-A114-F18F7A8A1466}" srcOrd="0" destOrd="0" presId="urn:microsoft.com/office/officeart/2005/8/layout/hList9"/>
    <dgm:cxn modelId="{3511795D-59B2-4ED0-A8F3-B8EE1C08E72D}" type="presParOf" srcId="{62E43D78-97F1-4260-A3EB-226ABF6DE2A9}" destId="{B01F7886-E272-44ED-A302-E97F5282B4AF}" srcOrd="1" destOrd="0" presId="urn:microsoft.com/office/officeart/2005/8/layout/hList9"/>
    <dgm:cxn modelId="{EA4DEB2A-C64A-41DC-ABD8-0C0B178198E7}" type="presParOf" srcId="{22FE3D19-F27F-4276-99C7-BEB08C7D6E28}" destId="{E97976C3-2433-44A9-9B8A-FDC67523DC0D}" srcOrd="2" destOrd="0" presId="urn:microsoft.com/office/officeart/2005/8/layout/hList9"/>
    <dgm:cxn modelId="{74EB206C-EA63-4523-9FDF-2D665BFAC9E7}" type="presParOf" srcId="{E97976C3-2433-44A9-9B8A-FDC67523DC0D}" destId="{A3F0ABC7-D580-48DF-8229-025478347536}" srcOrd="0" destOrd="0" presId="urn:microsoft.com/office/officeart/2005/8/layout/hList9"/>
    <dgm:cxn modelId="{C4DB5867-623A-4839-AFC7-790CA9E77B7E}" type="presParOf" srcId="{E97976C3-2433-44A9-9B8A-FDC67523DC0D}" destId="{09C0B17C-1DE2-4E3F-971B-B3FB6F237FF5}" srcOrd="1" destOrd="0" presId="urn:microsoft.com/office/officeart/2005/8/layout/hList9"/>
    <dgm:cxn modelId="{E93190F2-5402-42D3-AE2C-E20960CE51CC}" type="presParOf" srcId="{22FE3D19-F27F-4276-99C7-BEB08C7D6E28}" destId="{7911C192-66E3-40FF-A5D4-7B30E087C3D7}" srcOrd="3" destOrd="0" presId="urn:microsoft.com/office/officeart/2005/8/layout/hList9"/>
    <dgm:cxn modelId="{06A08570-9418-4193-9C2F-6F7D075904B7}" type="presParOf" srcId="{7911C192-66E3-40FF-A5D4-7B30E087C3D7}" destId="{CD5D26AD-5B8A-4ACC-A324-96951B909EF9}" srcOrd="0" destOrd="0" presId="urn:microsoft.com/office/officeart/2005/8/layout/hList9"/>
    <dgm:cxn modelId="{9E7DFBA7-816D-4A77-BF9A-EA89E6F4D846}" type="presParOf" srcId="{7911C192-66E3-40FF-A5D4-7B30E087C3D7}" destId="{32FE8D87-66DE-4618-A03D-E8F57BAB05C0}" srcOrd="1" destOrd="0" presId="urn:microsoft.com/office/officeart/2005/8/layout/hList9"/>
    <dgm:cxn modelId="{D1E8E90B-4DA1-4347-9850-EADC7797015A}" type="presParOf" srcId="{22FE3D19-F27F-4276-99C7-BEB08C7D6E28}" destId="{5310CF84-553A-474B-965B-AE9FB646A2AE}" srcOrd="4" destOrd="0" presId="urn:microsoft.com/office/officeart/2005/8/layout/hList9"/>
    <dgm:cxn modelId="{ED3E7C74-9D86-4EB0-8BCF-9C5416B62A59}" type="presParOf" srcId="{5310CF84-553A-474B-965B-AE9FB646A2AE}" destId="{CB2256E7-B2EA-4D75-8265-AE156D712CD1}" srcOrd="0" destOrd="0" presId="urn:microsoft.com/office/officeart/2005/8/layout/hList9"/>
    <dgm:cxn modelId="{7B1ED6C8-1F82-4258-8A8D-4DF5765A10D1}" type="presParOf" srcId="{5310CF84-553A-474B-965B-AE9FB646A2AE}" destId="{AC88E512-716A-4EE4-B10A-F0B482804351}" srcOrd="1" destOrd="0" presId="urn:microsoft.com/office/officeart/2005/8/layout/hList9"/>
    <dgm:cxn modelId="{E70D3A2A-2128-45D3-83DA-284DC39B9351}" type="presParOf" srcId="{239631AC-6E9C-4D70-93A6-8616E10223A0}" destId="{702A680D-FB63-4056-8F63-B8E65E9C9047}" srcOrd="2" destOrd="0" presId="urn:microsoft.com/office/officeart/2005/8/layout/hList9"/>
    <dgm:cxn modelId="{CF6F5F06-9B08-4F1F-833D-CC693E539829}" type="presParOf" srcId="{239631AC-6E9C-4D70-93A6-8616E10223A0}" destId="{1C38C826-7090-45B9-8F45-410550FE1A5A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97F75-D1B5-4E97-A119-9640000BF2FE}">
      <dsp:nvSpPr>
        <dsp:cNvPr id="0" name=""/>
        <dsp:cNvSpPr/>
      </dsp:nvSpPr>
      <dsp:spPr>
        <a:xfrm>
          <a:off x="0" y="0"/>
          <a:ext cx="8208912" cy="1728192"/>
        </a:xfrm>
        <a:prstGeom prst="rect">
          <a:avLst/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rPr>
            <a:t>Ocurre que la sociedad de la información nos está recibiendo con una triple diferencia</a:t>
          </a:r>
          <a:r>
            <a:rPr lang="es-MX" sz="3700" kern="1200" dirty="0" smtClean="0">
              <a:latin typeface="Aharoni" panose="02010803020104030203" pitchFamily="2" charset="-79"/>
              <a:cs typeface="Aharoni" panose="02010803020104030203" pitchFamily="2" charset="-79"/>
            </a:rPr>
            <a:t>:</a:t>
          </a:r>
          <a:endParaRPr lang="es-MX" sz="3700" kern="1200" dirty="0"/>
        </a:p>
      </dsp:txBody>
      <dsp:txXfrm>
        <a:off x="0" y="0"/>
        <a:ext cx="8208912" cy="1728192"/>
      </dsp:txXfrm>
    </dsp:sp>
    <dsp:sp modelId="{E4378106-2287-4E29-B646-4B83B2051A55}">
      <dsp:nvSpPr>
        <dsp:cNvPr id="0" name=""/>
        <dsp:cNvSpPr/>
      </dsp:nvSpPr>
      <dsp:spPr>
        <a:xfrm>
          <a:off x="4008" y="1728192"/>
          <a:ext cx="2733631" cy="362920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1. La seguridad de los privilegiados con trabajo fijo.</a:t>
          </a:r>
          <a:endParaRPr lang="es-MX" sz="3100" kern="1200" dirty="0"/>
        </a:p>
      </dsp:txBody>
      <dsp:txXfrm>
        <a:off x="4008" y="1728192"/>
        <a:ext cx="2733631" cy="3629203"/>
      </dsp:txXfrm>
    </dsp:sp>
    <dsp:sp modelId="{393DD09D-D183-4871-B191-C051029352F6}">
      <dsp:nvSpPr>
        <dsp:cNvPr id="0" name=""/>
        <dsp:cNvSpPr/>
      </dsp:nvSpPr>
      <dsp:spPr>
        <a:xfrm>
          <a:off x="2737640" y="1728192"/>
          <a:ext cx="2733631" cy="3629203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2. La inseguridad de los que tienen trabajos eventuales </a:t>
          </a:r>
          <a:endParaRPr lang="es-MX" sz="3100" kern="1200" dirty="0"/>
        </a:p>
      </dsp:txBody>
      <dsp:txXfrm>
        <a:off x="2737640" y="1728192"/>
        <a:ext cx="2733631" cy="3629203"/>
      </dsp:txXfrm>
    </dsp:sp>
    <dsp:sp modelId="{0FAFFDD0-38FE-4CD1-8539-488662FD0870}">
      <dsp:nvSpPr>
        <dsp:cNvPr id="0" name=""/>
        <dsp:cNvSpPr/>
      </dsp:nvSpPr>
      <dsp:spPr>
        <a:xfrm>
          <a:off x="5471271" y="1728192"/>
          <a:ext cx="2733631" cy="3629203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3. El desarraigo y la exclusión del mercado laboral de amplias capas de la población</a:t>
          </a:r>
          <a:endParaRPr lang="es-MX" sz="3100" kern="1200" dirty="0"/>
        </a:p>
      </dsp:txBody>
      <dsp:txXfrm>
        <a:off x="5471271" y="1728192"/>
        <a:ext cx="2733631" cy="3629203"/>
      </dsp:txXfrm>
    </dsp:sp>
    <dsp:sp modelId="{FC280B09-A3E1-4E1F-AA2F-3895EF9C7FB6}">
      <dsp:nvSpPr>
        <dsp:cNvPr id="0" name=""/>
        <dsp:cNvSpPr/>
      </dsp:nvSpPr>
      <dsp:spPr>
        <a:xfrm>
          <a:off x="0" y="5357395"/>
          <a:ext cx="8208912" cy="403244"/>
        </a:xfrm>
        <a:prstGeom prst="rect">
          <a:avLst/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42111-691F-413D-A114-F18F7A8A1466}">
      <dsp:nvSpPr>
        <dsp:cNvPr id="0" name=""/>
        <dsp:cNvSpPr/>
      </dsp:nvSpPr>
      <dsp:spPr>
        <a:xfrm>
          <a:off x="4181046" y="357108"/>
          <a:ext cx="2083659" cy="13898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vivienda</a:t>
          </a:r>
          <a:endParaRPr lang="es-MX" sz="2900" kern="1200" dirty="0"/>
        </a:p>
      </dsp:txBody>
      <dsp:txXfrm>
        <a:off x="4514432" y="357108"/>
        <a:ext cx="1750273" cy="1389800"/>
      </dsp:txXfrm>
    </dsp:sp>
    <dsp:sp modelId="{A3F0ABC7-D580-48DF-8229-025478347536}">
      <dsp:nvSpPr>
        <dsp:cNvPr id="0" name=""/>
        <dsp:cNvSpPr/>
      </dsp:nvSpPr>
      <dsp:spPr>
        <a:xfrm>
          <a:off x="4181046" y="1746909"/>
          <a:ext cx="2083659" cy="1389800"/>
        </a:xfrm>
        <a:prstGeom prst="rect">
          <a:avLst/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580161"/>
              <a:satOff val="16084"/>
              <a:lumOff val="110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salud</a:t>
          </a:r>
          <a:endParaRPr lang="es-MX" sz="2900" kern="1200" dirty="0"/>
        </a:p>
      </dsp:txBody>
      <dsp:txXfrm>
        <a:off x="4514432" y="1746909"/>
        <a:ext cx="1750273" cy="1389800"/>
      </dsp:txXfrm>
    </dsp:sp>
    <dsp:sp modelId="{CD5D26AD-5B8A-4ACC-A324-96951B909EF9}">
      <dsp:nvSpPr>
        <dsp:cNvPr id="0" name=""/>
        <dsp:cNvSpPr/>
      </dsp:nvSpPr>
      <dsp:spPr>
        <a:xfrm>
          <a:off x="4181046" y="3136709"/>
          <a:ext cx="2083659" cy="1389800"/>
        </a:xfrm>
        <a:prstGeom prst="rect">
          <a:avLst/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7160321"/>
              <a:satOff val="32169"/>
              <a:lumOff val="221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educación</a:t>
          </a:r>
          <a:endParaRPr lang="es-MX" sz="2900" kern="1200" dirty="0"/>
        </a:p>
      </dsp:txBody>
      <dsp:txXfrm>
        <a:off x="4514432" y="3136709"/>
        <a:ext cx="1750273" cy="1389800"/>
      </dsp:txXfrm>
    </dsp:sp>
    <dsp:sp modelId="{CB2256E7-B2EA-4D75-8265-AE156D712CD1}">
      <dsp:nvSpPr>
        <dsp:cNvPr id="0" name=""/>
        <dsp:cNvSpPr/>
      </dsp:nvSpPr>
      <dsp:spPr>
        <a:xfrm>
          <a:off x="4181046" y="4526510"/>
          <a:ext cx="2083659" cy="1389800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empleo</a:t>
          </a:r>
          <a:endParaRPr lang="es-MX" sz="2900" kern="1200" dirty="0"/>
        </a:p>
      </dsp:txBody>
      <dsp:txXfrm>
        <a:off x="4514432" y="4526510"/>
        <a:ext cx="1750273" cy="1389800"/>
      </dsp:txXfrm>
    </dsp:sp>
    <dsp:sp modelId="{1C38C826-7090-45B9-8F45-410550FE1A5A}">
      <dsp:nvSpPr>
        <dsp:cNvPr id="0" name=""/>
        <dsp:cNvSpPr/>
      </dsp:nvSpPr>
      <dsp:spPr>
        <a:xfrm>
          <a:off x="374360" y="144023"/>
          <a:ext cx="3945394" cy="350743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El fenómeno de la exclusión social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es más amplio y no solo implica pobreza económica sino la falta de acceso a:</a:t>
          </a:r>
          <a:endParaRPr lang="es-MX" sz="2600" kern="1200" dirty="0"/>
        </a:p>
      </dsp:txBody>
      <dsp:txXfrm>
        <a:off x="952150" y="657675"/>
        <a:ext cx="2789814" cy="2480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0091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243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523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293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852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10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852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282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7375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672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468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0C86-8762-4860-B271-1AC6E87E46B4}" type="datetimeFigureOut">
              <a:rPr lang="es-MX" smtClean="0"/>
              <a:t>18/10/2015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740EB-455B-4C82-A608-1B5DC3EF788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32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Educación Inclusiva o Educación Sin Exclusiones.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Gerardo </a:t>
            </a:r>
            <a:r>
              <a:rPr lang="es-MX" dirty="0" err="1" smtClean="0"/>
              <a:t>Echeita</a:t>
            </a:r>
            <a:r>
              <a:rPr lang="es-MX" dirty="0" smtClean="0"/>
              <a:t> </a:t>
            </a:r>
            <a:r>
              <a:rPr lang="es-MX" dirty="0" err="1" smtClean="0"/>
              <a:t>Sarrionandía</a:t>
            </a:r>
            <a:endParaRPr lang="es-MX" dirty="0" smtClean="0"/>
          </a:p>
          <a:p>
            <a:r>
              <a:rPr lang="es-MX" dirty="0" smtClean="0"/>
              <a:t>Martha Sandoval Mena</a:t>
            </a:r>
          </a:p>
        </p:txBody>
      </p:sp>
    </p:spTree>
    <p:extLst>
      <p:ext uri="{BB962C8B-B14F-4D97-AF65-F5344CB8AC3E}">
        <p14:creationId xmlns:p14="http://schemas.microsoft.com/office/powerpoint/2010/main" val="375343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75853"/>
            <a:ext cx="8229600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Nos </a:t>
            </a:r>
            <a:r>
              <a:rPr lang="es-MX" dirty="0"/>
              <a:t>compete, </a:t>
            </a:r>
            <a:r>
              <a:rPr lang="es-MX" dirty="0" smtClean="0"/>
              <a:t>a quienes </a:t>
            </a:r>
            <a:r>
              <a:rPr lang="es-MX" dirty="0"/>
              <a:t>trabajamos en y para la </a:t>
            </a:r>
            <a:r>
              <a:rPr lang="es-MX" dirty="0" smtClean="0"/>
              <a:t>educación escolar someter </a:t>
            </a:r>
            <a:r>
              <a:rPr lang="es-MX" dirty="0"/>
              <a:t>a crítica los principios </a:t>
            </a:r>
            <a:r>
              <a:rPr lang="es-MX" dirty="0" smtClean="0"/>
              <a:t>y las </a:t>
            </a:r>
            <a:r>
              <a:rPr lang="es-MX" dirty="0"/>
              <a:t>prácticas que han configurado la </a:t>
            </a:r>
            <a:r>
              <a:rPr lang="es-MX" dirty="0" smtClean="0"/>
              <a:t>capacidad de </a:t>
            </a:r>
            <a:r>
              <a:rPr lang="es-MX" dirty="0"/>
              <a:t>generar exclusión desde el </a:t>
            </a:r>
            <a:r>
              <a:rPr lang="es-MX" dirty="0" smtClean="0"/>
              <a:t>propio sistema </a:t>
            </a:r>
            <a:r>
              <a:rPr lang="es-MX" dirty="0"/>
              <a:t>educativo y apostar por </a:t>
            </a:r>
            <a:r>
              <a:rPr lang="es-MX" dirty="0" smtClean="0"/>
              <a:t>aquellos otros </a:t>
            </a:r>
            <a:r>
              <a:rPr lang="es-MX" dirty="0"/>
              <a:t>que la investigación educativa y </a:t>
            </a:r>
            <a:r>
              <a:rPr lang="es-MX" dirty="0" smtClean="0"/>
              <a:t>la experiencia </a:t>
            </a:r>
            <a:r>
              <a:rPr lang="es-MX" dirty="0"/>
              <a:t>han mostrado que </a:t>
            </a:r>
            <a:r>
              <a:rPr lang="es-MX" dirty="0" smtClean="0"/>
              <a:t>promueven realmente </a:t>
            </a:r>
            <a:r>
              <a:rPr lang="es-MX" i="1" dirty="0"/>
              <a:t>la inclusión </a:t>
            </a:r>
            <a:r>
              <a:rPr lang="es-MX" dirty="0"/>
              <a:t>y </a:t>
            </a:r>
            <a:r>
              <a:rPr lang="es-MX" i="1" dirty="0"/>
              <a:t>la resolución </a:t>
            </a:r>
            <a:r>
              <a:rPr lang="es-MX" i="1" dirty="0" smtClean="0"/>
              <a:t>pacífica de </a:t>
            </a:r>
            <a:r>
              <a:rPr lang="es-MX" i="1" dirty="0"/>
              <a:t>conflictos </a:t>
            </a:r>
            <a:r>
              <a:rPr lang="es-MX" dirty="0"/>
              <a:t>en un marco que </a:t>
            </a:r>
            <a:r>
              <a:rPr lang="es-MX" dirty="0" smtClean="0"/>
              <a:t>favorece el </a:t>
            </a:r>
            <a:r>
              <a:rPr lang="es-MX" dirty="0"/>
              <a:t>progreso de todos los </a:t>
            </a:r>
            <a:r>
              <a:rPr lang="es-MX" dirty="0" smtClean="0"/>
              <a:t>alumnos.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2676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EDUCACIÓN ESPECIAL A LA EDUCACIÓN PARA TODOS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187424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La </a:t>
            </a:r>
            <a:r>
              <a:rPr lang="es-MX" dirty="0" smtClean="0"/>
              <a:t>perspectiva dominante </a:t>
            </a:r>
            <a:r>
              <a:rPr lang="es-MX" dirty="0"/>
              <a:t>en la </a:t>
            </a:r>
            <a:r>
              <a:rPr lang="es-MX" dirty="0" smtClean="0"/>
              <a:t>educación especial durante </a:t>
            </a:r>
            <a:r>
              <a:rPr lang="es-MX" dirty="0"/>
              <a:t>muchas décadas es la que </a:t>
            </a:r>
            <a:r>
              <a:rPr lang="es-MX" dirty="0" err="1" smtClean="0"/>
              <a:t>Fulcher</a:t>
            </a:r>
            <a:r>
              <a:rPr lang="es-MX" dirty="0" smtClean="0"/>
              <a:t> (1989</a:t>
            </a:r>
            <a:r>
              <a:rPr lang="es-MX" dirty="0"/>
              <a:t>) ha llamado </a:t>
            </a:r>
            <a:r>
              <a:rPr lang="es-MX" i="1" dirty="0"/>
              <a:t>individual </a:t>
            </a:r>
            <a:r>
              <a:rPr lang="es-MX" dirty="0"/>
              <a:t>o </a:t>
            </a:r>
            <a:r>
              <a:rPr lang="es-MX" dirty="0" err="1" smtClean="0"/>
              <a:t>Riddell</a:t>
            </a:r>
            <a:r>
              <a:rPr lang="es-MX" dirty="0"/>
              <a:t> </a:t>
            </a:r>
            <a:r>
              <a:rPr lang="es-MX" dirty="0" smtClean="0"/>
              <a:t>(1996</a:t>
            </a:r>
            <a:r>
              <a:rPr lang="es-MX" dirty="0"/>
              <a:t>) </a:t>
            </a:r>
            <a:r>
              <a:rPr lang="es-MX" i="1" dirty="0"/>
              <a:t>esencialista, </a:t>
            </a:r>
            <a:r>
              <a:rPr lang="es-MX" dirty="0"/>
              <a:t>entendiendo por tal </a:t>
            </a:r>
            <a:r>
              <a:rPr lang="es-MX" dirty="0" smtClean="0"/>
              <a:t>la creencia </a:t>
            </a:r>
            <a:r>
              <a:rPr lang="es-MX" dirty="0"/>
              <a:t>de que el déficit o los «</a:t>
            </a:r>
            <a:r>
              <a:rPr lang="es-MX" dirty="0" smtClean="0"/>
              <a:t>problemas de </a:t>
            </a:r>
            <a:r>
              <a:rPr lang="es-MX" dirty="0"/>
              <a:t>aprendizaje» pertenecen al ámbito </a:t>
            </a:r>
            <a:r>
              <a:rPr lang="es-MX" dirty="0" smtClean="0"/>
              <a:t>individual y </a:t>
            </a:r>
            <a:r>
              <a:rPr lang="es-MX" dirty="0"/>
              <a:t>son, por tanto, independientes </a:t>
            </a:r>
            <a:r>
              <a:rPr lang="es-MX" dirty="0" smtClean="0"/>
              <a:t>del contexto </a:t>
            </a:r>
            <a:r>
              <a:rPr lang="es-MX" dirty="0"/>
              <a:t>social.</a:t>
            </a:r>
          </a:p>
        </p:txBody>
      </p:sp>
    </p:spTree>
    <p:extLst>
      <p:ext uri="{BB962C8B-B14F-4D97-AF65-F5344CB8AC3E}">
        <p14:creationId xmlns:p14="http://schemas.microsoft.com/office/powerpoint/2010/main" val="32123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D</a:t>
            </a:r>
            <a:r>
              <a:rPr lang="es-MX" dirty="0" smtClean="0"/>
              <a:t>ebemos </a:t>
            </a:r>
            <a:r>
              <a:rPr lang="es-MX" dirty="0"/>
              <a:t>aspirar a que sean los centros </a:t>
            </a:r>
            <a:r>
              <a:rPr lang="es-MX" dirty="0" smtClean="0"/>
              <a:t>y, lo </a:t>
            </a:r>
            <a:r>
              <a:rPr lang="es-MX" dirty="0"/>
              <a:t>que es más importante, el sistema </a:t>
            </a:r>
            <a:r>
              <a:rPr lang="es-MX" dirty="0" smtClean="0"/>
              <a:t>educativo en </a:t>
            </a:r>
            <a:r>
              <a:rPr lang="es-MX" dirty="0"/>
              <a:t>su conjunto, quienes se </a:t>
            </a:r>
            <a:r>
              <a:rPr lang="es-MX" dirty="0" smtClean="0"/>
              <a:t>encaminen hacia </a:t>
            </a:r>
            <a:r>
              <a:rPr lang="es-MX" dirty="0"/>
              <a:t>un proceso de </a:t>
            </a:r>
            <a:r>
              <a:rPr lang="es-MX" dirty="0" smtClean="0"/>
              <a:t>transformación profunda </a:t>
            </a:r>
            <a:r>
              <a:rPr lang="es-MX" dirty="0"/>
              <a:t>que termine por crear «un </a:t>
            </a:r>
            <a:r>
              <a:rPr lang="es-MX" dirty="0" smtClean="0"/>
              <a:t>juego nuevo», una escuela nueva.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444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Declaración de Salamanca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Las </a:t>
            </a:r>
            <a:r>
              <a:rPr lang="es-MX" dirty="0"/>
              <a:t>escuelas deben acoger a </a:t>
            </a:r>
            <a:r>
              <a:rPr lang="es-MX" dirty="0" smtClean="0"/>
              <a:t>todos los niños independientemente de:</a:t>
            </a:r>
          </a:p>
          <a:p>
            <a:pPr marL="0" indent="0" algn="just">
              <a:buNone/>
            </a:pPr>
            <a:r>
              <a:rPr lang="es-MX" dirty="0" smtClean="0"/>
              <a:t>sus condiciones </a:t>
            </a:r>
            <a:r>
              <a:rPr lang="es-MX" dirty="0"/>
              <a:t>físicas, intelectuales, </a:t>
            </a:r>
            <a:r>
              <a:rPr lang="es-MX" dirty="0" smtClean="0"/>
              <a:t>sociales, emocionales</a:t>
            </a:r>
            <a:r>
              <a:rPr lang="es-MX" dirty="0"/>
              <a:t>, lingüísticas u </a:t>
            </a:r>
            <a:r>
              <a:rPr lang="es-MX" dirty="0" smtClean="0"/>
              <a:t>otras, discapacitados y bien dotado, que </a:t>
            </a:r>
            <a:r>
              <a:rPr lang="es-MX" dirty="0"/>
              <a:t>viven en la calle </a:t>
            </a:r>
            <a:r>
              <a:rPr lang="es-MX" dirty="0" smtClean="0"/>
              <a:t>y que trabajan, de </a:t>
            </a:r>
            <a:r>
              <a:rPr lang="es-MX" dirty="0"/>
              <a:t>poblaciones </a:t>
            </a:r>
            <a:r>
              <a:rPr lang="es-MX" dirty="0" smtClean="0"/>
              <a:t>nómadas o remotas,  de </a:t>
            </a:r>
            <a:r>
              <a:rPr lang="es-MX" dirty="0"/>
              <a:t>minorías </a:t>
            </a:r>
            <a:r>
              <a:rPr lang="es-MX" dirty="0" smtClean="0"/>
              <a:t>lingüísticas, étnicas </a:t>
            </a:r>
            <a:r>
              <a:rPr lang="es-MX" dirty="0"/>
              <a:t>o culturales y niños de </a:t>
            </a:r>
            <a:r>
              <a:rPr lang="es-MX" dirty="0" smtClean="0"/>
              <a:t>otros, </a:t>
            </a:r>
            <a:r>
              <a:rPr lang="pt-BR" dirty="0" smtClean="0"/>
              <a:t>grupos </a:t>
            </a:r>
            <a:r>
              <a:rPr lang="pt-BR" dirty="0"/>
              <a:t>o zonas desfavorecidas o </a:t>
            </a:r>
            <a:r>
              <a:rPr lang="pt-BR" dirty="0" smtClean="0"/>
              <a:t>marginados.</a:t>
            </a:r>
            <a:endParaRPr lang="es-MX" dirty="0" smtClean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/>
              <a:t>Las escuelas tienen que encontrar </a:t>
            </a:r>
            <a:r>
              <a:rPr lang="es-MX" dirty="0" smtClean="0"/>
              <a:t>la manera </a:t>
            </a:r>
            <a:r>
              <a:rPr lang="es-MX" dirty="0"/>
              <a:t>de educar con éxito a todos los </a:t>
            </a:r>
            <a:r>
              <a:rPr lang="es-MX" dirty="0" smtClean="0"/>
              <a:t>niños, incluidos </a:t>
            </a:r>
            <a:r>
              <a:rPr lang="es-MX" dirty="0"/>
              <a:t>aquellos con </a:t>
            </a:r>
            <a:r>
              <a:rPr lang="es-MX" dirty="0" smtClean="0"/>
              <a:t>discapacidades graves</a:t>
            </a:r>
            <a:r>
              <a:rPr lang="es-MX" dirty="0"/>
              <a:t>... </a:t>
            </a:r>
            <a:endParaRPr lang="es-MX" dirty="0" smtClean="0"/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El </a:t>
            </a:r>
            <a:r>
              <a:rPr lang="es-MX" dirty="0"/>
              <a:t>mérito de estas escuelas no </a:t>
            </a:r>
            <a:r>
              <a:rPr lang="es-MX" dirty="0" smtClean="0"/>
              <a:t>es sólo </a:t>
            </a:r>
            <a:r>
              <a:rPr lang="es-MX" dirty="0"/>
              <a:t>que </a:t>
            </a:r>
            <a:r>
              <a:rPr lang="es-MX" dirty="0" smtClean="0"/>
              <a:t>sean capaces </a:t>
            </a:r>
            <a:r>
              <a:rPr lang="es-MX" dirty="0"/>
              <a:t>de dar una </a:t>
            </a:r>
            <a:r>
              <a:rPr lang="es-MX" dirty="0" smtClean="0"/>
              <a:t>educación de </a:t>
            </a:r>
            <a:r>
              <a:rPr lang="es-MX" dirty="0"/>
              <a:t>calidad a todos los niños; con </a:t>
            </a:r>
            <a:r>
              <a:rPr lang="es-MX" dirty="0" smtClean="0"/>
              <a:t>su creación </a:t>
            </a:r>
            <a:r>
              <a:rPr lang="es-MX" dirty="0"/>
              <a:t>se da un paso muy </a:t>
            </a:r>
            <a:r>
              <a:rPr lang="es-MX" dirty="0" smtClean="0"/>
              <a:t>importante para </a:t>
            </a:r>
            <a:r>
              <a:rPr lang="es-MX" dirty="0"/>
              <a:t>intentar cambiar actitudes de </a:t>
            </a:r>
            <a:r>
              <a:rPr lang="es-MX" dirty="0" smtClean="0"/>
              <a:t>discriminación, crear </a:t>
            </a:r>
            <a:r>
              <a:rPr lang="es-MX" dirty="0"/>
              <a:t>comunidades que acojan </a:t>
            </a:r>
            <a:r>
              <a:rPr lang="es-MX" dirty="0" smtClean="0"/>
              <a:t>a todos </a:t>
            </a:r>
            <a:r>
              <a:rPr lang="es-MX" dirty="0"/>
              <a:t>y sociedades integradoras.</a:t>
            </a:r>
          </a:p>
        </p:txBody>
      </p:sp>
    </p:spTree>
    <p:extLst>
      <p:ext uri="{BB962C8B-B14F-4D97-AF65-F5344CB8AC3E}">
        <p14:creationId xmlns:p14="http://schemas.microsoft.com/office/powerpoint/2010/main" val="211925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/>
              <a:t>DE LA EDUCACIÓN </a:t>
            </a:r>
            <a:r>
              <a:rPr lang="es-MX" sz="2800" b="1" dirty="0" smtClean="0"/>
              <a:t>COMPENSATORIA A </a:t>
            </a:r>
            <a:r>
              <a:rPr lang="es-MX" sz="2800" b="1" dirty="0"/>
              <a:t>L</a:t>
            </a:r>
            <a:r>
              <a:rPr lang="es-MX" sz="2800" b="1" dirty="0" smtClean="0"/>
              <a:t>AS ESCUELAS ACELERADAS Y </a:t>
            </a:r>
            <a:r>
              <a:rPr lang="es-MX" sz="2800" b="1" dirty="0"/>
              <a:t>A LAS COMUNIDADES DE APRENDIZAJE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compensatoria </a:t>
            </a:r>
            <a:r>
              <a:rPr lang="es-MX" dirty="0" smtClean="0"/>
              <a:t>se ha </a:t>
            </a:r>
            <a:r>
              <a:rPr lang="es-MX" dirty="0"/>
              <a:t>entendido durante mucho tiempo </a:t>
            </a:r>
            <a:r>
              <a:rPr lang="es-MX" dirty="0" smtClean="0"/>
              <a:t>como la </a:t>
            </a:r>
            <a:r>
              <a:rPr lang="es-MX" dirty="0"/>
              <a:t>educación de otros alumnos </a:t>
            </a:r>
            <a:r>
              <a:rPr lang="es-MX" dirty="0" smtClean="0"/>
              <a:t>también «especiales</a:t>
            </a:r>
            <a:r>
              <a:rPr lang="es-MX" dirty="0"/>
              <a:t>», en este caso por razones de </a:t>
            </a:r>
            <a:r>
              <a:rPr lang="es-MX" dirty="0" smtClean="0"/>
              <a:t>su procedencia </a:t>
            </a:r>
            <a:r>
              <a:rPr lang="es-MX" dirty="0"/>
              <a:t>(inmigrantes), de su etnia (gitanos</a:t>
            </a:r>
            <a:r>
              <a:rPr lang="es-MX" dirty="0" smtClean="0"/>
              <a:t>), de su situación </a:t>
            </a:r>
            <a:r>
              <a:rPr lang="es-MX" dirty="0"/>
              <a:t>social/familiar (</a:t>
            </a:r>
            <a:r>
              <a:rPr lang="es-MX" dirty="0" smtClean="0"/>
              <a:t>marginación, pobreza</a:t>
            </a:r>
            <a:r>
              <a:rPr lang="es-MX" dirty="0"/>
              <a:t>) o por la peculiar </a:t>
            </a:r>
            <a:r>
              <a:rPr lang="es-MX" dirty="0" smtClean="0"/>
              <a:t>situación laboral </a:t>
            </a:r>
            <a:r>
              <a:rPr lang="es-MX" dirty="0"/>
              <a:t>de sus progenitores (</a:t>
            </a:r>
            <a:r>
              <a:rPr lang="es-MX" dirty="0" smtClean="0"/>
              <a:t>temporeros, feriantes</a:t>
            </a:r>
            <a:r>
              <a:rPr lang="es-MX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6323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i="1" dirty="0"/>
              <a:t>Programa de </a:t>
            </a:r>
            <a:r>
              <a:rPr lang="es-MX" i="1" dirty="0" smtClean="0"/>
              <a:t>Desarrollo</a:t>
            </a:r>
            <a:r>
              <a:rPr lang="es-MX" i="1" dirty="0"/>
              <a:t> </a:t>
            </a:r>
            <a:r>
              <a:rPr lang="es-MX" i="1" dirty="0" smtClean="0"/>
              <a:t>Escolar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Fruto de </a:t>
            </a:r>
            <a:r>
              <a:rPr lang="es-MX" dirty="0"/>
              <a:t>la demanda de colaboración de </a:t>
            </a:r>
            <a:r>
              <a:rPr lang="es-MX" dirty="0" smtClean="0"/>
              <a:t>esa universidad </a:t>
            </a:r>
            <a:r>
              <a:rPr lang="es-MX" dirty="0"/>
              <a:t>con dos escuelas primarias </a:t>
            </a:r>
            <a:r>
              <a:rPr lang="es-MX" dirty="0" smtClean="0"/>
              <a:t>de New </a:t>
            </a:r>
            <a:r>
              <a:rPr lang="es-MX" dirty="0"/>
              <a:t>Haven que tenían muy bajo </a:t>
            </a:r>
            <a:r>
              <a:rPr lang="es-MX" dirty="0" smtClean="0"/>
              <a:t>rendimiento escolar </a:t>
            </a:r>
            <a:r>
              <a:rPr lang="es-MX" dirty="0"/>
              <a:t>y muchos problemas </a:t>
            </a:r>
            <a:r>
              <a:rPr lang="es-MX" dirty="0" smtClean="0"/>
              <a:t>de convivencia.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P</a:t>
            </a:r>
            <a:r>
              <a:rPr lang="es-MX" dirty="0" smtClean="0"/>
              <a:t>romover </a:t>
            </a:r>
            <a:r>
              <a:rPr lang="es-MX" dirty="0"/>
              <a:t>un clima </a:t>
            </a:r>
            <a:r>
              <a:rPr lang="es-MX" dirty="0" smtClean="0"/>
              <a:t>escolar positivo estableciendo por </a:t>
            </a:r>
            <a:r>
              <a:rPr lang="es-MX" dirty="0"/>
              <a:t>una parte </a:t>
            </a:r>
            <a:r>
              <a:rPr lang="es-MX" dirty="0" smtClean="0"/>
              <a:t>vínculos adecuados </a:t>
            </a:r>
            <a:r>
              <a:rPr lang="es-MX" dirty="0"/>
              <a:t>entre los padres, </a:t>
            </a:r>
            <a:r>
              <a:rPr lang="es-MX" dirty="0" smtClean="0"/>
              <a:t>profesores y </a:t>
            </a:r>
            <a:r>
              <a:rPr lang="es-MX" dirty="0"/>
              <a:t>alumnos, y ajustando el </a:t>
            </a:r>
            <a:r>
              <a:rPr lang="es-MX" dirty="0" smtClean="0"/>
              <a:t>aprendizaje de </a:t>
            </a:r>
            <a:r>
              <a:rPr lang="es-MX" dirty="0"/>
              <a:t>cada alumno con sus expectativas futuras.</a:t>
            </a:r>
          </a:p>
        </p:txBody>
      </p:sp>
    </p:spTree>
    <p:extLst>
      <p:ext uri="{BB962C8B-B14F-4D97-AF65-F5344CB8AC3E}">
        <p14:creationId xmlns:p14="http://schemas.microsoft.com/office/powerpoint/2010/main" val="94188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33859"/>
            <a:ext cx="8229600" cy="1143000"/>
          </a:xfrm>
        </p:spPr>
        <p:txBody>
          <a:bodyPr/>
          <a:lstStyle/>
          <a:p>
            <a:r>
              <a:rPr lang="es-MX" i="1" dirty="0"/>
              <a:t>Escuelas Aceleradas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525963"/>
          </a:xfrm>
        </p:spPr>
        <p:txBody>
          <a:bodyPr/>
          <a:lstStyle/>
          <a:p>
            <a:r>
              <a:rPr lang="es-MX" dirty="0" smtClean="0"/>
              <a:t>Respuesta </a:t>
            </a:r>
            <a:r>
              <a:rPr lang="es-MX" dirty="0"/>
              <a:t>a la </a:t>
            </a:r>
            <a:r>
              <a:rPr lang="es-MX" dirty="0" smtClean="0"/>
              <a:t>insatisfacción que </a:t>
            </a:r>
            <a:r>
              <a:rPr lang="es-MX" dirty="0"/>
              <a:t>le producían los esquemas </a:t>
            </a:r>
            <a:r>
              <a:rPr lang="es-MX" dirty="0" smtClean="0"/>
              <a:t>educativos vigentes</a:t>
            </a:r>
            <a:r>
              <a:rPr lang="es-MX" dirty="0"/>
              <a:t>, en especial para los </a:t>
            </a:r>
            <a:r>
              <a:rPr lang="es-MX" dirty="0" smtClean="0"/>
              <a:t>alumnos procedentes </a:t>
            </a:r>
            <a:r>
              <a:rPr lang="es-MX" dirty="0"/>
              <a:t>de grupos sociales desfavorecidos</a:t>
            </a:r>
            <a:r>
              <a:rPr lang="es-MX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136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910148"/>
              </p:ext>
            </p:extLst>
          </p:nvPr>
        </p:nvGraphicFramePr>
        <p:xfrm>
          <a:off x="457200" y="140608"/>
          <a:ext cx="8435280" cy="588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  <a:gridCol w="5904656"/>
              </a:tblGrid>
              <a:tr h="481994">
                <a:tc gridSpan="2"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Proyectos denominados Escuela</a:t>
                      </a:r>
                      <a:r>
                        <a:rPr lang="es-MX" sz="2400" baseline="0" dirty="0" smtClean="0"/>
                        <a:t> para Todos</a:t>
                      </a:r>
                      <a:endParaRPr lang="es-MX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971196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Desarrollo de talentos o Éxito para todos</a:t>
                      </a:r>
                      <a:endParaRPr lang="es-MX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Basado en la creencia de que todos los alumnos pueden aprender hasta llegar a altos niveles.</a:t>
                      </a:r>
                    </a:p>
                    <a:p>
                      <a:endParaRPr lang="es-MX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responsabilidad de las instituciones educativas, es la de mantener para todos sus alumnos altas expectativas de rendimiento</a:t>
                      </a:r>
                      <a:endParaRPr lang="es-MX" sz="2400" dirty="0"/>
                    </a:p>
                  </a:txBody>
                  <a:tcPr/>
                </a:tc>
              </a:tr>
              <a:tr h="507250">
                <a:tc gridSpan="2">
                  <a:txBody>
                    <a:bodyPr/>
                    <a:lstStyle/>
                    <a:p>
                      <a:pPr algn="ctr"/>
                      <a:r>
                        <a:rPr lang="es-MX" sz="2400" b="1" dirty="0" smtClean="0"/>
                        <a:t>Comunidades</a:t>
                      </a:r>
                      <a:r>
                        <a:rPr lang="es-MX" sz="2400" b="1" baseline="0" dirty="0" smtClean="0"/>
                        <a:t> de aprendizaje </a:t>
                      </a:r>
                      <a:endParaRPr lang="es-MX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35242">
                <a:tc>
                  <a:txBody>
                    <a:bodyPr/>
                    <a:lstStyle/>
                    <a:p>
                      <a:r>
                        <a:rPr lang="es-MX" sz="2000" b="1" baseline="0" dirty="0" smtClean="0"/>
                        <a:t>Aprendizaje dialógico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elemento central para la creación de un clima de convivencia en los centros, capaz de prevenir y de paliar, en su caso, las situaciones de conflicto/indisciplina/ agresividad tan  habituales en los centros</a:t>
                      </a:r>
                      <a:endParaRPr lang="es-MX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83568" y="6023029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Metodologías participativas y activas</a:t>
            </a:r>
          </a:p>
          <a:p>
            <a:r>
              <a:rPr lang="es-MX" dirty="0" smtClean="0"/>
              <a:t>Iniciativas vacadas en la educación de alumnado en desventaja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732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79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Echeita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pregunta: ¿Por qué hablamos de educación inclusiva?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 smtClean="0"/>
              <a:t>Lo </a:t>
            </a:r>
            <a:r>
              <a:rPr lang="es-MX" dirty="0"/>
              <a:t>hacemos con el objetivo de «frenar» </a:t>
            </a:r>
            <a:r>
              <a:rPr lang="es-MX" dirty="0" smtClean="0"/>
              <a:t>y cambiar </a:t>
            </a:r>
            <a:r>
              <a:rPr lang="es-MX" dirty="0"/>
              <a:t>la orientación de unas </a:t>
            </a:r>
            <a:r>
              <a:rPr lang="es-MX" dirty="0" smtClean="0"/>
              <a:t>sociedades en </a:t>
            </a:r>
            <a:r>
              <a:rPr lang="es-MX" dirty="0"/>
              <a:t>las que los procesos de «exclusión </a:t>
            </a:r>
            <a:r>
              <a:rPr lang="es-MX" dirty="0" smtClean="0"/>
              <a:t>social son </a:t>
            </a:r>
            <a:r>
              <a:rPr lang="es-MX" dirty="0"/>
              <a:t>cada vez más fuertes y, por esa </a:t>
            </a:r>
            <a:r>
              <a:rPr lang="es-MX" dirty="0" smtClean="0"/>
              <a:t>razón, empujan </a:t>
            </a:r>
            <a:r>
              <a:rPr lang="es-MX" dirty="0"/>
              <a:t>a un número cada vez mayor </a:t>
            </a:r>
            <a:r>
              <a:rPr lang="es-MX" dirty="0" smtClean="0"/>
              <a:t>de </a:t>
            </a:r>
            <a:r>
              <a:rPr lang="es-MX" dirty="0"/>
              <a:t>ciudadanos (y a países enteros) a vivir </a:t>
            </a:r>
            <a:r>
              <a:rPr lang="es-MX" dirty="0" smtClean="0"/>
              <a:t>su vida </a:t>
            </a:r>
            <a:r>
              <a:rPr lang="es-MX" dirty="0"/>
              <a:t>por debajo de los niveles de </a:t>
            </a:r>
            <a:r>
              <a:rPr lang="es-MX" b="1" dirty="0" smtClean="0"/>
              <a:t>dignidad e </a:t>
            </a:r>
            <a:r>
              <a:rPr lang="es-MX" b="1" dirty="0"/>
              <a:t>igualdad</a:t>
            </a:r>
            <a:r>
              <a:rPr lang="es-MX" dirty="0"/>
              <a:t> a los que todos tenemos derecho.</a:t>
            </a:r>
          </a:p>
        </p:txBody>
      </p:sp>
    </p:spTree>
    <p:extLst>
      <p:ext uri="{BB962C8B-B14F-4D97-AF65-F5344CB8AC3E}">
        <p14:creationId xmlns:p14="http://schemas.microsoft.com/office/powerpoint/2010/main" val="41781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es-MX" dirty="0"/>
              <a:t>En efecto, el fenómeno de la </a:t>
            </a:r>
            <a:r>
              <a:rPr lang="es-MX" i="1" dirty="0" smtClean="0"/>
              <a:t>exclusión social</a:t>
            </a:r>
            <a:r>
              <a:rPr lang="es-MX" i="1" dirty="0"/>
              <a:t>, </a:t>
            </a:r>
            <a:r>
              <a:rPr lang="es-MX" dirty="0"/>
              <a:t>sin ser nuevo, está adoptando </a:t>
            </a:r>
            <a:r>
              <a:rPr lang="es-MX" dirty="0" smtClean="0"/>
              <a:t>en las </a:t>
            </a:r>
            <a:r>
              <a:rPr lang="es-MX" dirty="0"/>
              <a:t>últimas décadas unas características </a:t>
            </a:r>
            <a:r>
              <a:rPr lang="es-MX" dirty="0" smtClean="0"/>
              <a:t>y dimensiones </a:t>
            </a:r>
            <a:r>
              <a:rPr lang="es-MX" dirty="0"/>
              <a:t>cada vez más </a:t>
            </a:r>
            <a:r>
              <a:rPr lang="es-MX" dirty="0" smtClean="0"/>
              <a:t>preocupantes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435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898409437"/>
              </p:ext>
            </p:extLst>
          </p:nvPr>
        </p:nvGraphicFramePr>
        <p:xfrm>
          <a:off x="467544" y="620688"/>
          <a:ext cx="820891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321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269570"/>
              </p:ext>
            </p:extLst>
          </p:nvPr>
        </p:nvGraphicFramePr>
        <p:xfrm>
          <a:off x="395536" y="476672"/>
          <a:ext cx="8517632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917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…..también implica: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Desempleados</a:t>
            </a:r>
          </a:p>
          <a:p>
            <a:r>
              <a:rPr lang="es-MX" dirty="0" smtClean="0"/>
              <a:t>Toxicómanos</a:t>
            </a:r>
            <a:endParaRPr lang="es-MX" dirty="0"/>
          </a:p>
          <a:p>
            <a:r>
              <a:rPr lang="es-MX" dirty="0" smtClean="0"/>
              <a:t>Personas sin techo o en infravivienda</a:t>
            </a:r>
          </a:p>
          <a:p>
            <a:r>
              <a:rPr lang="es-MX" dirty="0" smtClean="0"/>
              <a:t>Inmigrantes </a:t>
            </a:r>
          </a:p>
          <a:p>
            <a:r>
              <a:rPr lang="es-MX" dirty="0" smtClean="0"/>
              <a:t>Refugiados</a:t>
            </a:r>
          </a:p>
          <a:p>
            <a:r>
              <a:rPr lang="es-MX" dirty="0"/>
              <a:t>Personas con discapacidad y </a:t>
            </a:r>
            <a:r>
              <a:rPr lang="es-MX" dirty="0" smtClean="0"/>
              <a:t>sin ella</a:t>
            </a:r>
            <a:r>
              <a:rPr lang="es-MX" dirty="0"/>
              <a:t>, entre las que cada vez hay mas </a:t>
            </a:r>
            <a:r>
              <a:rPr lang="es-MX" dirty="0" smtClean="0"/>
              <a:t>jóvenes, mujeres </a:t>
            </a:r>
            <a:r>
              <a:rPr lang="es-MX" dirty="0"/>
              <a:t>y niños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746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Mayor Zaragoza  plantea que el </a:t>
            </a:r>
            <a:r>
              <a:rPr lang="es-MX" dirty="0"/>
              <a:t>día en que logremos desplazar la </a:t>
            </a:r>
            <a:r>
              <a:rPr lang="es-MX" dirty="0" smtClean="0"/>
              <a:t>cultura de </a:t>
            </a:r>
            <a:r>
              <a:rPr lang="es-MX" dirty="0"/>
              <a:t>la fuerza, d</a:t>
            </a:r>
            <a:r>
              <a:rPr lang="es-MX" dirty="0" smtClean="0"/>
              <a:t>e </a:t>
            </a:r>
            <a:r>
              <a:rPr lang="es-MX" dirty="0"/>
              <a:t>la imposición, de la </a:t>
            </a:r>
            <a:r>
              <a:rPr lang="es-MX" dirty="0" smtClean="0"/>
              <a:t>violencia, de </a:t>
            </a:r>
            <a:r>
              <a:rPr lang="es-MX" dirty="0"/>
              <a:t>la guerra, por la cultura </a:t>
            </a:r>
            <a:r>
              <a:rPr lang="es-MX" dirty="0" smtClean="0"/>
              <a:t>de </a:t>
            </a:r>
            <a:r>
              <a:rPr lang="es-MX" dirty="0"/>
              <a:t>la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tolerancia, del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diálogo y de la paz</a:t>
            </a:r>
            <a:r>
              <a:rPr lang="es-MX" dirty="0"/>
              <a:t>, </a:t>
            </a:r>
            <a:r>
              <a:rPr lang="es-MX" dirty="0" smtClean="0"/>
              <a:t>entraremos en </a:t>
            </a:r>
            <a:r>
              <a:rPr lang="es-MX" dirty="0"/>
              <a:t>una nueva época, en la que los </a:t>
            </a:r>
            <a:r>
              <a:rPr lang="es-MX" dirty="0" smtClean="0"/>
              <a:t>seres humanos </a:t>
            </a:r>
            <a:r>
              <a:rPr lang="es-MX" dirty="0"/>
              <a:t>habrán alcanzado la altura </a:t>
            </a:r>
            <a:r>
              <a:rPr lang="es-MX" dirty="0" smtClean="0"/>
              <a:t>de su </a:t>
            </a:r>
            <a:r>
              <a:rPr lang="es-MX" dirty="0"/>
              <a:t>grandeza.</a:t>
            </a:r>
          </a:p>
        </p:txBody>
      </p:sp>
    </p:spTree>
    <p:extLst>
      <p:ext uri="{BB962C8B-B14F-4D97-AF65-F5344CB8AC3E}">
        <p14:creationId xmlns:p14="http://schemas.microsoft.com/office/powerpoint/2010/main" val="149507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47861"/>
            <a:ext cx="8229600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Avance indiscutible </a:t>
            </a:r>
            <a:r>
              <a:rPr lang="es-MX" dirty="0"/>
              <a:t>y tristemente cotidiano </a:t>
            </a:r>
            <a:r>
              <a:rPr lang="es-MX" dirty="0" smtClean="0"/>
              <a:t>de </a:t>
            </a:r>
            <a:r>
              <a:rPr lang="es-MX" i="1" dirty="0" smtClean="0"/>
              <a:t>la </a:t>
            </a:r>
            <a:r>
              <a:rPr lang="es-MX" i="1" dirty="0"/>
              <a:t>intolerancia de origen étnico, cultural </a:t>
            </a:r>
            <a:r>
              <a:rPr lang="es-MX" i="1" dirty="0" smtClean="0"/>
              <a:t>o religioso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La UNESCO plantea que la </a:t>
            </a:r>
            <a:r>
              <a:rPr lang="es-MX" dirty="0"/>
              <a:t>educación puede ser un factor de </a:t>
            </a:r>
            <a:r>
              <a:rPr lang="es-MX" dirty="0" smtClean="0"/>
              <a:t>cohesión social </a:t>
            </a:r>
            <a:r>
              <a:rPr lang="es-MX" dirty="0"/>
              <a:t>si procura transformar la </a:t>
            </a:r>
            <a:r>
              <a:rPr lang="es-MX" dirty="0" smtClean="0"/>
              <a:t>diversidad en </a:t>
            </a:r>
            <a:r>
              <a:rPr lang="es-MX" dirty="0"/>
              <a:t>un factor positivo de </a:t>
            </a:r>
            <a:r>
              <a:rPr lang="es-MX" dirty="0" smtClean="0"/>
              <a:t>entendimiento mutuo </a:t>
            </a:r>
            <a:r>
              <a:rPr lang="es-MX" dirty="0"/>
              <a:t>entre los </a:t>
            </a:r>
            <a:r>
              <a:rPr lang="es-MX" dirty="0" smtClean="0"/>
              <a:t> individuos </a:t>
            </a:r>
            <a:r>
              <a:rPr lang="es-MX" dirty="0"/>
              <a:t>y </a:t>
            </a:r>
            <a:r>
              <a:rPr lang="es-MX" dirty="0" smtClean="0"/>
              <a:t>los grupos </a:t>
            </a:r>
            <a:r>
              <a:rPr lang="es-MX" dirty="0"/>
              <a:t>humanos y al mismo tiempo </a:t>
            </a:r>
            <a:r>
              <a:rPr lang="es-MX" dirty="0" smtClean="0"/>
              <a:t>evita ser </a:t>
            </a:r>
            <a:r>
              <a:rPr lang="es-MX" dirty="0"/>
              <a:t>(ella misma) un factor de exclusión social.</a:t>
            </a:r>
          </a:p>
        </p:txBody>
      </p:sp>
    </p:spTree>
    <p:extLst>
      <p:ext uri="{BB962C8B-B14F-4D97-AF65-F5344CB8AC3E}">
        <p14:creationId xmlns:p14="http://schemas.microsoft.com/office/powerpoint/2010/main" val="3636701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Generador de exclusión social, no </a:t>
            </a:r>
            <a:r>
              <a:rPr lang="es-MX" dirty="0" smtClean="0"/>
              <a:t>cabe duda </a:t>
            </a:r>
            <a:r>
              <a:rPr lang="es-MX" dirty="0"/>
              <a:t>de que el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fracaso escolar </a:t>
            </a:r>
            <a:r>
              <a:rPr lang="es-MX" dirty="0"/>
              <a:t>está en </a:t>
            </a:r>
            <a:r>
              <a:rPr lang="es-MX" dirty="0" smtClean="0"/>
              <a:t>el origen </a:t>
            </a:r>
            <a:r>
              <a:rPr lang="es-MX" dirty="0"/>
              <a:t>de algunas formas de violencia, </a:t>
            </a:r>
            <a:r>
              <a:rPr lang="es-MX" dirty="0" smtClean="0"/>
              <a:t>de delincuencia </a:t>
            </a:r>
            <a:r>
              <a:rPr lang="es-MX" dirty="0"/>
              <a:t>y de marginación que </a:t>
            </a:r>
            <a:r>
              <a:rPr lang="es-MX" dirty="0" smtClean="0"/>
              <a:t>hoy observamos </a:t>
            </a:r>
            <a:r>
              <a:rPr lang="es-MX" dirty="0"/>
              <a:t>con creciente </a:t>
            </a:r>
            <a:r>
              <a:rPr lang="es-MX" dirty="0" smtClean="0"/>
              <a:t>preocupación tanto </a:t>
            </a:r>
            <a:r>
              <a:rPr lang="es-MX" dirty="0"/>
              <a:t>en el propio sistema educativo </a:t>
            </a:r>
            <a:r>
              <a:rPr lang="es-MX" dirty="0" smtClean="0"/>
              <a:t>como en </a:t>
            </a:r>
            <a:r>
              <a:rPr lang="es-MX" dirty="0"/>
              <a:t>la sociedad adulta (UNESCO, 1996).</a:t>
            </a:r>
          </a:p>
        </p:txBody>
      </p:sp>
    </p:spTree>
    <p:extLst>
      <p:ext uri="{BB962C8B-B14F-4D97-AF65-F5344CB8AC3E}">
        <p14:creationId xmlns:p14="http://schemas.microsoft.com/office/powerpoint/2010/main" val="2780531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1930</TotalTime>
  <Words>991</Words>
  <Application>Microsoft Office PowerPoint</Application>
  <PresentationFormat>Presentación en pantalla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Educación Inclusiva o Educación Sin Exclusiones.</vt:lpstr>
      <vt:lpstr>Echeita se pregunta: ¿Por qué hablamos de educación inclusiva?</vt:lpstr>
      <vt:lpstr>Presentación de PowerPoint</vt:lpstr>
      <vt:lpstr>Presentación de PowerPoint</vt:lpstr>
      <vt:lpstr>Presentación de PowerPoint</vt:lpstr>
      <vt:lpstr>…..también implica:</vt:lpstr>
      <vt:lpstr>Presentación de PowerPoint</vt:lpstr>
      <vt:lpstr>Presentación de PowerPoint</vt:lpstr>
      <vt:lpstr>Presentación de PowerPoint</vt:lpstr>
      <vt:lpstr>Presentación de PowerPoint</vt:lpstr>
      <vt:lpstr>DE LA EDUCACIÓN ESPECIAL A LA EDUCACIÓN PARA TODOS</vt:lpstr>
      <vt:lpstr>Presentación de PowerPoint</vt:lpstr>
      <vt:lpstr>Declaración de Salamanca </vt:lpstr>
      <vt:lpstr>Presentación de PowerPoint</vt:lpstr>
      <vt:lpstr>DE LA EDUCACIÓN COMPENSATORIA A LAS ESCUELAS ACELERADAS Y A LAS COMUNIDADES DE APRENDIZAJE</vt:lpstr>
      <vt:lpstr>Programa de Desarrollo Escolar</vt:lpstr>
      <vt:lpstr>Escuelas Aceleradas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OfficeDepot</dc:creator>
  <cp:lastModifiedBy>OfficeDepot</cp:lastModifiedBy>
  <cp:revision>19</cp:revision>
  <dcterms:created xsi:type="dcterms:W3CDTF">2015-10-14T21:12:28Z</dcterms:created>
  <dcterms:modified xsi:type="dcterms:W3CDTF">2015-10-18T22:21:03Z</dcterms:modified>
</cp:coreProperties>
</file>