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3E46AA-3D2B-43C0-A495-79345DAC6939}" type="doc">
      <dgm:prSet loTypeId="urn:microsoft.com/office/officeart/2009/3/layout/IncreasingArrowsProcess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B27B406-AAF9-4742-9372-292D7D44796D}">
      <dgm:prSet phldrT="[Texto]"/>
      <dgm:spPr/>
      <dgm:t>
        <a:bodyPr/>
        <a:lstStyle/>
        <a:p>
          <a:r>
            <a:rPr lang="es-MX" dirty="0" smtClean="0"/>
            <a:t>Conferencia </a:t>
          </a:r>
          <a:r>
            <a:rPr lang="es-MX" dirty="0" err="1" smtClean="0"/>
            <a:t>Jomtien</a:t>
          </a:r>
          <a:r>
            <a:rPr lang="es-MX" dirty="0" smtClean="0"/>
            <a:t> (</a:t>
          </a:r>
          <a:r>
            <a:rPr lang="es-MX" dirty="0" err="1" smtClean="0"/>
            <a:t>Thailandia</a:t>
          </a:r>
          <a:r>
            <a:rPr lang="es-MX" dirty="0" smtClean="0"/>
            <a:t>, 1990)</a:t>
          </a:r>
          <a:endParaRPr lang="es-MX" dirty="0"/>
        </a:p>
      </dgm:t>
    </dgm:pt>
    <dgm:pt modelId="{07408D9F-F7C5-4381-B414-51E55989C2D3}" type="parTrans" cxnId="{FFD98BA9-FC70-49C4-8806-1438F2A607CE}">
      <dgm:prSet/>
      <dgm:spPr/>
      <dgm:t>
        <a:bodyPr/>
        <a:lstStyle/>
        <a:p>
          <a:endParaRPr lang="es-MX"/>
        </a:p>
      </dgm:t>
    </dgm:pt>
    <dgm:pt modelId="{1C40A6EA-29DF-4905-9FB6-FA16F9E47A81}" type="sibTrans" cxnId="{FFD98BA9-FC70-49C4-8806-1438F2A607CE}">
      <dgm:prSet/>
      <dgm:spPr/>
      <dgm:t>
        <a:bodyPr/>
        <a:lstStyle/>
        <a:p>
          <a:endParaRPr lang="es-MX"/>
        </a:p>
      </dgm:t>
    </dgm:pt>
    <dgm:pt modelId="{5A67D23F-60B5-4DF4-B71C-E147230ED7A5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MX" dirty="0" smtClean="0"/>
            <a:t>Se promovió la idea de una Educación para todos,  configurándose así el germen de la idea de inclusión.</a:t>
          </a:r>
          <a:endParaRPr lang="es-MX" dirty="0"/>
        </a:p>
      </dgm:t>
    </dgm:pt>
    <dgm:pt modelId="{29FA54F2-B1E8-406C-AE2D-7C9A40B4FC1E}" type="parTrans" cxnId="{47AC6A38-BB16-433E-9809-2D27E14257B6}">
      <dgm:prSet/>
      <dgm:spPr/>
      <dgm:t>
        <a:bodyPr/>
        <a:lstStyle/>
        <a:p>
          <a:endParaRPr lang="es-MX"/>
        </a:p>
      </dgm:t>
    </dgm:pt>
    <dgm:pt modelId="{5CED31AE-A863-46D6-ADB0-481EF652265A}" type="sibTrans" cxnId="{47AC6A38-BB16-433E-9809-2D27E14257B6}">
      <dgm:prSet/>
      <dgm:spPr/>
      <dgm:t>
        <a:bodyPr/>
        <a:lstStyle/>
        <a:p>
          <a:endParaRPr lang="es-MX"/>
        </a:p>
      </dgm:t>
    </dgm:pt>
    <dgm:pt modelId="{1BBF6141-18F3-4725-99A8-7E50B7A78681}">
      <dgm:prSet phldrT="[Texto]"/>
      <dgm:spPr/>
      <dgm:t>
        <a:bodyPr/>
        <a:lstStyle/>
        <a:p>
          <a:r>
            <a:rPr lang="es-MX" dirty="0" smtClean="0"/>
            <a:t>Conferencia de Salamanca (1994)</a:t>
          </a:r>
          <a:endParaRPr lang="es-MX" dirty="0"/>
        </a:p>
      </dgm:t>
    </dgm:pt>
    <dgm:pt modelId="{ADD805A9-4299-449E-BFAC-A51B6B438619}" type="parTrans" cxnId="{E9D1D609-14CA-4CD1-85C9-02F3C636CAD6}">
      <dgm:prSet/>
      <dgm:spPr/>
      <dgm:t>
        <a:bodyPr/>
        <a:lstStyle/>
        <a:p>
          <a:endParaRPr lang="es-MX"/>
        </a:p>
      </dgm:t>
    </dgm:pt>
    <dgm:pt modelId="{F2EF754A-7603-4E45-BB02-F89D2460B304}" type="sibTrans" cxnId="{E9D1D609-14CA-4CD1-85C9-02F3C636CAD6}">
      <dgm:prSet/>
      <dgm:spPr/>
      <dgm:t>
        <a:bodyPr/>
        <a:lstStyle/>
        <a:p>
          <a:endParaRPr lang="es-MX"/>
        </a:p>
      </dgm:t>
    </dgm:pt>
    <dgm:pt modelId="{70DB0101-EFA1-4E38-A040-AD3F239FF70E}">
      <dgm:prSet phldrT="[Texto]"/>
      <dgm:spPr/>
      <dgm:t>
        <a:bodyPr/>
        <a:lstStyle/>
        <a:p>
          <a:r>
            <a:rPr lang="es-MX" dirty="0" smtClean="0"/>
            <a:t>88 países y 25 organizaciones internacionales vinculadas a la educación asumen la idea de desarrollar o promover sistemas educativos con una orientación inclusiva</a:t>
          </a:r>
          <a:endParaRPr lang="es-MX" dirty="0"/>
        </a:p>
      </dgm:t>
    </dgm:pt>
    <dgm:pt modelId="{D05FE68A-785A-42B4-A4BF-9A0C26500474}" type="parTrans" cxnId="{997D88F0-34DC-47A7-AEF5-70D600898028}">
      <dgm:prSet/>
      <dgm:spPr/>
      <dgm:t>
        <a:bodyPr/>
        <a:lstStyle/>
        <a:p>
          <a:endParaRPr lang="es-MX"/>
        </a:p>
      </dgm:t>
    </dgm:pt>
    <dgm:pt modelId="{1521442D-0275-464C-88EF-D6E96EEDA46B}" type="sibTrans" cxnId="{997D88F0-34DC-47A7-AEF5-70D600898028}">
      <dgm:prSet/>
      <dgm:spPr/>
      <dgm:t>
        <a:bodyPr/>
        <a:lstStyle/>
        <a:p>
          <a:endParaRPr lang="es-MX"/>
        </a:p>
      </dgm:t>
    </dgm:pt>
    <dgm:pt modelId="{FD219AA2-D49A-424E-BF55-BDD27D59CFAA}">
      <dgm:prSet phldrT="[Texto]"/>
      <dgm:spPr/>
      <dgm:t>
        <a:bodyPr/>
        <a:lstStyle/>
        <a:p>
          <a:r>
            <a:rPr lang="es-MX" dirty="0" smtClean="0"/>
            <a:t>La orientación inclusiva se asume como un derecho de todos los niños, de todas las personas, no sólo de aquellos calificados como personas con Necesidades Educativas Especiales (NEE)</a:t>
          </a:r>
          <a:endParaRPr lang="es-MX" dirty="0"/>
        </a:p>
      </dgm:t>
    </dgm:pt>
    <dgm:pt modelId="{B1B67116-1BD6-4DFA-B0A1-40BB4D4B9970}" type="parTrans" cxnId="{4D1210F5-208D-4C59-8B93-271D37473804}">
      <dgm:prSet/>
      <dgm:spPr/>
      <dgm:t>
        <a:bodyPr/>
        <a:lstStyle/>
        <a:p>
          <a:endParaRPr lang="es-MX"/>
        </a:p>
      </dgm:t>
    </dgm:pt>
    <dgm:pt modelId="{2C0BDC51-E3BD-4789-B560-8B9AF8D0A6BB}" type="sibTrans" cxnId="{4D1210F5-208D-4C59-8B93-271D37473804}">
      <dgm:prSet/>
      <dgm:spPr/>
      <dgm:t>
        <a:bodyPr/>
        <a:lstStyle/>
        <a:p>
          <a:endParaRPr lang="es-MX"/>
        </a:p>
      </dgm:t>
    </dgm:pt>
    <dgm:pt modelId="{A1E393CC-ED41-43C3-A42C-3AA9755A26CD}" type="pres">
      <dgm:prSet presAssocID="{223E46AA-3D2B-43C0-A495-79345DAC693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EE433C36-9FFD-434E-8355-05BB3B06F16B}" type="pres">
      <dgm:prSet presAssocID="{6B27B406-AAF9-4742-9372-292D7D44796D}" presName="parentText1" presStyleLbl="node1" presStyleIdx="0" presStyleCnt="2" custScaleY="197393" custLinFactNeighborX="-816" custLinFactNeighborY="-2814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E54266-B90B-4179-8447-269AA9B5C073}" type="pres">
      <dgm:prSet presAssocID="{6B27B406-AAF9-4742-9372-292D7D44796D}" presName="childText1" presStyleLbl="solidAlignAcc1" presStyleIdx="0" presStyleCnt="2" custScaleY="43482" custLinFactNeighborY="-32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306718-A0FB-481D-803E-B1F6C872C54E}" type="pres">
      <dgm:prSet presAssocID="{1BBF6141-18F3-4725-99A8-7E50B7A78681}" presName="parentText2" presStyleLbl="node1" presStyleIdx="1" presStyleCnt="2" custScaleY="16793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C347DE-873B-4114-9D98-B8A1C73E9F08}" type="pres">
      <dgm:prSet presAssocID="{1BBF6141-18F3-4725-99A8-7E50B7A78681}" presName="childText2" presStyleLbl="solidAlignAcc1" presStyleIdx="1" presStyleCnt="2" custScaleX="84421" custScaleY="126170" custLinFactNeighborX="-4904" custLinFactNeighborY="240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D08302A-EADE-4D7A-97A4-37AD089898F5}" type="presOf" srcId="{70DB0101-EFA1-4E38-A040-AD3F239FF70E}" destId="{68C347DE-873B-4114-9D98-B8A1C73E9F08}" srcOrd="0" destOrd="0" presId="urn:microsoft.com/office/officeart/2009/3/layout/IncreasingArrowsProcess"/>
    <dgm:cxn modelId="{47AC6A38-BB16-433E-9809-2D27E14257B6}" srcId="{6B27B406-AAF9-4742-9372-292D7D44796D}" destId="{5A67D23F-60B5-4DF4-B71C-E147230ED7A5}" srcOrd="0" destOrd="0" parTransId="{29FA54F2-B1E8-406C-AE2D-7C9A40B4FC1E}" sibTransId="{5CED31AE-A863-46D6-ADB0-481EF652265A}"/>
    <dgm:cxn modelId="{B9A63E02-7954-4E3E-8F6F-6A3F009101EA}" type="presOf" srcId="{6B27B406-AAF9-4742-9372-292D7D44796D}" destId="{EE433C36-9FFD-434E-8355-05BB3B06F16B}" srcOrd="0" destOrd="0" presId="urn:microsoft.com/office/officeart/2009/3/layout/IncreasingArrowsProcess"/>
    <dgm:cxn modelId="{FFD98BA9-FC70-49C4-8806-1438F2A607CE}" srcId="{223E46AA-3D2B-43C0-A495-79345DAC6939}" destId="{6B27B406-AAF9-4742-9372-292D7D44796D}" srcOrd="0" destOrd="0" parTransId="{07408D9F-F7C5-4381-B414-51E55989C2D3}" sibTransId="{1C40A6EA-29DF-4905-9FB6-FA16F9E47A81}"/>
    <dgm:cxn modelId="{4D1210F5-208D-4C59-8B93-271D37473804}" srcId="{1BBF6141-18F3-4725-99A8-7E50B7A78681}" destId="{FD219AA2-D49A-424E-BF55-BDD27D59CFAA}" srcOrd="1" destOrd="0" parTransId="{B1B67116-1BD6-4DFA-B0A1-40BB4D4B9970}" sibTransId="{2C0BDC51-E3BD-4789-B560-8B9AF8D0A6BB}"/>
    <dgm:cxn modelId="{E9D1D609-14CA-4CD1-85C9-02F3C636CAD6}" srcId="{223E46AA-3D2B-43C0-A495-79345DAC6939}" destId="{1BBF6141-18F3-4725-99A8-7E50B7A78681}" srcOrd="1" destOrd="0" parTransId="{ADD805A9-4299-449E-BFAC-A51B6B438619}" sibTransId="{F2EF754A-7603-4E45-BB02-F89D2460B304}"/>
    <dgm:cxn modelId="{D7AF7FAC-9F2A-4B40-8800-3E1C7438A23B}" type="presOf" srcId="{1BBF6141-18F3-4725-99A8-7E50B7A78681}" destId="{1C306718-A0FB-481D-803E-B1F6C872C54E}" srcOrd="0" destOrd="0" presId="urn:microsoft.com/office/officeart/2009/3/layout/IncreasingArrowsProcess"/>
    <dgm:cxn modelId="{997D88F0-34DC-47A7-AEF5-70D600898028}" srcId="{1BBF6141-18F3-4725-99A8-7E50B7A78681}" destId="{70DB0101-EFA1-4E38-A040-AD3F239FF70E}" srcOrd="0" destOrd="0" parTransId="{D05FE68A-785A-42B4-A4BF-9A0C26500474}" sibTransId="{1521442D-0275-464C-88EF-D6E96EEDA46B}"/>
    <dgm:cxn modelId="{4FFDF6E0-2E62-4A2B-9FBB-EAEBDD632745}" type="presOf" srcId="{FD219AA2-D49A-424E-BF55-BDD27D59CFAA}" destId="{68C347DE-873B-4114-9D98-B8A1C73E9F08}" srcOrd="0" destOrd="1" presId="urn:microsoft.com/office/officeart/2009/3/layout/IncreasingArrowsProcess"/>
    <dgm:cxn modelId="{033A7335-0076-473C-BCC8-A4F696FA3CE6}" type="presOf" srcId="{5A67D23F-60B5-4DF4-B71C-E147230ED7A5}" destId="{01E54266-B90B-4179-8447-269AA9B5C073}" srcOrd="0" destOrd="0" presId="urn:microsoft.com/office/officeart/2009/3/layout/IncreasingArrowsProcess"/>
    <dgm:cxn modelId="{55CE77DB-27A9-4285-AA59-AE4F665EE240}" type="presOf" srcId="{223E46AA-3D2B-43C0-A495-79345DAC6939}" destId="{A1E393CC-ED41-43C3-A42C-3AA9755A26CD}" srcOrd="0" destOrd="0" presId="urn:microsoft.com/office/officeart/2009/3/layout/IncreasingArrowsProcess"/>
    <dgm:cxn modelId="{4CD23BCA-469D-4223-927E-2BF9E95E1FA2}" type="presParOf" srcId="{A1E393CC-ED41-43C3-A42C-3AA9755A26CD}" destId="{EE433C36-9FFD-434E-8355-05BB3B06F16B}" srcOrd="0" destOrd="0" presId="urn:microsoft.com/office/officeart/2009/3/layout/IncreasingArrowsProcess"/>
    <dgm:cxn modelId="{CEFD74C0-07F7-4D6D-98CF-50E0122D9FD6}" type="presParOf" srcId="{A1E393CC-ED41-43C3-A42C-3AA9755A26CD}" destId="{01E54266-B90B-4179-8447-269AA9B5C073}" srcOrd="1" destOrd="0" presId="urn:microsoft.com/office/officeart/2009/3/layout/IncreasingArrowsProcess"/>
    <dgm:cxn modelId="{7AA47563-D057-4512-9A37-245A33B79E95}" type="presParOf" srcId="{A1E393CC-ED41-43C3-A42C-3AA9755A26CD}" destId="{1C306718-A0FB-481D-803E-B1F6C872C54E}" srcOrd="2" destOrd="0" presId="urn:microsoft.com/office/officeart/2009/3/layout/IncreasingArrowsProcess"/>
    <dgm:cxn modelId="{A3ABEEFE-1CF9-4144-8AFD-9AA31CEA7802}" type="presParOf" srcId="{A1E393CC-ED41-43C3-A42C-3AA9755A26CD}" destId="{68C347DE-873B-4114-9D98-B8A1C73E9F08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33C36-9FFD-434E-8355-05BB3B06F16B}">
      <dsp:nvSpPr>
        <dsp:cNvPr id="0" name=""/>
        <dsp:cNvSpPr/>
      </dsp:nvSpPr>
      <dsp:spPr>
        <a:xfrm>
          <a:off x="0" y="327946"/>
          <a:ext cx="8820150" cy="253581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254000" bIns="203939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Conferencia </a:t>
          </a:r>
          <a:r>
            <a:rPr lang="es-MX" sz="2600" kern="1200" dirty="0" err="1" smtClean="0"/>
            <a:t>Jomtien</a:t>
          </a:r>
          <a:r>
            <a:rPr lang="es-MX" sz="2600" kern="1200" dirty="0" smtClean="0"/>
            <a:t> (</a:t>
          </a:r>
          <a:r>
            <a:rPr lang="es-MX" sz="2600" kern="1200" dirty="0" err="1" smtClean="0"/>
            <a:t>Thailandia</a:t>
          </a:r>
          <a:r>
            <a:rPr lang="es-MX" sz="2600" kern="1200" dirty="0" smtClean="0"/>
            <a:t>, 1990)</a:t>
          </a:r>
          <a:endParaRPr lang="es-MX" sz="2600" kern="1200" dirty="0"/>
        </a:p>
      </dsp:txBody>
      <dsp:txXfrm>
        <a:off x="0" y="961900"/>
        <a:ext cx="8186196" cy="1267909"/>
      </dsp:txXfrm>
    </dsp:sp>
    <dsp:sp modelId="{01E54266-B90B-4179-8447-269AA9B5C073}">
      <dsp:nvSpPr>
        <dsp:cNvPr id="0" name=""/>
        <dsp:cNvSpPr/>
      </dsp:nvSpPr>
      <dsp:spPr>
        <a:xfrm>
          <a:off x="0" y="2182052"/>
          <a:ext cx="4074909" cy="12468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 promovió la idea de una Educación para todos,  configurándose así el germen de la idea de inclusión.</a:t>
          </a:r>
          <a:endParaRPr lang="es-MX" sz="1900" kern="1200" dirty="0"/>
        </a:p>
      </dsp:txBody>
      <dsp:txXfrm>
        <a:off x="0" y="2182052"/>
        <a:ext cx="4074909" cy="1246810"/>
      </dsp:txXfrm>
    </dsp:sp>
    <dsp:sp modelId="{1C306718-A0FB-481D-803E-B1F6C872C54E}">
      <dsp:nvSpPr>
        <dsp:cNvPr id="0" name=""/>
        <dsp:cNvSpPr/>
      </dsp:nvSpPr>
      <dsp:spPr>
        <a:xfrm>
          <a:off x="4074909" y="1306791"/>
          <a:ext cx="4745240" cy="2157358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254000" bIns="203939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Conferencia de Salamanca (1994)</a:t>
          </a:r>
          <a:endParaRPr lang="es-MX" sz="2600" kern="1200" dirty="0"/>
        </a:p>
      </dsp:txBody>
      <dsp:txXfrm>
        <a:off x="4074909" y="1846131"/>
        <a:ext cx="4205901" cy="1078679"/>
      </dsp:txXfrm>
    </dsp:sp>
    <dsp:sp modelId="{68C347DE-873B-4114-9D98-B8A1C73E9F08}">
      <dsp:nvSpPr>
        <dsp:cNvPr id="0" name=""/>
        <dsp:cNvSpPr/>
      </dsp:nvSpPr>
      <dsp:spPr>
        <a:xfrm>
          <a:off x="4192490" y="3051267"/>
          <a:ext cx="3440079" cy="36178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88 países y 25 organizaciones internacionales vinculadas a la educación asumen la idea de desarrollar o promover sistemas educativos con una orientación inclusiva</a:t>
          </a:r>
          <a:endParaRPr lang="es-MX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La orientación inclusiva se asume como un derecho de todos los niños, de todas las personas, no sólo de aquellos calificados como personas con Necesidades Educativas Especiales (NEE)</a:t>
          </a:r>
          <a:endParaRPr lang="es-MX" sz="1900" kern="1200" dirty="0"/>
        </a:p>
      </dsp:txBody>
      <dsp:txXfrm>
        <a:off x="4192490" y="3051267"/>
        <a:ext cx="3440079" cy="3617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69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30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58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19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79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04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01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147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58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92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10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4157-CA1A-416B-95D9-095AAA295A94}" type="datetimeFigureOut">
              <a:rPr lang="es-MX" smtClean="0"/>
              <a:t>18/10/2015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486C-20DB-4494-A48B-125DE88AB4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0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Acerca del origen y sentido de la educación inclusiva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Ángeles Parrilla Latas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496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Por primera </a:t>
            </a:r>
            <a:r>
              <a:rPr lang="es-MX" dirty="0"/>
              <a:t>vez en la </a:t>
            </a:r>
            <a:r>
              <a:rPr lang="es-MX" dirty="0" smtClean="0"/>
              <a:t>historia, hablar de </a:t>
            </a:r>
            <a:r>
              <a:rPr lang="es-MX" dirty="0"/>
              <a:t>diversidad en la escuela es hablar de </a:t>
            </a:r>
            <a:r>
              <a:rPr lang="es-MX" dirty="0" smtClean="0"/>
              <a:t>la participación </a:t>
            </a:r>
            <a:r>
              <a:rPr lang="es-MX" dirty="0"/>
              <a:t>de cualquier persona (</a:t>
            </a:r>
            <a:r>
              <a:rPr lang="es-MX" dirty="0" smtClean="0"/>
              <a:t>con independencia </a:t>
            </a:r>
            <a:r>
              <a:rPr lang="es-MX" dirty="0"/>
              <a:t>de sus características sociales</a:t>
            </a:r>
            <a:r>
              <a:rPr lang="es-MX" dirty="0" smtClean="0"/>
              <a:t>, culturales</a:t>
            </a:r>
            <a:r>
              <a:rPr lang="es-MX" dirty="0"/>
              <a:t>, biológicas, </a:t>
            </a:r>
            <a:r>
              <a:rPr lang="es-MX" dirty="0" smtClean="0"/>
              <a:t>intelectuales, afectivas</a:t>
            </a:r>
            <a:r>
              <a:rPr lang="es-MX" dirty="0"/>
              <a:t>, etc.) en la escuela de su </a:t>
            </a:r>
            <a:r>
              <a:rPr lang="es-MX" dirty="0" smtClean="0"/>
              <a:t>comunidad, es </a:t>
            </a:r>
            <a:r>
              <a:rPr lang="es-MX" dirty="0"/>
              <a:t>hablar de la necesidad de </a:t>
            </a:r>
            <a:r>
              <a:rPr lang="es-MX" dirty="0" smtClean="0"/>
              <a:t>estudiar y </a:t>
            </a:r>
            <a:r>
              <a:rPr lang="es-MX" dirty="0"/>
              <a:t>luchar contra las barreras al </a:t>
            </a:r>
            <a:r>
              <a:rPr lang="es-MX" dirty="0" smtClean="0"/>
              <a:t>aprendizaje en </a:t>
            </a:r>
            <a:r>
              <a:rPr lang="es-MX" dirty="0"/>
              <a:t>la escuela, y es hablar de una </a:t>
            </a:r>
            <a:r>
              <a:rPr lang="es-MX" dirty="0" smtClean="0"/>
              <a:t>educación de </a:t>
            </a:r>
            <a:r>
              <a:rPr lang="es-MX" dirty="0"/>
              <a:t>calidad para todos los alumnos (</a:t>
            </a:r>
            <a:r>
              <a:rPr lang="es-MX" dirty="0" smtClean="0"/>
              <a:t>Booth,2000</a:t>
            </a:r>
            <a:r>
              <a:rPr lang="es-MX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780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01811"/>
            <a:ext cx="8229600" cy="1143000"/>
          </a:xfrm>
        </p:spPr>
        <p:txBody>
          <a:bodyPr/>
          <a:lstStyle/>
          <a:p>
            <a:r>
              <a:rPr lang="es-MX" dirty="0" smtClean="0"/>
              <a:t>Perspectivas de la inclusión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es-MX" i="1" dirty="0" smtClean="0"/>
              <a:t>Derechos humanos</a:t>
            </a:r>
          </a:p>
          <a:p>
            <a:r>
              <a:rPr lang="es-MX" i="1" dirty="0" smtClean="0"/>
              <a:t>Modelo social</a:t>
            </a:r>
          </a:p>
          <a:p>
            <a:r>
              <a:rPr lang="es-MX" i="1" dirty="0" smtClean="0"/>
              <a:t>Perspectiva organizativa</a:t>
            </a:r>
          </a:p>
          <a:p>
            <a:r>
              <a:rPr lang="es-MX" i="1" dirty="0"/>
              <a:t>M</a:t>
            </a:r>
            <a:r>
              <a:rPr lang="es-MX" i="1" dirty="0" smtClean="0"/>
              <a:t>odelos comunitarios </a:t>
            </a:r>
          </a:p>
          <a:p>
            <a:r>
              <a:rPr lang="es-MX" i="1" dirty="0" smtClean="0"/>
              <a:t>Perspectiva </a:t>
            </a:r>
            <a:r>
              <a:rPr lang="es-MX" i="1" dirty="0" err="1" smtClean="0"/>
              <a:t>emancipatoria</a:t>
            </a:r>
            <a:r>
              <a:rPr lang="es-MX" i="1" dirty="0" smtClean="0"/>
              <a:t> </a:t>
            </a:r>
          </a:p>
          <a:p>
            <a:r>
              <a:rPr lang="es-MX" i="1" dirty="0" smtClean="0"/>
              <a:t>Perspectiva participativa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7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568349"/>
            <a:ext cx="8435280" cy="1143000"/>
          </a:xfrm>
        </p:spPr>
        <p:txBody>
          <a:bodyPr>
            <a:no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PERSPECTIVA ÉTICA: LOS DERECHOS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 COMO TRASFONDO DE LA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INCLUSIÓN EDUCATIVA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r>
              <a:rPr lang="es-MX" dirty="0" smtClean="0"/>
              <a:t>Declaración de los derechos humanos</a:t>
            </a:r>
          </a:p>
          <a:p>
            <a:r>
              <a:rPr lang="es-MX" dirty="0" smtClean="0"/>
              <a:t>La </a:t>
            </a:r>
            <a:r>
              <a:rPr lang="es-MX" dirty="0"/>
              <a:t>inclusión </a:t>
            </a:r>
            <a:r>
              <a:rPr lang="es-MX" dirty="0" smtClean="0"/>
              <a:t>se plantea </a:t>
            </a:r>
            <a:r>
              <a:rPr lang="es-MX" dirty="0"/>
              <a:t>pues como un derecho humano</a:t>
            </a:r>
            <a:r>
              <a:rPr lang="es-MX" dirty="0" smtClean="0"/>
              <a:t>.</a:t>
            </a:r>
          </a:p>
          <a:p>
            <a:r>
              <a:rPr lang="es-MX" dirty="0" smtClean="0"/>
              <a:t>El concepto </a:t>
            </a:r>
            <a:r>
              <a:rPr lang="es-MX" dirty="0"/>
              <a:t>de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justicia social </a:t>
            </a:r>
            <a:r>
              <a:rPr lang="es-MX" dirty="0"/>
              <a:t>conlleva pensar en los </a:t>
            </a:r>
            <a:r>
              <a:rPr lang="es-MX" dirty="0" smtClean="0"/>
              <a:t>excluidos como </a:t>
            </a:r>
            <a:r>
              <a:rPr lang="es-MX" dirty="0"/>
              <a:t>seres humanos con derechos, y en </a:t>
            </a:r>
            <a:r>
              <a:rPr lang="es-MX" dirty="0" smtClean="0"/>
              <a:t>la sociedad </a:t>
            </a:r>
            <a:r>
              <a:rPr lang="es-MX" dirty="0"/>
              <a:t>como institución con </a:t>
            </a:r>
            <a:r>
              <a:rPr lang="es-MX" dirty="0" smtClean="0"/>
              <a:t>obligaciones de </a:t>
            </a:r>
            <a:r>
              <a:rPr lang="es-MX" dirty="0"/>
              <a:t>justicia hacia ellos.</a:t>
            </a:r>
          </a:p>
        </p:txBody>
      </p:sp>
    </p:spTree>
    <p:extLst>
      <p:ext uri="{BB962C8B-B14F-4D97-AF65-F5344CB8AC3E}">
        <p14:creationId xmlns:p14="http://schemas.microsoft.com/office/powerpoint/2010/main" val="40845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SOCIAL: LA LECTURA EN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CLAVE SOCIAL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DISCAPACIDAD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2800" dirty="0"/>
              <a:t>El modelo </a:t>
            </a:r>
            <a:r>
              <a:rPr lang="es-MX" sz="2800" dirty="0" smtClean="0"/>
              <a:t>social plantea </a:t>
            </a:r>
            <a:r>
              <a:rPr lang="es-MX" sz="2800" dirty="0"/>
              <a:t>la influencia social en el proceso que </a:t>
            </a:r>
            <a:r>
              <a:rPr lang="es-MX" sz="2800" dirty="0" smtClean="0"/>
              <a:t>lleva a </a:t>
            </a:r>
            <a:r>
              <a:rPr lang="es-MX" sz="2800" dirty="0"/>
              <a:t>crear identidades discapacitadas, a </a:t>
            </a:r>
            <a:r>
              <a:rPr lang="es-MX" sz="2800" dirty="0" smtClean="0"/>
              <a:t>través de </a:t>
            </a:r>
            <a:r>
              <a:rPr lang="es-MX" sz="2800" dirty="0"/>
              <a:t>una sociedad que es en sí misma </a:t>
            </a:r>
            <a:r>
              <a:rPr lang="es-MX" sz="2800" dirty="0" err="1" smtClean="0"/>
              <a:t>discapacitadora</a:t>
            </a:r>
            <a:r>
              <a:rPr lang="es-MX" sz="2800" dirty="0" smtClean="0"/>
              <a:t> y </a:t>
            </a:r>
            <a:r>
              <a:rPr lang="es-MX" sz="2800" dirty="0"/>
              <a:t>que legitima una </a:t>
            </a:r>
            <a:r>
              <a:rPr lang="es-MX" sz="2800" dirty="0" smtClean="0"/>
              <a:t>visión negativa </a:t>
            </a:r>
            <a:r>
              <a:rPr lang="es-MX" sz="2800" dirty="0"/>
              <a:t>de las diferencias</a:t>
            </a:r>
            <a:r>
              <a:rPr lang="es-MX" sz="2800" dirty="0" smtClean="0"/>
              <a:t>.</a:t>
            </a:r>
          </a:p>
          <a:p>
            <a:pPr algn="just"/>
            <a:endParaRPr lang="es-MX" sz="2800" dirty="0" smtClean="0"/>
          </a:p>
          <a:p>
            <a:r>
              <a:rPr lang="es-MX" sz="2800" dirty="0" smtClean="0"/>
              <a:t>Plantea se </a:t>
            </a:r>
            <a:r>
              <a:rPr lang="es-MX" sz="2800" dirty="0"/>
              <a:t>considere el papel </a:t>
            </a:r>
            <a:r>
              <a:rPr lang="es-MX" sz="2800" dirty="0" smtClean="0"/>
              <a:t>protagonista de </a:t>
            </a:r>
            <a:r>
              <a:rPr lang="es-MX" sz="2800" dirty="0"/>
              <a:t>los </a:t>
            </a:r>
            <a:r>
              <a:rPr lang="es-MX" sz="2800" dirty="0" smtClean="0"/>
              <a:t>excluidos como </a:t>
            </a:r>
            <a:r>
              <a:rPr lang="es-MX" sz="2800" dirty="0"/>
              <a:t>personas de derechos, </a:t>
            </a:r>
            <a:r>
              <a:rPr lang="es-MX" sz="2800" dirty="0" smtClean="0"/>
              <a:t>con  autonomía </a:t>
            </a:r>
            <a:r>
              <a:rPr lang="es-MX" sz="2800" dirty="0"/>
              <a:t>y capacidad de decisión y </a:t>
            </a:r>
            <a:r>
              <a:rPr lang="es-MX" sz="2800" dirty="0" smtClean="0"/>
              <a:t>participación efectiva.</a:t>
            </a:r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0998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57795"/>
            <a:ext cx="9036496" cy="1143000"/>
          </a:xfrm>
        </p:spPr>
        <p:txBody>
          <a:bodyPr>
            <a:no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PERSPECTIVA ORGANIZATIVA: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CONSTRUCCIÓN INSTITUCIONAL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INCLUSIVA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/>
              <a:t>Defiende el carácter global e institucional del proceso inclusivo en la escuela </a:t>
            </a:r>
          </a:p>
          <a:p>
            <a:pPr algn="just"/>
            <a:r>
              <a:rPr lang="es-MX" sz="2800" dirty="0" smtClean="0"/>
              <a:t>Afronta la inclusión como proyecto  global que la afecta a toda la institución</a:t>
            </a:r>
          </a:p>
          <a:p>
            <a:pPr algn="just"/>
            <a:r>
              <a:rPr lang="es-MX" sz="2800" dirty="0" smtClean="0"/>
              <a:t>Las </a:t>
            </a:r>
            <a:r>
              <a:rPr lang="es-MX" sz="2800" dirty="0"/>
              <a:t>dificultades de aprendizaje </a:t>
            </a:r>
            <a:r>
              <a:rPr lang="es-MX" sz="2800" dirty="0" smtClean="0"/>
              <a:t>se relacionan fuertemente con </a:t>
            </a:r>
            <a:r>
              <a:rPr lang="es-MX" sz="2800" dirty="0"/>
              <a:t>la forma en que </a:t>
            </a:r>
            <a:r>
              <a:rPr lang="es-MX" sz="2800" dirty="0" smtClean="0"/>
              <a:t>las escuelas </a:t>
            </a:r>
            <a:r>
              <a:rPr lang="es-MX" sz="2800" dirty="0"/>
              <a:t>están organizadas, con su </a:t>
            </a:r>
            <a:r>
              <a:rPr lang="es-MX" sz="2800" dirty="0" smtClean="0"/>
              <a:t>estructura escolar</a:t>
            </a:r>
            <a:r>
              <a:rPr lang="es-MX" sz="2800" dirty="0"/>
              <a:t>, con la forma en que se </a:t>
            </a:r>
            <a:r>
              <a:rPr lang="es-MX" sz="2800" dirty="0" smtClean="0"/>
              <a:t>organizan las </a:t>
            </a:r>
            <a:r>
              <a:rPr lang="es-MX" sz="2800" dirty="0"/>
              <a:t>respuestas en el aula a los </a:t>
            </a:r>
            <a:r>
              <a:rPr lang="es-MX" sz="2800" dirty="0" smtClean="0"/>
              <a:t>alumnos, etc</a:t>
            </a:r>
            <a:r>
              <a:rPr lang="es-MX" sz="2800" dirty="0"/>
              <a:t>. (Clark, </a:t>
            </a:r>
            <a:r>
              <a:rPr lang="es-MX" sz="2800" dirty="0" err="1"/>
              <a:t>Dyson</a:t>
            </a:r>
            <a:r>
              <a:rPr lang="es-MX" sz="2800" dirty="0"/>
              <a:t>, </a:t>
            </a:r>
            <a:r>
              <a:rPr lang="es-MX" sz="2800" dirty="0" err="1"/>
              <a:t>Millwarcl</a:t>
            </a:r>
            <a:r>
              <a:rPr lang="es-MX" sz="2800" dirty="0"/>
              <a:t> y </a:t>
            </a:r>
            <a:r>
              <a:rPr lang="es-MX" sz="2800" dirty="0" err="1" smtClean="0"/>
              <a:t>Robson</a:t>
            </a:r>
            <a:r>
              <a:rPr lang="es-MX" sz="2800" dirty="0" smtClean="0"/>
              <a:t>, 1999</a:t>
            </a:r>
            <a:r>
              <a:rPr lang="es-MX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45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9816"/>
            <a:ext cx="8507288" cy="1143000"/>
          </a:xfrm>
        </p:spPr>
        <p:txBody>
          <a:bodyPr>
            <a:no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PERSPECTIVA INVESTIGADORA:</a:t>
            </a:r>
            <a:b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EMANCIPACIÓN COMO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CAMINO HACIA </a:t>
            </a: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INCLUSIÓN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Los estudios sobre </a:t>
            </a:r>
            <a:r>
              <a:rPr lang="es-MX" sz="2800" dirty="0" smtClean="0"/>
              <a:t>inclusión, han </a:t>
            </a:r>
            <a:r>
              <a:rPr lang="es-MX" sz="2800" dirty="0"/>
              <a:t>de ser ni gestados </a:t>
            </a:r>
            <a:r>
              <a:rPr lang="es-MX" sz="2800" dirty="0" smtClean="0"/>
              <a:t>y decididos desde </a:t>
            </a:r>
            <a:r>
              <a:rPr lang="es-MX" sz="2800" dirty="0"/>
              <a:t>el </a:t>
            </a:r>
            <a:r>
              <a:rPr lang="es-MX" sz="2800" dirty="0" smtClean="0"/>
              <a:t>profundo respeto </a:t>
            </a:r>
            <a:r>
              <a:rPr lang="es-MX" sz="2800" dirty="0"/>
              <a:t>a las necesidades e </a:t>
            </a:r>
            <a:r>
              <a:rPr lang="es-MX" sz="2800" dirty="0" smtClean="0"/>
              <a:t>intereses de </a:t>
            </a:r>
            <a:r>
              <a:rPr lang="es-MX" sz="2800" dirty="0"/>
              <a:t>las escuelas y profesores, y deben </a:t>
            </a:r>
            <a:r>
              <a:rPr lang="es-MX" sz="2800" dirty="0" smtClean="0"/>
              <a:t>desarrollarse desde </a:t>
            </a:r>
            <a:r>
              <a:rPr lang="es-MX" sz="2800" dirty="0"/>
              <a:t>el compromiso rector </a:t>
            </a:r>
            <a:r>
              <a:rPr lang="es-MX" sz="2800" dirty="0" smtClean="0"/>
              <a:t>de contribuir </a:t>
            </a:r>
            <a:r>
              <a:rPr lang="es-MX" sz="2800" dirty="0"/>
              <a:t>a la mejora (a la liberación </a:t>
            </a:r>
            <a:r>
              <a:rPr lang="es-MX" sz="2800" dirty="0" smtClean="0"/>
              <a:t>en términos </a:t>
            </a:r>
            <a:r>
              <a:rPr lang="es-MX" sz="2800" dirty="0"/>
              <a:t>críticos y radicales) de los </a:t>
            </a:r>
            <a:r>
              <a:rPr lang="es-MX" sz="2800" dirty="0" smtClean="0"/>
              <a:t>procesos de </a:t>
            </a:r>
            <a:r>
              <a:rPr lang="es-MX" sz="2800" dirty="0"/>
              <a:t>inclusión, evitando, denunciando </a:t>
            </a:r>
            <a:r>
              <a:rPr lang="es-MX" sz="2800" dirty="0" smtClean="0"/>
              <a:t>y frenando </a:t>
            </a:r>
            <a:r>
              <a:rPr lang="es-MX" sz="2800" dirty="0"/>
              <a:t>los procesos que manifiesta </a:t>
            </a:r>
            <a:r>
              <a:rPr lang="es-MX" sz="2800" dirty="0" smtClean="0"/>
              <a:t>o sutilmente </a:t>
            </a:r>
            <a:r>
              <a:rPr lang="es-MX" sz="2800" dirty="0"/>
              <a:t>generan exclusión.</a:t>
            </a:r>
          </a:p>
        </p:txBody>
      </p:sp>
    </p:spTree>
    <p:extLst>
      <p:ext uri="{BB962C8B-B14F-4D97-AF65-F5344CB8AC3E}">
        <p14:creationId xmlns:p14="http://schemas.microsoft.com/office/powerpoint/2010/main" val="381048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0794371"/>
              </p:ext>
            </p:extLst>
          </p:nvPr>
        </p:nvGraphicFramePr>
        <p:xfrm>
          <a:off x="323850" y="0"/>
          <a:ext cx="8820150" cy="6669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3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diversidad se </a:t>
            </a:r>
            <a:r>
              <a:rPr lang="es-MX" dirty="0" smtClean="0"/>
              <a:t>ha entendido  tradicionalmente </a:t>
            </a:r>
            <a:r>
              <a:rPr lang="es-MX" dirty="0"/>
              <a:t>en los </a:t>
            </a:r>
            <a:r>
              <a:rPr lang="es-MX" dirty="0" smtClean="0"/>
              <a:t>sistema educativos </a:t>
            </a:r>
            <a:r>
              <a:rPr lang="es-MX" dirty="0"/>
              <a:t>desde una óptica negativa </a:t>
            </a:r>
            <a:r>
              <a:rPr lang="es-MX" dirty="0" smtClean="0"/>
              <a:t>y, por </a:t>
            </a:r>
            <a:r>
              <a:rPr lang="es-MX" dirty="0"/>
              <a:t>tanto, los esfuerzos se han dirigido </a:t>
            </a:r>
            <a:r>
              <a:rPr lang="es-MX" dirty="0" smtClean="0"/>
              <a:t>a luchar </a:t>
            </a:r>
            <a:r>
              <a:rPr lang="es-MX" dirty="0"/>
              <a:t>contra ella.</a:t>
            </a:r>
          </a:p>
        </p:txBody>
      </p:sp>
    </p:spTree>
    <p:extLst>
      <p:ext uri="{BB962C8B-B14F-4D97-AF65-F5344CB8AC3E}">
        <p14:creationId xmlns:p14="http://schemas.microsoft.com/office/powerpoint/2010/main" val="30100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PRIMERA ETAPA: EXCLUSIÓN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E</a:t>
            </a:r>
            <a:r>
              <a:rPr lang="es-MX" dirty="0" smtClean="0"/>
              <a:t>xclusión, </a:t>
            </a:r>
            <a:r>
              <a:rPr lang="es-MX" dirty="0"/>
              <a:t>de hecho o de </a:t>
            </a:r>
            <a:r>
              <a:rPr lang="es-MX" dirty="0" smtClean="0"/>
              <a:t>derecho, de </a:t>
            </a:r>
            <a:r>
              <a:rPr lang="es-MX" dirty="0"/>
              <a:t>la escuela de todos aquellos </a:t>
            </a:r>
            <a:r>
              <a:rPr lang="es-MX" dirty="0" smtClean="0"/>
              <a:t>grupo no pertenecientes </a:t>
            </a:r>
            <a:r>
              <a:rPr lang="es-MX" dirty="0"/>
              <a:t>a la población </a:t>
            </a:r>
            <a:r>
              <a:rPr lang="es-MX" dirty="0" smtClean="0"/>
              <a:t>específica a </a:t>
            </a:r>
            <a:r>
              <a:rPr lang="es-MX" dirty="0"/>
              <a:t>la que se dirigía la misma en sus </a:t>
            </a:r>
            <a:r>
              <a:rPr lang="es-MX" dirty="0" smtClean="0"/>
              <a:t>inicios: una </a:t>
            </a:r>
            <a:r>
              <a:rPr lang="es-MX" dirty="0"/>
              <a:t>población urbana, burguesa y </a:t>
            </a:r>
            <a:r>
              <a:rPr lang="es-MX" dirty="0" smtClean="0"/>
              <a:t>con intereses </a:t>
            </a:r>
            <a:r>
              <a:rPr lang="es-MX" dirty="0"/>
              <a:t>en los ámbitos eclesiástico, </a:t>
            </a:r>
            <a:r>
              <a:rPr lang="es-MX" dirty="0" smtClean="0"/>
              <a:t>burocrático </a:t>
            </a:r>
            <a:r>
              <a:rPr lang="pt-BR" dirty="0" smtClean="0"/>
              <a:t>o </a:t>
            </a:r>
            <a:r>
              <a:rPr lang="pt-BR" dirty="0"/>
              <a:t>militar (Fernández </a:t>
            </a:r>
            <a:r>
              <a:rPr lang="pt-BR" dirty="0" err="1"/>
              <a:t>Enguita</a:t>
            </a:r>
            <a:r>
              <a:rPr lang="pt-BR" dirty="0"/>
              <a:t>, 1998).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763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17835"/>
            <a:ext cx="8229600" cy="1143000"/>
          </a:xfrm>
        </p:spPr>
        <p:txBody>
          <a:bodyPr/>
          <a:lstStyle/>
          <a:p>
            <a:r>
              <a:rPr lang="es-MX" dirty="0" smtClean="0"/>
              <a:t>SEGUNDA ETAPA: SEGREGACIÓN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I</a:t>
            </a:r>
            <a:r>
              <a:rPr lang="es-MX" dirty="0" smtClean="0"/>
              <a:t>ncorporación de las </a:t>
            </a:r>
            <a:r>
              <a:rPr lang="es-MX" dirty="0"/>
              <a:t>clases trabajadoras, y a la situación de </a:t>
            </a:r>
            <a:r>
              <a:rPr lang="es-MX" dirty="0" smtClean="0"/>
              <a:t>discriminación </a:t>
            </a:r>
            <a:r>
              <a:rPr lang="es-MX" dirty="0"/>
              <a:t>de mujeres y </a:t>
            </a:r>
            <a:r>
              <a:rPr lang="es-MX" dirty="0" smtClean="0"/>
              <a:t>grupos culturales </a:t>
            </a:r>
            <a:r>
              <a:rPr lang="es-MX" dirty="0"/>
              <a:t>distintos al </a:t>
            </a:r>
            <a:r>
              <a:rPr lang="es-MX" dirty="0" smtClean="0"/>
              <a:t>dominante, la </a:t>
            </a:r>
            <a:r>
              <a:rPr lang="es-MX" dirty="0"/>
              <a:t>escolaridad pero en condiciones </a:t>
            </a:r>
            <a:r>
              <a:rPr lang="es-MX" dirty="0" smtClean="0"/>
              <a:t>que hoy </a:t>
            </a:r>
            <a:r>
              <a:rPr lang="es-MX" dirty="0"/>
              <a:t>calificaríamos de </a:t>
            </a:r>
            <a:r>
              <a:rPr lang="es-MX" dirty="0" err="1" smtClean="0"/>
              <a:t>segregadoras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20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77875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TERCERA ETAPA: INCLUSIÓN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Serie de </a:t>
            </a:r>
            <a:r>
              <a:rPr lang="es-MX" dirty="0"/>
              <a:t>cambios en los sistemas educativos </a:t>
            </a:r>
            <a:r>
              <a:rPr lang="es-MX" dirty="0" smtClean="0"/>
              <a:t>tendentes a </a:t>
            </a:r>
            <a:r>
              <a:rPr lang="es-MX" dirty="0"/>
              <a:t>corregir las fuertes </a:t>
            </a:r>
            <a:r>
              <a:rPr lang="es-MX" dirty="0" smtClean="0"/>
              <a:t>desigualdades que </a:t>
            </a:r>
            <a:r>
              <a:rPr lang="es-MX" dirty="0"/>
              <a:t>se iban produciendo como </a:t>
            </a:r>
            <a:r>
              <a:rPr lang="es-MX" dirty="0" smtClean="0"/>
              <a:t>consecuencia de </a:t>
            </a:r>
            <a:r>
              <a:rPr lang="es-MX" dirty="0"/>
              <a:t>los procesos de segregación.</a:t>
            </a:r>
          </a:p>
        </p:txBody>
      </p:sp>
    </p:spTree>
    <p:extLst>
      <p:ext uri="{BB962C8B-B14F-4D97-AF65-F5344CB8AC3E}">
        <p14:creationId xmlns:p14="http://schemas.microsoft.com/office/powerpoint/2010/main" val="31730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dirty="0" smtClean="0"/>
              <a:t>Reformas integradoras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42194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 smtClean="0"/>
              <a:t>1.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comprensiva de la enseñanza</a:t>
            </a:r>
            <a:r>
              <a:rPr lang="es-MX" dirty="0" smtClean="0"/>
              <a:t>, </a:t>
            </a:r>
            <a:r>
              <a:rPr lang="es-MX" dirty="0"/>
              <a:t>incorpora a los distintos sectores </a:t>
            </a:r>
            <a:r>
              <a:rPr lang="es-MX" dirty="0" smtClean="0"/>
              <a:t>socioeconómicos de </a:t>
            </a:r>
            <a:r>
              <a:rPr lang="es-MX" dirty="0"/>
              <a:t>la población en una </a:t>
            </a:r>
            <a:r>
              <a:rPr lang="es-MX" dirty="0" smtClean="0"/>
              <a:t>única escuela </a:t>
            </a:r>
            <a:r>
              <a:rPr lang="es-MX" dirty="0"/>
              <a:t>básica y de carácter obligatorio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 2.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Escuelas compensatorias y multiculturales</a:t>
            </a:r>
            <a:r>
              <a:rPr lang="es-MX" dirty="0" smtClean="0"/>
              <a:t>, trataron de reunir alumnos de diferentes culturas.</a:t>
            </a:r>
          </a:p>
          <a:p>
            <a:pPr marL="0" indent="0" algn="just">
              <a:buNone/>
            </a:pPr>
            <a:r>
              <a:rPr lang="es-MX" dirty="0" smtClean="0"/>
              <a:t>3.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Reformas </a:t>
            </a:r>
            <a:r>
              <a:rPr lang="es-MX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coeducativas</a:t>
            </a:r>
            <a:r>
              <a:rPr lang="es-MX" dirty="0" smtClean="0"/>
              <a:t>, se incorporó la mujer</a:t>
            </a:r>
          </a:p>
          <a:p>
            <a:pPr marL="0" indent="0" algn="just">
              <a:buNone/>
            </a:pPr>
            <a:r>
              <a:rPr lang="es-MX" dirty="0" smtClean="0"/>
              <a:t>4.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Integración</a:t>
            </a:r>
            <a:r>
              <a:rPr lang="es-MX" dirty="0" smtClean="0"/>
              <a:t> de los alumnos con </a:t>
            </a:r>
            <a:r>
              <a:rPr lang="es-MX" dirty="0" err="1" smtClean="0"/>
              <a:t>nee</a:t>
            </a:r>
            <a:r>
              <a:rPr lang="es-MX" dirty="0" smtClean="0"/>
              <a:t> en las escuelas ordinarias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6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CUARTA ETAPA: INCLUSIÓN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educación </a:t>
            </a:r>
            <a:r>
              <a:rPr lang="es-MX" dirty="0" smtClean="0"/>
              <a:t>inclusiva supone </a:t>
            </a:r>
            <a:r>
              <a:rPr lang="es-MX" dirty="0"/>
              <a:t>dos procesos interrelacionados: </a:t>
            </a:r>
            <a:endParaRPr lang="es-MX" dirty="0" smtClean="0"/>
          </a:p>
          <a:p>
            <a:pPr marL="514350" indent="-514350" algn="just">
              <a:buAutoNum type="arabicPeriod"/>
            </a:pPr>
            <a:r>
              <a:rPr lang="es-MX" dirty="0" smtClean="0"/>
              <a:t>El proceso </a:t>
            </a:r>
            <a:r>
              <a:rPr lang="es-MX" dirty="0"/>
              <a:t>de incrementar la participación </a:t>
            </a:r>
            <a:r>
              <a:rPr lang="es-MX" dirty="0" smtClean="0"/>
              <a:t>de los </a:t>
            </a:r>
            <a:r>
              <a:rPr lang="es-MX" dirty="0"/>
              <a:t>alumnos en la cultura y el currículum </a:t>
            </a:r>
            <a:r>
              <a:rPr lang="es-MX" dirty="0" smtClean="0"/>
              <a:t>de las </a:t>
            </a:r>
            <a:r>
              <a:rPr lang="es-MX" dirty="0"/>
              <a:t>comunidades y escuelas ordinarias, y 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El proceso </a:t>
            </a:r>
            <a:r>
              <a:rPr lang="es-MX" dirty="0"/>
              <a:t>de reducir la exclusión de </a:t>
            </a:r>
            <a:r>
              <a:rPr lang="es-MX" dirty="0" smtClean="0"/>
              <a:t>los </a:t>
            </a:r>
            <a:r>
              <a:rPr lang="es-MX" dirty="0"/>
              <a:t>alumnos de las comunidades y </a:t>
            </a:r>
            <a:r>
              <a:rPr lang="es-MX" dirty="0" smtClean="0"/>
              <a:t>culturas normales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29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H</a:t>
            </a:r>
            <a:r>
              <a:rPr lang="es-MX" dirty="0" smtClean="0"/>
              <a:t>ablar </a:t>
            </a:r>
            <a:r>
              <a:rPr lang="es-MX" dirty="0"/>
              <a:t>de </a:t>
            </a:r>
            <a:r>
              <a:rPr lang="es-MX" dirty="0" smtClean="0"/>
              <a:t>inclusión nos </a:t>
            </a:r>
            <a:r>
              <a:rPr lang="es-MX" dirty="0"/>
              <a:t>remite a </a:t>
            </a:r>
            <a:r>
              <a:rPr lang="es-MX" dirty="0" smtClean="0"/>
              <a:t>la consideración </a:t>
            </a:r>
            <a:r>
              <a:rPr lang="es-MX" dirty="0"/>
              <a:t>de </a:t>
            </a:r>
            <a:r>
              <a:rPr lang="es-MX" dirty="0" smtClean="0"/>
              <a:t>prácticas —educativas </a:t>
            </a:r>
            <a:r>
              <a:rPr lang="es-MX" dirty="0"/>
              <a:t>y sociales— democráticas.</a:t>
            </a:r>
          </a:p>
        </p:txBody>
      </p:sp>
    </p:spTree>
    <p:extLst>
      <p:ext uri="{BB962C8B-B14F-4D97-AF65-F5344CB8AC3E}">
        <p14:creationId xmlns:p14="http://schemas.microsoft.com/office/powerpoint/2010/main" val="4093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757</Words>
  <Application>Microsoft Office PowerPoint</Application>
  <PresentationFormat>Presentación en pantalla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Acerca del origen y sentido de la educación inclusiva</vt:lpstr>
      <vt:lpstr>Presentación de PowerPoint</vt:lpstr>
      <vt:lpstr>Presentación de PowerPoint</vt:lpstr>
      <vt:lpstr>PRIMERA ETAPA: EXCLUSIÓN</vt:lpstr>
      <vt:lpstr>SEGUNDA ETAPA: SEGREGACIÓN</vt:lpstr>
      <vt:lpstr>TERCERA ETAPA: INCLUSIÓN </vt:lpstr>
      <vt:lpstr>Reformas integradoras</vt:lpstr>
      <vt:lpstr>CUARTA ETAPA: INCLUSIÓN</vt:lpstr>
      <vt:lpstr>Presentación de PowerPoint</vt:lpstr>
      <vt:lpstr>Presentación de PowerPoint</vt:lpstr>
      <vt:lpstr>Perspectivas de la inclusión</vt:lpstr>
      <vt:lpstr>LA PERSPECTIVA ÉTICA: LOS DERECHOS HUMANOS COMO TRASFONDO DE LA INCLUSIÓN EDUCATIVA</vt:lpstr>
      <vt:lpstr>LA PERSPECTIVA SOCIAL: LA LECTURA EN CLAVE SOCIAL DE LA DISCAPACIDAD</vt:lpstr>
      <vt:lpstr>LA PERSPECTIVA ORGANIZATIVA: LA CONSTRUCCIÓN INSTITUCIONAL DE LA ORGANIZACIÓN INCLUSIVA</vt:lpstr>
      <vt:lpstr>LA PERSPECTIVA INVESTIGADORA: LA EMANCIPACIÓN COMO CAMINO HACIA LA INCLUSIÓN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Hacia una escuela para todos</dc:title>
  <dc:creator>OfficeDepot</dc:creator>
  <cp:lastModifiedBy>OfficeDepot</cp:lastModifiedBy>
  <cp:revision>25</cp:revision>
  <dcterms:created xsi:type="dcterms:W3CDTF">2015-10-18T22:24:09Z</dcterms:created>
  <dcterms:modified xsi:type="dcterms:W3CDTF">2015-10-19T03:08:27Z</dcterms:modified>
</cp:coreProperties>
</file>