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28B8-436E-4771-A2D1-F10CFB1451C2}" type="datetimeFigureOut">
              <a:rPr lang="es-ES" smtClean="0"/>
              <a:t>19/10/2015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AE87-AF39-41E2-9F35-3A9C226B0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178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28B8-436E-4771-A2D1-F10CFB1451C2}" type="datetimeFigureOut">
              <a:rPr lang="es-ES" smtClean="0"/>
              <a:t>19/10/2015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AE87-AF39-41E2-9F35-3A9C226B0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829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28B8-436E-4771-A2D1-F10CFB1451C2}" type="datetimeFigureOut">
              <a:rPr lang="es-ES" smtClean="0"/>
              <a:t>19/10/2015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AE87-AF39-41E2-9F35-3A9C226B0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029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28B8-436E-4771-A2D1-F10CFB1451C2}" type="datetimeFigureOut">
              <a:rPr lang="es-ES" smtClean="0"/>
              <a:t>19/10/2015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AE87-AF39-41E2-9F35-3A9C226B0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871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28B8-436E-4771-A2D1-F10CFB1451C2}" type="datetimeFigureOut">
              <a:rPr lang="es-ES" smtClean="0"/>
              <a:t>19/10/2015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AE87-AF39-41E2-9F35-3A9C226B0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774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28B8-436E-4771-A2D1-F10CFB1451C2}" type="datetimeFigureOut">
              <a:rPr lang="es-ES" smtClean="0"/>
              <a:t>19/10/2015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AE87-AF39-41E2-9F35-3A9C226B0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32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28B8-436E-4771-A2D1-F10CFB1451C2}" type="datetimeFigureOut">
              <a:rPr lang="es-ES" smtClean="0"/>
              <a:t>19/10/2015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AE87-AF39-41E2-9F35-3A9C226B0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44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28B8-436E-4771-A2D1-F10CFB1451C2}" type="datetimeFigureOut">
              <a:rPr lang="es-ES" smtClean="0"/>
              <a:t>19/10/2015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AE87-AF39-41E2-9F35-3A9C226B0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094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28B8-436E-4771-A2D1-F10CFB1451C2}" type="datetimeFigureOut">
              <a:rPr lang="es-ES" smtClean="0"/>
              <a:t>19/10/2015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AE87-AF39-41E2-9F35-3A9C226B0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9624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28B8-436E-4771-A2D1-F10CFB1451C2}" type="datetimeFigureOut">
              <a:rPr lang="es-ES" smtClean="0"/>
              <a:t>19/10/2015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AE87-AF39-41E2-9F35-3A9C226B0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856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A28B8-436E-4771-A2D1-F10CFB1451C2}" type="datetimeFigureOut">
              <a:rPr lang="es-ES" smtClean="0"/>
              <a:t>19/10/2015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3AE87-AF39-41E2-9F35-3A9C226B0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205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A28B8-436E-4771-A2D1-F10CFB1451C2}" type="datetimeFigureOut">
              <a:rPr lang="es-ES" smtClean="0"/>
              <a:t>19/10/2015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3AE87-AF39-41E2-9F35-3A9C226B02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44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Hacia una escuela para todos y con todos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Blanco G., Rosa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338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algn="just"/>
            <a:r>
              <a:rPr lang="es-ES" sz="2800" dirty="0" smtClean="0"/>
              <a:t>las </a:t>
            </a:r>
            <a:r>
              <a:rPr lang="es-ES" sz="2800" dirty="0"/>
              <a:t>dificultades de aprendizaje, sea cual sea </a:t>
            </a:r>
            <a:r>
              <a:rPr lang="es-ES" sz="2800" dirty="0" smtClean="0"/>
              <a:t>el origen </a:t>
            </a:r>
            <a:r>
              <a:rPr lang="es-ES" sz="2800" dirty="0"/>
              <a:t>de las mismas, tienen un </a:t>
            </a:r>
            <a:r>
              <a:rPr lang="es-ES" sz="2800" b="1" i="1" dirty="0"/>
              <a:t>carácter interactivo</a:t>
            </a:r>
            <a:r>
              <a:rPr lang="es-ES" sz="2800" dirty="0"/>
              <a:t> dependiendo tanto de </a:t>
            </a:r>
            <a:r>
              <a:rPr lang="es-ES" sz="2800" b="1" i="1" dirty="0" smtClean="0"/>
              <a:t>sus características </a:t>
            </a:r>
            <a:r>
              <a:rPr lang="es-ES" sz="2800" b="1" i="1" dirty="0"/>
              <a:t>personales </a:t>
            </a:r>
            <a:r>
              <a:rPr lang="es-ES" sz="2800" b="1" i="1" dirty="0" smtClean="0"/>
              <a:t>(del alumno) como </a:t>
            </a:r>
            <a:r>
              <a:rPr lang="es-ES" sz="2800" b="1" i="1" dirty="0"/>
              <a:t>de la respuesta educativa</a:t>
            </a:r>
            <a:r>
              <a:rPr lang="es-ES" sz="2800" dirty="0"/>
              <a:t> que se le ofrece. </a:t>
            </a:r>
            <a:endParaRPr lang="es-ES" sz="2800" dirty="0" smtClean="0"/>
          </a:p>
          <a:p>
            <a:pPr algn="just"/>
            <a:endParaRPr lang="es-ES" sz="2800" dirty="0" smtClean="0"/>
          </a:p>
          <a:p>
            <a:pPr algn="just"/>
            <a:r>
              <a:rPr lang="es-ES" sz="2800" dirty="0" smtClean="0"/>
              <a:t>Las </a:t>
            </a:r>
            <a:r>
              <a:rPr lang="es-ES" sz="2800" dirty="0"/>
              <a:t>dificultades derivadas de su propia problemática pueden </a:t>
            </a:r>
            <a:r>
              <a:rPr lang="es-ES" sz="2800" dirty="0" smtClean="0"/>
              <a:t>compensarse, minimizarse </a:t>
            </a:r>
            <a:r>
              <a:rPr lang="es-ES" sz="2800" dirty="0"/>
              <a:t>o incluso acentuarse en función de la respuesta educativa y </a:t>
            </a:r>
            <a:r>
              <a:rPr lang="es-ES" sz="2800" dirty="0" smtClean="0"/>
              <a:t>de las </a:t>
            </a:r>
            <a:r>
              <a:rPr lang="es-ES" sz="2800" dirty="0"/>
              <a:t>características del contexto escolar en el que se desenvuelve.</a:t>
            </a:r>
          </a:p>
        </p:txBody>
      </p:sp>
    </p:spTree>
    <p:extLst>
      <p:ext uri="{BB962C8B-B14F-4D97-AF65-F5344CB8AC3E}">
        <p14:creationId xmlns:p14="http://schemas.microsoft.com/office/powerpoint/2010/main" val="2554830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i="1" dirty="0"/>
              <a:t>¿Qué es la integración?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 smtClean="0"/>
              <a:t>Consecuencia </a:t>
            </a:r>
            <a:r>
              <a:rPr lang="es-ES" dirty="0"/>
              <a:t>del </a:t>
            </a:r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normalización</a:t>
            </a:r>
            <a:r>
              <a:rPr lang="es-ES" dirty="0" smtClean="0"/>
              <a:t> el</a:t>
            </a:r>
            <a:endParaRPr lang="es-ES" dirty="0"/>
          </a:p>
          <a:p>
            <a:pPr marL="0" indent="0" algn="just">
              <a:buNone/>
            </a:pPr>
            <a:r>
              <a:rPr lang="es-ES" dirty="0" smtClean="0"/>
              <a:t>derecho </a:t>
            </a:r>
            <a:r>
              <a:rPr lang="es-ES" dirty="0"/>
              <a:t>de las personas con discapacidad a </a:t>
            </a:r>
            <a:r>
              <a:rPr lang="es-ES" dirty="0" smtClean="0"/>
              <a:t> participar </a:t>
            </a:r>
            <a:r>
              <a:rPr lang="es-ES" dirty="0"/>
              <a:t>en todos los ámbitos </a:t>
            </a:r>
            <a:r>
              <a:rPr lang="es-ES" dirty="0" smtClean="0"/>
              <a:t>de la </a:t>
            </a:r>
            <a:r>
              <a:rPr lang="es-ES" dirty="0"/>
              <a:t>sociedad recibiendo el apoyo que necesitan en el marco de las </a:t>
            </a:r>
            <a:r>
              <a:rPr lang="es-ES" dirty="0" smtClean="0"/>
              <a:t>estructuras comunes </a:t>
            </a:r>
            <a:r>
              <a:rPr lang="es-ES" dirty="0"/>
              <a:t>de educación, salud, empleo, ocio y </a:t>
            </a:r>
            <a:r>
              <a:rPr lang="es-ES" dirty="0" smtClean="0"/>
              <a:t>cultura </a:t>
            </a:r>
            <a:r>
              <a:rPr lang="es-ES" dirty="0"/>
              <a:t>y servicios sociales, </a:t>
            </a:r>
            <a:r>
              <a:rPr lang="es-ES" dirty="0" smtClean="0"/>
              <a:t>reconociéndoles los </a:t>
            </a:r>
            <a:r>
              <a:rPr lang="es-ES" dirty="0"/>
              <a:t>mismos derechos que el resto de la población.</a:t>
            </a:r>
          </a:p>
        </p:txBody>
      </p:sp>
    </p:spTree>
    <p:extLst>
      <p:ext uri="{BB962C8B-B14F-4D97-AF65-F5344CB8AC3E}">
        <p14:creationId xmlns:p14="http://schemas.microsoft.com/office/powerpoint/2010/main" val="344236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Existen diferentes clasificaciones de los tipos de integración; el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Informe </a:t>
            </a:r>
            <a:r>
              <a:rPr lang="es-E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Warnock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(1979) plantea los siguientes: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31429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ES" sz="2400" b="1" i="1" dirty="0"/>
              <a:t>Integración </a:t>
            </a:r>
            <a:r>
              <a:rPr lang="es-ES" sz="2400" b="1" i="1" dirty="0" smtClean="0"/>
              <a:t>física</a:t>
            </a:r>
            <a:r>
              <a:rPr lang="es-ES" sz="2400" b="1" dirty="0" smtClean="0"/>
              <a:t>: </a:t>
            </a:r>
            <a:r>
              <a:rPr lang="es-ES" sz="2400" dirty="0" smtClean="0"/>
              <a:t>escuela </a:t>
            </a:r>
            <a:r>
              <a:rPr lang="es-ES" sz="2400" dirty="0"/>
              <a:t>común pero con una organización totalmente </a:t>
            </a:r>
            <a:r>
              <a:rPr lang="es-ES" sz="2400" dirty="0" smtClean="0"/>
              <a:t>independiente</a:t>
            </a:r>
          </a:p>
          <a:p>
            <a:pPr algn="just"/>
            <a:endParaRPr lang="es-ES" sz="2400" dirty="0" smtClean="0"/>
          </a:p>
          <a:p>
            <a:pPr algn="just"/>
            <a:r>
              <a:rPr lang="es-ES" sz="2400" b="1" i="1" dirty="0"/>
              <a:t>Integración social</a:t>
            </a:r>
            <a:r>
              <a:rPr lang="es-ES" sz="2400" b="1" dirty="0" smtClean="0"/>
              <a:t>: </a:t>
            </a:r>
            <a:r>
              <a:rPr lang="es-ES" sz="2400" dirty="0"/>
              <a:t>escuela </a:t>
            </a:r>
            <a:r>
              <a:rPr lang="es-ES" sz="2400" dirty="0" smtClean="0"/>
              <a:t>común compartiendo </a:t>
            </a:r>
            <a:r>
              <a:rPr lang="es-ES" sz="2400" dirty="0"/>
              <a:t>algunas </a:t>
            </a:r>
            <a:r>
              <a:rPr lang="es-ES" sz="2400" dirty="0" smtClean="0"/>
              <a:t>actividades extraescolares.</a:t>
            </a:r>
          </a:p>
          <a:p>
            <a:pPr algn="just"/>
            <a:endParaRPr lang="es-ES" sz="2400" dirty="0" smtClean="0"/>
          </a:p>
          <a:p>
            <a:pPr algn="just"/>
            <a:r>
              <a:rPr lang="es-ES" sz="2400" b="1" i="1" dirty="0"/>
              <a:t>Integración </a:t>
            </a:r>
            <a:r>
              <a:rPr lang="es-ES" sz="2400" b="1" i="1" dirty="0" smtClean="0"/>
              <a:t>funcional</a:t>
            </a:r>
            <a:r>
              <a:rPr lang="es-ES" sz="2400" b="1" dirty="0" smtClean="0"/>
              <a:t>: </a:t>
            </a:r>
            <a:r>
              <a:rPr lang="es-ES" sz="2400" dirty="0" smtClean="0"/>
              <a:t>participan </a:t>
            </a:r>
            <a:r>
              <a:rPr lang="es-ES" sz="2400" dirty="0"/>
              <a:t>a tiempo total o parcial en las actividades comunes y se </a:t>
            </a:r>
            <a:r>
              <a:rPr lang="es-ES" sz="2400" dirty="0" smtClean="0"/>
              <a:t>incorporan </a:t>
            </a:r>
            <a:r>
              <a:rPr lang="es-ES" sz="2400" dirty="0"/>
              <a:t>como uno más en las escuelas</a:t>
            </a:r>
          </a:p>
        </p:txBody>
      </p:sp>
    </p:spTree>
    <p:extLst>
      <p:ext uri="{BB962C8B-B14F-4D97-AF65-F5344CB8AC3E}">
        <p14:creationId xmlns:p14="http://schemas.microsoft.com/office/powerpoint/2010/main" val="3585181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i="1" dirty="0"/>
              <a:t>¿Por qué surge la integración?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ES" dirty="0" smtClean="0"/>
              <a:t>La </a:t>
            </a:r>
            <a:r>
              <a:rPr lang="es-ES" dirty="0" smtClean="0"/>
              <a:t>OCDE señala que </a:t>
            </a:r>
            <a:r>
              <a:rPr lang="es-ES" dirty="0" smtClean="0"/>
              <a:t>los </a:t>
            </a:r>
            <a:r>
              <a:rPr lang="es-ES" dirty="0"/>
              <a:t>niños con discapacidad pueden obtener mejores </a:t>
            </a:r>
            <a:r>
              <a:rPr lang="es-ES" dirty="0" smtClean="0"/>
              <a:t>resultados en </a:t>
            </a:r>
            <a:r>
              <a:rPr lang="es-ES" dirty="0"/>
              <a:t>las escuelas integradas, aunque a veces muestran problemas en la </a:t>
            </a:r>
            <a:r>
              <a:rPr lang="es-ES" dirty="0" smtClean="0"/>
              <a:t>autoestima, y </a:t>
            </a:r>
            <a:r>
              <a:rPr lang="es-ES" dirty="0"/>
              <a:t>que la enseñanza segregada no ofrece las ventajas que cabría esperar</a:t>
            </a:r>
            <a:r>
              <a:rPr lang="es-ES" dirty="0" smtClean="0"/>
              <a:t>.</a:t>
            </a:r>
          </a:p>
          <a:p>
            <a:pPr algn="just"/>
            <a:endParaRPr lang="es-ES_tradnl" dirty="0"/>
          </a:p>
          <a:p>
            <a:pPr algn="just"/>
            <a:r>
              <a:rPr lang="es-ES" dirty="0" err="1"/>
              <a:t>Guskin</a:t>
            </a:r>
            <a:r>
              <a:rPr lang="es-ES" dirty="0"/>
              <a:t> y </a:t>
            </a:r>
            <a:r>
              <a:rPr lang="es-ES" dirty="0" err="1" smtClean="0"/>
              <a:t>Spicker</a:t>
            </a:r>
            <a:r>
              <a:rPr lang="es-ES" dirty="0" smtClean="0"/>
              <a:t> dicen que no </a:t>
            </a:r>
            <a:r>
              <a:rPr lang="es-ES" dirty="0"/>
              <a:t>hay </a:t>
            </a:r>
            <a:r>
              <a:rPr lang="es-ES" dirty="0" smtClean="0"/>
              <a:t>estudios que </a:t>
            </a:r>
            <a:r>
              <a:rPr lang="es-ES" dirty="0"/>
              <a:t>justifiquen por qué se han instituido las clases especiales dado el </a:t>
            </a:r>
            <a:r>
              <a:rPr lang="es-ES" dirty="0" smtClean="0"/>
              <a:t>poco éxito </a:t>
            </a:r>
            <a:r>
              <a:rPr lang="es-ES" dirty="0"/>
              <a:t>obtenido al demostrar la superioridad de los logros educativos en </a:t>
            </a:r>
            <a:r>
              <a:rPr lang="es-ES" dirty="0" smtClean="0"/>
              <a:t>estos costosos </a:t>
            </a:r>
            <a:r>
              <a:rPr lang="es-ES" dirty="0"/>
              <a:t>programas.</a:t>
            </a:r>
          </a:p>
        </p:txBody>
      </p:sp>
    </p:spTree>
    <p:extLst>
      <p:ext uri="{BB962C8B-B14F-4D97-AF65-F5344CB8AC3E}">
        <p14:creationId xmlns:p14="http://schemas.microsoft.com/office/powerpoint/2010/main" val="3593241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/>
          <a:lstStyle/>
          <a:p>
            <a:pPr algn="just"/>
            <a:r>
              <a:rPr lang="es-ES" i="1" dirty="0" smtClean="0"/>
              <a:t>Una </a:t>
            </a:r>
            <a:r>
              <a:rPr lang="es-ES" i="1" dirty="0"/>
              <a:t>de </a:t>
            </a:r>
            <a:r>
              <a:rPr lang="es-ES" i="1" dirty="0" smtClean="0"/>
              <a:t>las grandes </a:t>
            </a:r>
            <a:r>
              <a:rPr lang="es-ES" i="1" dirty="0"/>
              <a:t>preocupaciones de la UNESCO </a:t>
            </a:r>
            <a:r>
              <a:rPr lang="es-ES" i="1" dirty="0" smtClean="0"/>
              <a:t>es transformar </a:t>
            </a:r>
            <a:r>
              <a:rPr lang="es-ES" i="1" dirty="0"/>
              <a:t>los </a:t>
            </a:r>
            <a:r>
              <a:rPr lang="es-ES" i="1" dirty="0" smtClean="0"/>
              <a:t>sistemas educativos</a:t>
            </a:r>
            <a:r>
              <a:rPr lang="es-ES" i="1" dirty="0"/>
              <a:t>, para convertirlos en verdaderos instrumentos de integración </a:t>
            </a:r>
            <a:r>
              <a:rPr lang="es-ES" i="1" dirty="0" smtClean="0"/>
              <a:t>social que </a:t>
            </a:r>
            <a:r>
              <a:rPr lang="es-ES" i="1" dirty="0"/>
              <a:t>permitan la plena participación de los ciudadanos en la vida pública.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371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i="1" dirty="0"/>
              <a:t>Conseguir el acceso de toda la población a la educación básica es un </a:t>
            </a:r>
            <a:r>
              <a:rPr lang="es-ES" i="1" dirty="0" smtClean="0"/>
              <a:t>primer paso </a:t>
            </a:r>
            <a:r>
              <a:rPr lang="es-ES" i="1" dirty="0"/>
              <a:t>para avanzar hacia una mayor equidad, pero ésta sólo será </a:t>
            </a:r>
            <a:r>
              <a:rPr lang="es-ES" i="1" dirty="0" smtClean="0"/>
              <a:t>realmente efectiva </a:t>
            </a:r>
            <a:r>
              <a:rPr lang="es-ES" i="1" dirty="0"/>
              <a:t>cuando se asegure la verdadera igualdad de oportunidades y </a:t>
            </a:r>
            <a:r>
              <a:rPr lang="es-ES" i="1" dirty="0" smtClean="0"/>
              <a:t>cuando la </a:t>
            </a:r>
            <a:r>
              <a:rPr lang="es-ES" i="1" dirty="0"/>
              <a:t>calidad de la educación sea para todos y no sólo para unos pocos.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67924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6686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 de Acción de la Conferencia </a:t>
            </a:r>
            <a:r>
              <a:rPr lang="es-E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Mundial sobre necesidades especiales </a:t>
            </a:r>
            <a:r>
              <a:rPr lang="es-E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(Salamanca, 1994)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59421"/>
            <a:ext cx="8229600" cy="4525963"/>
          </a:xfrm>
        </p:spPr>
        <p:txBody>
          <a:bodyPr/>
          <a:lstStyle/>
          <a:p>
            <a:pPr algn="just"/>
            <a:r>
              <a:rPr lang="es-ES" dirty="0"/>
              <a:t>T</a:t>
            </a:r>
            <a:r>
              <a:rPr lang="es-ES" dirty="0" smtClean="0"/>
              <a:t>odas </a:t>
            </a:r>
            <a:r>
              <a:rPr lang="es-ES" dirty="0"/>
              <a:t>las escuelas </a:t>
            </a:r>
            <a:r>
              <a:rPr lang="es-ES" dirty="0" smtClean="0"/>
              <a:t>deben acoger </a:t>
            </a:r>
            <a:r>
              <a:rPr lang="es-ES" dirty="0"/>
              <a:t>a todos los niños independientemente de sus condiciones </a:t>
            </a:r>
            <a:r>
              <a:rPr lang="es-ES" dirty="0" smtClean="0"/>
              <a:t>personales, culturales </a:t>
            </a:r>
            <a:r>
              <a:rPr lang="es-ES" dirty="0"/>
              <a:t>o </a:t>
            </a:r>
            <a:r>
              <a:rPr lang="es-ES" dirty="0" smtClean="0"/>
              <a:t>sociales, </a:t>
            </a:r>
            <a:r>
              <a:rPr lang="es-ES" dirty="0"/>
              <a:t>lo cual plantea un reto importante para los sistemas </a:t>
            </a:r>
            <a:r>
              <a:rPr lang="es-ES" dirty="0" smtClean="0"/>
              <a:t>escolares.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6597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51309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ES" dirty="0"/>
              <a:t>Conseguir una cultura de la paz y la tolerancia sólo será posible, en </a:t>
            </a:r>
            <a:r>
              <a:rPr lang="es-ES" dirty="0" smtClean="0"/>
              <a:t>gran medida</a:t>
            </a:r>
            <a:r>
              <a:rPr lang="es-ES" dirty="0"/>
              <a:t>, si se educa a los futuros ciudadanos en la integración, el respeto y </a:t>
            </a:r>
            <a:r>
              <a:rPr lang="es-ES" dirty="0" smtClean="0"/>
              <a:t>la valoración </a:t>
            </a:r>
            <a:r>
              <a:rPr lang="es-ES" dirty="0"/>
              <a:t>de las diferencias, si tienen la oportunidad de conocer y convivir </a:t>
            </a:r>
            <a:r>
              <a:rPr lang="es-ES" dirty="0" smtClean="0"/>
              <a:t>con personas </a:t>
            </a:r>
            <a:r>
              <a:rPr lang="es-ES" dirty="0"/>
              <a:t>que tienen dificultades, situaciones y modos de vida distintos y </a:t>
            </a:r>
            <a:r>
              <a:rPr lang="es-ES" dirty="0" smtClean="0"/>
              <a:t>se establecen </a:t>
            </a:r>
            <a:r>
              <a:rPr lang="es-ES" dirty="0"/>
              <a:t>lazos de cooperación y solidaridad que beneficien y enriquezcan </a:t>
            </a:r>
            <a:r>
              <a:rPr lang="es-ES" dirty="0" smtClean="0"/>
              <a:t>a todos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676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las necesidades educativas comunes a las necesidades </a:t>
            </a:r>
            <a:r>
              <a:rPr lang="es-E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educativas especiales</a:t>
            </a:r>
            <a:endParaRPr lang="es-E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888232"/>
            <a:ext cx="8229600" cy="5069160"/>
          </a:xfrm>
        </p:spPr>
        <p:txBody>
          <a:bodyPr>
            <a:noAutofit/>
          </a:bodyPr>
          <a:lstStyle/>
          <a:p>
            <a:pPr algn="just"/>
            <a:r>
              <a:rPr lang="es-ES" sz="2400" dirty="0"/>
              <a:t>Existen unas </a:t>
            </a:r>
            <a:r>
              <a:rPr lang="es-ES" sz="2400" b="1" dirty="0"/>
              <a:t>necesidades educativas comunes </a:t>
            </a:r>
            <a:r>
              <a:rPr lang="es-ES" sz="2400" dirty="0"/>
              <a:t>compartidas por todos </a:t>
            </a:r>
            <a:r>
              <a:rPr lang="es-ES" sz="2400" dirty="0" smtClean="0"/>
              <a:t>los alumnos</a:t>
            </a:r>
            <a:r>
              <a:rPr lang="es-ES" sz="2400" dirty="0"/>
              <a:t>, que hacen referencia a los aprendizajes esenciales para su </a:t>
            </a:r>
            <a:r>
              <a:rPr lang="es-ES" sz="2400" dirty="0" smtClean="0"/>
              <a:t>desarrollo personal </a:t>
            </a:r>
            <a:r>
              <a:rPr lang="es-ES" sz="2400" dirty="0"/>
              <a:t>y socialización, que están expresadas en el currículo escolar</a:t>
            </a:r>
            <a:r>
              <a:rPr lang="es-ES" sz="2400" dirty="0" smtClean="0"/>
              <a:t>.</a:t>
            </a:r>
          </a:p>
          <a:p>
            <a:pPr algn="just"/>
            <a:endParaRPr lang="es-ES" sz="2400" dirty="0" smtClean="0"/>
          </a:p>
          <a:p>
            <a:pPr algn="just"/>
            <a:r>
              <a:rPr lang="es-ES" sz="2400" dirty="0" smtClean="0"/>
              <a:t>No </a:t>
            </a:r>
            <a:r>
              <a:rPr lang="es-ES" sz="2400" dirty="0"/>
              <a:t>todos </a:t>
            </a:r>
            <a:r>
              <a:rPr lang="es-ES" sz="2400" dirty="0" smtClean="0"/>
              <a:t>se </a:t>
            </a:r>
            <a:r>
              <a:rPr lang="es-ES" sz="2400" dirty="0"/>
              <a:t>enfrentan con el mismo bagaje y </a:t>
            </a:r>
            <a:r>
              <a:rPr lang="es-ES" sz="2400" dirty="0" smtClean="0"/>
              <a:t>de la </a:t>
            </a:r>
            <a:r>
              <a:rPr lang="es-ES" sz="2400" dirty="0"/>
              <a:t>misma forma a los aprendizajes en él establecidos; todos los niños y </a:t>
            </a:r>
            <a:r>
              <a:rPr lang="es-ES" sz="2400" dirty="0" smtClean="0"/>
              <a:t>niñas tienen </a:t>
            </a:r>
            <a:r>
              <a:rPr lang="es-ES" sz="2400" dirty="0"/>
              <a:t>capacidades, intereses, ritmos, motivaciones y experiencias </a:t>
            </a:r>
            <a:r>
              <a:rPr lang="es-ES" sz="2400" dirty="0" smtClean="0"/>
              <a:t>diferentes que </a:t>
            </a:r>
            <a:r>
              <a:rPr lang="es-ES" sz="2400" dirty="0"/>
              <a:t>mediatizan su proceso de aprendizaje, haciendo que sea único e </a:t>
            </a:r>
            <a:r>
              <a:rPr lang="es-ES" sz="2400" dirty="0" smtClean="0"/>
              <a:t>irrepetible en </a:t>
            </a:r>
            <a:r>
              <a:rPr lang="es-ES" sz="2400" dirty="0"/>
              <a:t>cada caso.</a:t>
            </a:r>
          </a:p>
        </p:txBody>
      </p:sp>
    </p:spTree>
    <p:extLst>
      <p:ext uri="{BB962C8B-B14F-4D97-AF65-F5344CB8AC3E}">
        <p14:creationId xmlns:p14="http://schemas.microsoft.com/office/powerpoint/2010/main" val="1256820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75853"/>
            <a:ext cx="8229600" cy="5505475"/>
          </a:xfrm>
        </p:spPr>
        <p:txBody>
          <a:bodyPr>
            <a:normAutofit/>
          </a:bodyPr>
          <a:lstStyle/>
          <a:p>
            <a:pPr algn="just"/>
            <a:r>
              <a:rPr lang="es-ES" sz="2800" dirty="0" smtClean="0"/>
              <a:t>Muchas necesidades </a:t>
            </a:r>
            <a:r>
              <a:rPr lang="es-ES" sz="2800" dirty="0"/>
              <a:t>individuales pueden ser atendidas a través de una serie </a:t>
            </a:r>
            <a:r>
              <a:rPr lang="es-ES" sz="2800" dirty="0" smtClean="0"/>
              <a:t>de actuaciones </a:t>
            </a:r>
            <a:r>
              <a:rPr lang="es-ES" sz="2800" dirty="0"/>
              <a:t>que todo profesor y profesora conoce para dar respuesta a la </a:t>
            </a:r>
            <a:r>
              <a:rPr lang="es-ES" sz="2800" dirty="0" smtClean="0"/>
              <a:t>diversidad.</a:t>
            </a:r>
          </a:p>
          <a:p>
            <a:pPr algn="just"/>
            <a:endParaRPr lang="es-ES" sz="2800" dirty="0" smtClean="0"/>
          </a:p>
          <a:p>
            <a:pPr algn="just"/>
            <a:r>
              <a:rPr lang="es-ES" sz="2800" dirty="0" smtClean="0"/>
              <a:t>Determinadas </a:t>
            </a:r>
            <a:r>
              <a:rPr lang="es-ES" sz="2800" dirty="0"/>
              <a:t>necesidades individuales </a:t>
            </a:r>
            <a:r>
              <a:rPr lang="es-ES" sz="2800" dirty="0" smtClean="0"/>
              <a:t>no pueden </a:t>
            </a:r>
            <a:r>
              <a:rPr lang="es-ES" sz="2800" dirty="0"/>
              <a:t>ser resueltas </a:t>
            </a:r>
            <a:r>
              <a:rPr lang="es-ES" sz="2800" dirty="0" smtClean="0"/>
              <a:t>solamente por el profesor regular, </a:t>
            </a:r>
            <a:r>
              <a:rPr lang="es-ES" sz="2800" dirty="0"/>
              <a:t>siendo preciso poner en </a:t>
            </a:r>
            <a:r>
              <a:rPr lang="es-ES" sz="2800" dirty="0" smtClean="0"/>
              <a:t>marcha una </a:t>
            </a:r>
            <a:r>
              <a:rPr lang="es-ES" sz="2800" dirty="0"/>
              <a:t>serie de ayudas, recursos y medidas pedagógicas especiales o de </a:t>
            </a:r>
            <a:r>
              <a:rPr lang="es-ES" sz="2800" dirty="0" smtClean="0"/>
              <a:t>carácter extraordinario </a:t>
            </a:r>
            <a:r>
              <a:rPr lang="es-ES" sz="2800" dirty="0"/>
              <a:t>distintas de las que requieren habitualmente la mayoría </a:t>
            </a:r>
            <a:r>
              <a:rPr lang="es-ES" sz="2800" dirty="0" smtClean="0"/>
              <a:t>de los </a:t>
            </a:r>
            <a:r>
              <a:rPr lang="es-ES" sz="2800" dirty="0"/>
              <a:t>alumnos.</a:t>
            </a:r>
          </a:p>
        </p:txBody>
      </p:sp>
    </p:spTree>
    <p:extLst>
      <p:ext uri="{BB962C8B-B14F-4D97-AF65-F5344CB8AC3E}">
        <p14:creationId xmlns:p14="http://schemas.microsoft.com/office/powerpoint/2010/main" val="1810593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Autofit/>
          </a:bodyPr>
          <a:lstStyle/>
          <a:p>
            <a: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necesidades educativas 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especiales son </a:t>
            </a:r>
            <a: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aquellas que para 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 atendidas </a:t>
            </a:r>
            <a: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requieren (</a:t>
            </a:r>
            <a:r>
              <a:rPr lang="es-E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Warnock</a:t>
            </a:r>
            <a: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</a:t>
            </a:r>
            <a: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1979):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sz="2400" b="1" i="1" dirty="0"/>
              <a:t>Medios de acceso al </a:t>
            </a:r>
            <a:r>
              <a:rPr lang="es-ES" sz="2400" b="1" i="1" dirty="0" smtClean="0"/>
              <a:t>currículo</a:t>
            </a:r>
            <a:r>
              <a:rPr lang="es-ES" sz="2400" b="1" dirty="0" smtClean="0"/>
              <a:t>: </a:t>
            </a:r>
            <a:r>
              <a:rPr lang="es-ES" sz="2400" dirty="0" smtClean="0"/>
              <a:t>factores </a:t>
            </a:r>
            <a:r>
              <a:rPr lang="es-ES" sz="2400" dirty="0" err="1" smtClean="0"/>
              <a:t>físicoambientales</a:t>
            </a:r>
            <a:r>
              <a:rPr lang="es-ES" sz="2400" dirty="0" smtClean="0"/>
              <a:t>, la </a:t>
            </a:r>
            <a:r>
              <a:rPr lang="es-ES" sz="2400" dirty="0"/>
              <a:t>utilización de materiales </a:t>
            </a:r>
            <a:r>
              <a:rPr lang="es-ES" sz="2400" dirty="0" smtClean="0"/>
              <a:t>y equipamiento </a:t>
            </a:r>
            <a:r>
              <a:rPr lang="es-ES" sz="2400" dirty="0"/>
              <a:t>específico o material </a:t>
            </a:r>
            <a:r>
              <a:rPr lang="es-ES" sz="2400" dirty="0" smtClean="0"/>
              <a:t>adaptado y </a:t>
            </a:r>
            <a:r>
              <a:rPr lang="es-ES" sz="2400" dirty="0"/>
              <a:t>el aprendizaje de un código aumentativo, </a:t>
            </a:r>
            <a:r>
              <a:rPr lang="es-ES" sz="2400" dirty="0" smtClean="0"/>
              <a:t> complementario </a:t>
            </a:r>
            <a:r>
              <a:rPr lang="es-ES" sz="2400" dirty="0"/>
              <a:t>o </a:t>
            </a:r>
            <a:r>
              <a:rPr lang="es-ES" sz="2400" dirty="0" smtClean="0"/>
              <a:t>alternativo al </a:t>
            </a:r>
            <a:r>
              <a:rPr lang="es-ES" sz="2400" dirty="0"/>
              <a:t>lenguaje oral o </a:t>
            </a:r>
            <a:r>
              <a:rPr lang="es-ES" sz="2400" dirty="0" smtClean="0"/>
              <a:t>escrito</a:t>
            </a:r>
          </a:p>
          <a:p>
            <a:pPr algn="just"/>
            <a:endParaRPr lang="es-ES" sz="2400" dirty="0" smtClean="0"/>
          </a:p>
          <a:p>
            <a:pPr algn="just"/>
            <a:r>
              <a:rPr lang="es-ES" sz="2400" b="1" i="1" dirty="0"/>
              <a:t>Adaptaciones en los diferentes componentes del </a:t>
            </a:r>
            <a:r>
              <a:rPr lang="es-ES" sz="2400" b="1" i="1" dirty="0" smtClean="0"/>
              <a:t>currículo: </a:t>
            </a:r>
            <a:r>
              <a:rPr lang="es-ES" sz="2400" dirty="0"/>
              <a:t>en objetivos y contenidos y su </a:t>
            </a:r>
            <a:r>
              <a:rPr lang="es-ES" sz="2400" dirty="0" smtClean="0"/>
              <a:t>secuenciación, metodología</a:t>
            </a:r>
            <a:r>
              <a:rPr lang="es-ES" sz="2400" dirty="0"/>
              <a:t>, y criterios y procedimientos de </a:t>
            </a:r>
            <a:r>
              <a:rPr lang="es-ES" sz="2400" dirty="0" smtClean="0"/>
              <a:t>evaluación, </a:t>
            </a:r>
            <a:r>
              <a:rPr lang="es-ES" sz="2400" dirty="0"/>
              <a:t>se puede hablar de adaptaciones </a:t>
            </a:r>
            <a:r>
              <a:rPr lang="es-ES" sz="2400" dirty="0" smtClean="0"/>
              <a:t>curriculares más </a:t>
            </a:r>
            <a:r>
              <a:rPr lang="es-ES" sz="2400" dirty="0"/>
              <a:t>o menos significativas</a:t>
            </a:r>
            <a:r>
              <a:rPr lang="es-ES" sz="2400" dirty="0" smtClean="0"/>
              <a:t>.</a:t>
            </a:r>
          </a:p>
          <a:p>
            <a:pPr marL="0" indent="0" algn="just">
              <a:buNone/>
            </a:pPr>
            <a:endParaRPr lang="es-ES" sz="2400" i="1" dirty="0" smtClean="0"/>
          </a:p>
          <a:p>
            <a:pPr algn="just"/>
            <a:r>
              <a:rPr lang="es-ES" sz="2400" b="1" i="1" dirty="0"/>
              <a:t>Adaptaciones en los diferentes componentes del </a:t>
            </a:r>
            <a:r>
              <a:rPr lang="es-ES" sz="2400" b="1" i="1" dirty="0" smtClean="0"/>
              <a:t>currículo: </a:t>
            </a:r>
            <a:r>
              <a:rPr lang="es-ES" sz="2400" dirty="0"/>
              <a:t>Algunas necesidades </a:t>
            </a:r>
            <a:r>
              <a:rPr lang="es-ES" sz="2400" dirty="0" smtClean="0"/>
              <a:t>educativas requieren </a:t>
            </a:r>
            <a:r>
              <a:rPr lang="es-ES" sz="2400" dirty="0"/>
              <a:t>cambios en la organización de la enseñanza o en las </a:t>
            </a:r>
            <a:r>
              <a:rPr lang="es-ES" sz="2400" dirty="0" smtClean="0"/>
              <a:t>interacciones que </a:t>
            </a:r>
            <a:r>
              <a:rPr lang="es-ES" sz="2400" dirty="0"/>
              <a:t>tienen lugar en el aula.</a:t>
            </a:r>
          </a:p>
        </p:txBody>
      </p:sp>
    </p:spTree>
    <p:extLst>
      <p:ext uri="{BB962C8B-B14F-4D97-AF65-F5344CB8AC3E}">
        <p14:creationId xmlns:p14="http://schemas.microsoft.com/office/powerpoint/2010/main" val="3893222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NECESIDADES EDUCATIVAS ESPECIALES</a:t>
            </a:r>
            <a:endParaRPr lang="es-E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 smtClean="0"/>
              <a:t>Son las barreras </a:t>
            </a:r>
            <a:r>
              <a:rPr lang="es-ES" dirty="0"/>
              <a:t>para progresar en relación con los </a:t>
            </a:r>
            <a:r>
              <a:rPr lang="es-ES" dirty="0" smtClean="0"/>
              <a:t>aprendizajes escolares</a:t>
            </a:r>
            <a:r>
              <a:rPr lang="es-ES" dirty="0"/>
              <a:t>, por la causa que fuere, reciba las ayudas y recursos especiales </a:t>
            </a:r>
            <a:r>
              <a:rPr lang="es-ES" dirty="0" smtClean="0"/>
              <a:t>que necesite</a:t>
            </a:r>
            <a:r>
              <a:rPr lang="es-ES" dirty="0"/>
              <a:t>, ya sea de </a:t>
            </a:r>
            <a:r>
              <a:rPr lang="es-ES" b="1" i="1" dirty="0"/>
              <a:t>forma temporal o permanente</a:t>
            </a:r>
            <a:r>
              <a:rPr lang="es-ES" dirty="0"/>
              <a:t>, en el contexto </a:t>
            </a:r>
            <a:r>
              <a:rPr lang="es-ES" dirty="0" smtClean="0"/>
              <a:t>educativo más </a:t>
            </a:r>
            <a:r>
              <a:rPr lang="es-ES" dirty="0"/>
              <a:t>normalizado posible.</a:t>
            </a:r>
          </a:p>
        </p:txBody>
      </p:sp>
    </p:spTree>
    <p:extLst>
      <p:ext uri="{BB962C8B-B14F-4D97-AF65-F5344CB8AC3E}">
        <p14:creationId xmlns:p14="http://schemas.microsoft.com/office/powerpoint/2010/main" val="29446475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826</Words>
  <Application>Microsoft Office PowerPoint</Application>
  <PresentationFormat>Presentación en pantalla (4:3)</PresentationFormat>
  <Paragraphs>38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Hacia una escuela para todos y con todos</vt:lpstr>
      <vt:lpstr>Presentación de PowerPoint</vt:lpstr>
      <vt:lpstr>Presentación de PowerPoint</vt:lpstr>
      <vt:lpstr>Marco de Acción de la Conferencia Mundial sobre necesidades especiales (Salamanca, 1994)</vt:lpstr>
      <vt:lpstr>Presentación de PowerPoint</vt:lpstr>
      <vt:lpstr>De las necesidades educativas comunes a las necesidades educativas especiales</vt:lpstr>
      <vt:lpstr>Presentación de PowerPoint</vt:lpstr>
      <vt:lpstr>Las necesidades educativas especiales son aquellas que para ser atendidas requieren (Warnock Report, 1979):</vt:lpstr>
      <vt:lpstr>NECESIDADES EDUCATIVAS ESPECIALES</vt:lpstr>
      <vt:lpstr>Presentación de PowerPoint</vt:lpstr>
      <vt:lpstr>¿Qué es la integración?</vt:lpstr>
      <vt:lpstr>Existen diferentes clasificaciones de los tipos de integración; el Informe Warnock (1979) plantea los siguientes:</vt:lpstr>
      <vt:lpstr>¿Por qué surge la integración?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Hacia una escuela para todos y con todos</dc:title>
  <dc:creator>SUB-ADMON</dc:creator>
  <cp:lastModifiedBy>SUB-ADMON</cp:lastModifiedBy>
  <cp:revision>7</cp:revision>
  <dcterms:created xsi:type="dcterms:W3CDTF">2015-10-19T14:00:40Z</dcterms:created>
  <dcterms:modified xsi:type="dcterms:W3CDTF">2015-10-19T18:55:13Z</dcterms:modified>
</cp:coreProperties>
</file>