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8" r:id="rId8"/>
    <p:sldId id="269" r:id="rId9"/>
    <p:sldId id="270" r:id="rId10"/>
    <p:sldId id="271" r:id="rId11"/>
    <p:sldId id="272" r:id="rId12"/>
    <p:sldId id="273" r:id="rId13"/>
    <p:sldId id="274" r:id="rId14"/>
    <p:sldId id="275" r:id="rId15"/>
    <p:sldId id="276" r:id="rId1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C673CDA-69C7-446E-A91E-E186203C9E16}" type="datetimeFigureOut">
              <a:rPr lang="es-MX" smtClean="0"/>
              <a:t>13/12/2016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8AE46C-EDB4-4E04-86A8-3C7AAB8644F5}" type="slidenum">
              <a:rPr lang="es-MX" smtClean="0"/>
              <a:t>‹Nº›</a:t>
            </a:fld>
            <a:endParaRPr lang="es-MX"/>
          </a:p>
        </p:txBody>
      </p:sp>
    </p:spTree>
    <p:extLst>
      <p:ext uri="{BB962C8B-B14F-4D97-AF65-F5344CB8AC3E}">
        <p14:creationId xmlns:p14="http://schemas.microsoft.com/office/powerpoint/2010/main" val="1234838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C673CDA-69C7-446E-A91E-E186203C9E16}" type="datetimeFigureOut">
              <a:rPr lang="es-MX" smtClean="0"/>
              <a:t>13/12/2016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8AE46C-EDB4-4E04-86A8-3C7AAB8644F5}" type="slidenum">
              <a:rPr lang="es-MX" smtClean="0"/>
              <a:t>‹Nº›</a:t>
            </a:fld>
            <a:endParaRPr lang="es-MX"/>
          </a:p>
        </p:txBody>
      </p:sp>
    </p:spTree>
    <p:extLst>
      <p:ext uri="{BB962C8B-B14F-4D97-AF65-F5344CB8AC3E}">
        <p14:creationId xmlns:p14="http://schemas.microsoft.com/office/powerpoint/2010/main" val="129921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C673CDA-69C7-446E-A91E-E186203C9E16}" type="datetimeFigureOut">
              <a:rPr lang="es-MX" smtClean="0"/>
              <a:t>13/12/2016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8AE46C-EDB4-4E04-86A8-3C7AAB8644F5}" type="slidenum">
              <a:rPr lang="es-MX" smtClean="0"/>
              <a:t>‹Nº›</a:t>
            </a:fld>
            <a:endParaRPr lang="es-MX"/>
          </a:p>
        </p:txBody>
      </p:sp>
    </p:spTree>
    <p:extLst>
      <p:ext uri="{BB962C8B-B14F-4D97-AF65-F5344CB8AC3E}">
        <p14:creationId xmlns:p14="http://schemas.microsoft.com/office/powerpoint/2010/main" val="99249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C673CDA-69C7-446E-A91E-E186203C9E16}" type="datetimeFigureOut">
              <a:rPr lang="es-MX" smtClean="0"/>
              <a:t>13/12/2016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8AE46C-EDB4-4E04-86A8-3C7AAB8644F5}" type="slidenum">
              <a:rPr lang="es-MX" smtClean="0"/>
              <a:t>‹Nº›</a:t>
            </a:fld>
            <a:endParaRPr lang="es-MX"/>
          </a:p>
        </p:txBody>
      </p:sp>
    </p:spTree>
    <p:extLst>
      <p:ext uri="{BB962C8B-B14F-4D97-AF65-F5344CB8AC3E}">
        <p14:creationId xmlns:p14="http://schemas.microsoft.com/office/powerpoint/2010/main" val="3718755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C673CDA-69C7-446E-A91E-E186203C9E16}" type="datetimeFigureOut">
              <a:rPr lang="es-MX" smtClean="0"/>
              <a:t>13/12/2016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8AE46C-EDB4-4E04-86A8-3C7AAB8644F5}" type="slidenum">
              <a:rPr lang="es-MX" smtClean="0"/>
              <a:t>‹Nº›</a:t>
            </a:fld>
            <a:endParaRPr lang="es-MX"/>
          </a:p>
        </p:txBody>
      </p:sp>
    </p:spTree>
    <p:extLst>
      <p:ext uri="{BB962C8B-B14F-4D97-AF65-F5344CB8AC3E}">
        <p14:creationId xmlns:p14="http://schemas.microsoft.com/office/powerpoint/2010/main" val="3944893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C673CDA-69C7-446E-A91E-E186203C9E16}" type="datetimeFigureOut">
              <a:rPr lang="es-MX" smtClean="0"/>
              <a:t>13/12/2016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28AE46C-EDB4-4E04-86A8-3C7AAB8644F5}" type="slidenum">
              <a:rPr lang="es-MX" smtClean="0"/>
              <a:t>‹Nº›</a:t>
            </a:fld>
            <a:endParaRPr lang="es-MX"/>
          </a:p>
        </p:txBody>
      </p:sp>
    </p:spTree>
    <p:extLst>
      <p:ext uri="{BB962C8B-B14F-4D97-AF65-F5344CB8AC3E}">
        <p14:creationId xmlns:p14="http://schemas.microsoft.com/office/powerpoint/2010/main" val="168489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C673CDA-69C7-446E-A91E-E186203C9E16}" type="datetimeFigureOut">
              <a:rPr lang="es-MX" smtClean="0"/>
              <a:t>13/12/2016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28AE46C-EDB4-4E04-86A8-3C7AAB8644F5}" type="slidenum">
              <a:rPr lang="es-MX" smtClean="0"/>
              <a:t>‹Nº›</a:t>
            </a:fld>
            <a:endParaRPr lang="es-MX"/>
          </a:p>
        </p:txBody>
      </p:sp>
    </p:spTree>
    <p:extLst>
      <p:ext uri="{BB962C8B-B14F-4D97-AF65-F5344CB8AC3E}">
        <p14:creationId xmlns:p14="http://schemas.microsoft.com/office/powerpoint/2010/main" val="122416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C673CDA-69C7-446E-A91E-E186203C9E16}" type="datetimeFigureOut">
              <a:rPr lang="es-MX" smtClean="0"/>
              <a:t>13/12/2016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728AE46C-EDB4-4E04-86A8-3C7AAB8644F5}" type="slidenum">
              <a:rPr lang="es-MX" smtClean="0"/>
              <a:t>‹Nº›</a:t>
            </a:fld>
            <a:endParaRPr lang="es-MX"/>
          </a:p>
        </p:txBody>
      </p:sp>
    </p:spTree>
    <p:extLst>
      <p:ext uri="{BB962C8B-B14F-4D97-AF65-F5344CB8AC3E}">
        <p14:creationId xmlns:p14="http://schemas.microsoft.com/office/powerpoint/2010/main" val="353020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C673CDA-69C7-446E-A91E-E186203C9E16}" type="datetimeFigureOut">
              <a:rPr lang="es-MX" smtClean="0"/>
              <a:t>13/12/2016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28AE46C-EDB4-4E04-86A8-3C7AAB8644F5}" type="slidenum">
              <a:rPr lang="es-MX" smtClean="0"/>
              <a:t>‹Nº›</a:t>
            </a:fld>
            <a:endParaRPr lang="es-MX"/>
          </a:p>
        </p:txBody>
      </p:sp>
    </p:spTree>
    <p:extLst>
      <p:ext uri="{BB962C8B-B14F-4D97-AF65-F5344CB8AC3E}">
        <p14:creationId xmlns:p14="http://schemas.microsoft.com/office/powerpoint/2010/main" val="388530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C673CDA-69C7-446E-A91E-E186203C9E16}" type="datetimeFigureOut">
              <a:rPr lang="es-MX" smtClean="0"/>
              <a:t>13/12/2016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28AE46C-EDB4-4E04-86A8-3C7AAB8644F5}" type="slidenum">
              <a:rPr lang="es-MX" smtClean="0"/>
              <a:t>‹Nº›</a:t>
            </a:fld>
            <a:endParaRPr lang="es-MX"/>
          </a:p>
        </p:txBody>
      </p:sp>
    </p:spTree>
    <p:extLst>
      <p:ext uri="{BB962C8B-B14F-4D97-AF65-F5344CB8AC3E}">
        <p14:creationId xmlns:p14="http://schemas.microsoft.com/office/powerpoint/2010/main" val="140133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C673CDA-69C7-446E-A91E-E186203C9E16}" type="datetimeFigureOut">
              <a:rPr lang="es-MX" smtClean="0"/>
              <a:t>13/12/2016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28AE46C-EDB4-4E04-86A8-3C7AAB8644F5}" type="slidenum">
              <a:rPr lang="es-MX" smtClean="0"/>
              <a:t>‹Nº›</a:t>
            </a:fld>
            <a:endParaRPr lang="es-MX"/>
          </a:p>
        </p:txBody>
      </p:sp>
    </p:spTree>
    <p:extLst>
      <p:ext uri="{BB962C8B-B14F-4D97-AF65-F5344CB8AC3E}">
        <p14:creationId xmlns:p14="http://schemas.microsoft.com/office/powerpoint/2010/main" val="2719581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73CDA-69C7-446E-A91E-E186203C9E16}" type="datetimeFigureOut">
              <a:rPr lang="es-MX" smtClean="0"/>
              <a:t>13/12/2016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AE46C-EDB4-4E04-86A8-3C7AAB8644F5}" type="slidenum">
              <a:rPr lang="es-MX" smtClean="0"/>
              <a:t>‹Nº›</a:t>
            </a:fld>
            <a:endParaRPr lang="es-MX"/>
          </a:p>
        </p:txBody>
      </p:sp>
    </p:spTree>
    <p:extLst>
      <p:ext uri="{BB962C8B-B14F-4D97-AF65-F5344CB8AC3E}">
        <p14:creationId xmlns:p14="http://schemas.microsoft.com/office/powerpoint/2010/main" val="2826836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131840" y="1360785"/>
            <a:ext cx="5110336" cy="1470025"/>
          </a:xfrm>
        </p:spPr>
        <p:txBody>
          <a:bodyPr/>
          <a:lstStyle/>
          <a:p>
            <a:pPr algn="r"/>
            <a:r>
              <a:rPr lang="es-MX" b="1" dirty="0" smtClean="0">
                <a:solidFill>
                  <a:srgbClr val="00B050"/>
                </a:solidFill>
                <a:effectLst>
                  <a:outerShdw blurRad="38100" dist="38100" dir="2700000" algn="tl">
                    <a:srgbClr val="000000">
                      <a:alpha val="43137"/>
                    </a:srgbClr>
                  </a:outerShdw>
                </a:effectLst>
              </a:rPr>
              <a:t>ÍNDICE DE INCLUSIÓN</a:t>
            </a:r>
            <a:endParaRPr lang="es-MX" b="1" dirty="0">
              <a:solidFill>
                <a:srgbClr val="00B050"/>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3817640" y="3116560"/>
            <a:ext cx="4208512" cy="1752600"/>
          </a:xfrm>
        </p:spPr>
        <p:txBody>
          <a:bodyPr>
            <a:normAutofit fontScale="92500" lnSpcReduction="10000"/>
          </a:bodyPr>
          <a:lstStyle/>
          <a:p>
            <a:pPr algn="r"/>
            <a:r>
              <a:rPr lang="es-MX" dirty="0" smtClean="0"/>
              <a:t>Desarrollando el aprendizaje y la participación en las escuelas </a:t>
            </a:r>
            <a:endParaRPr lang="es-MX"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18" t="45040" r="70550" b="25947"/>
          <a:stretch/>
        </p:blipFill>
        <p:spPr bwMode="auto">
          <a:xfrm>
            <a:off x="971600" y="1196752"/>
            <a:ext cx="3205799" cy="378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457200" y="53012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latin typeface="AngsanaUPC" pitchFamily="18" charset="-34"/>
                <a:cs typeface="AngsanaUPC" pitchFamily="18" charset="-34"/>
              </a:rPr>
              <a:t>Tony </a:t>
            </a:r>
            <a:r>
              <a:rPr lang="es-MX" dirty="0" err="1" smtClean="0">
                <a:latin typeface="AngsanaUPC" pitchFamily="18" charset="-34"/>
                <a:cs typeface="AngsanaUPC" pitchFamily="18" charset="-34"/>
              </a:rPr>
              <a:t>Booth</a:t>
            </a:r>
            <a:r>
              <a:rPr lang="es-MX" dirty="0" smtClean="0">
                <a:latin typeface="AngsanaUPC" pitchFamily="18" charset="-34"/>
                <a:cs typeface="AngsanaUPC" pitchFamily="18" charset="-34"/>
              </a:rPr>
              <a:t>  y </a:t>
            </a:r>
            <a:r>
              <a:rPr lang="es-MX" dirty="0" err="1" smtClean="0">
                <a:latin typeface="AngsanaUPC" pitchFamily="18" charset="-34"/>
                <a:cs typeface="AngsanaUPC" pitchFamily="18" charset="-34"/>
              </a:rPr>
              <a:t>Mel</a:t>
            </a:r>
            <a:r>
              <a:rPr lang="es-MX" dirty="0" smtClean="0">
                <a:latin typeface="AngsanaUPC" pitchFamily="18" charset="-34"/>
                <a:cs typeface="AngsanaUPC" pitchFamily="18" charset="-34"/>
              </a:rPr>
              <a:t> </a:t>
            </a:r>
            <a:r>
              <a:rPr lang="es-MX" dirty="0" err="1" smtClean="0">
                <a:latin typeface="AngsanaUPC" pitchFamily="18" charset="-34"/>
                <a:cs typeface="AngsanaUPC" pitchFamily="18" charset="-34"/>
              </a:rPr>
              <a:t>Ainscow</a:t>
            </a:r>
            <a:endParaRPr lang="es-MX" dirty="0">
              <a:latin typeface="AngsanaUPC" pitchFamily="18" charset="-34"/>
              <a:cs typeface="AngsanaUPC" pitchFamily="18" charset="-34"/>
            </a:endParaRPr>
          </a:p>
        </p:txBody>
      </p:sp>
    </p:spTree>
    <p:extLst>
      <p:ext uri="{BB962C8B-B14F-4D97-AF65-F5344CB8AC3E}">
        <p14:creationId xmlns:p14="http://schemas.microsoft.com/office/powerpoint/2010/main" val="2382994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4704536"/>
            <a:ext cx="9144000" cy="2468880"/>
          </a:xfrm>
          <a:prstGeom prst="rect">
            <a:avLst/>
          </a:prstGeom>
        </p:spPr>
      </p:pic>
      <p:sp>
        <p:nvSpPr>
          <p:cNvPr id="3" name="2 Marcador de contenido"/>
          <p:cNvSpPr>
            <a:spLocks noGrp="1"/>
          </p:cNvSpPr>
          <p:nvPr>
            <p:ph idx="1"/>
          </p:nvPr>
        </p:nvSpPr>
        <p:spPr>
          <a:xfrm>
            <a:off x="251520" y="260648"/>
            <a:ext cx="8435280" cy="4785395"/>
          </a:xfrm>
        </p:spPr>
        <p:txBody>
          <a:bodyPr>
            <a:normAutofit/>
          </a:bodyPr>
          <a:lstStyle/>
          <a:p>
            <a:pPr algn="just"/>
            <a:r>
              <a:rPr lang="es-MX" sz="2800" dirty="0" smtClean="0"/>
              <a:t>Al “etiquetar” a un alumno con “Necesidades Educativas Especiales” se generan expectativas más bajas. Además, el hecho de centrarse en las dificultades que experimentan los alumnos que están “etiquetados” puede desviar la atención de las dificultades que experimentan otros alumnos. Por otro lado, tiende a reforzar en los docentes la creencia de que la educación del alumnado clasificado como “con Necesidades Educativas Especiales” en sus clases es, fundamentalmente, responsabilidad de un especialista. </a:t>
            </a:r>
            <a:endParaRPr lang="es-MX" sz="2800" dirty="0"/>
          </a:p>
        </p:txBody>
      </p:sp>
    </p:spTree>
    <p:extLst>
      <p:ext uri="{BB962C8B-B14F-4D97-AF65-F5344CB8AC3E}">
        <p14:creationId xmlns:p14="http://schemas.microsoft.com/office/powerpoint/2010/main" val="1565936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4525963"/>
          </a:xfrm>
        </p:spPr>
        <p:txBody>
          <a:bodyPr/>
          <a:lstStyle/>
          <a:p>
            <a:pPr algn="just"/>
            <a:r>
              <a:rPr lang="es-MX" dirty="0" smtClean="0"/>
              <a:t>Cuando las dificultades educativas se atribuyen a los déficit del alumnado, lo que ocurre es que dejan de considerarse las barreras para el aprendizaje y la participación que existen en todos lo niveles de nuestros sistemas educativos y se inhiben los cambios en la cultura, las políticas y las prácticas educativas que minimizarían las dificultades educativas de todo el alumnado.</a:t>
            </a:r>
            <a:endParaRPr lang="es-MX" dirty="0"/>
          </a:p>
        </p:txBody>
      </p:sp>
    </p:spTree>
    <p:extLst>
      <p:ext uri="{BB962C8B-B14F-4D97-AF65-F5344CB8AC3E}">
        <p14:creationId xmlns:p14="http://schemas.microsoft.com/office/powerpoint/2010/main" val="1723464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solidFill>
                  <a:srgbClr val="00B050"/>
                </a:solidFill>
                <a:effectLst>
                  <a:outerShdw blurRad="38100" dist="38100" dir="2700000" algn="tl">
                    <a:srgbClr val="000000">
                      <a:alpha val="43137"/>
                    </a:srgbClr>
                  </a:outerShdw>
                </a:effectLst>
              </a:rPr>
              <a:t>Barreras al aprendizaje y la participación </a:t>
            </a:r>
            <a:endParaRPr lang="es-MX" dirty="0">
              <a:solidFill>
                <a:srgbClr val="00B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2071389"/>
            <a:ext cx="8229600" cy="4525963"/>
          </a:xfrm>
        </p:spPr>
        <p:txBody>
          <a:bodyPr>
            <a:noAutofit/>
          </a:bodyPr>
          <a:lstStyle/>
          <a:p>
            <a:pPr algn="just"/>
            <a:r>
              <a:rPr lang="es-MX" sz="2400" dirty="0" smtClean="0"/>
              <a:t>En el Índice, el concepto de “Necesidades Educativas Especiales” es sustituido por el término “barreras para el aprendizaje y la participación”. Consecuentemente, la inclusión implica identificar y minimizar las barreras para el aprendizaje y la participación, maximizando los recursos para apoyar ambos procesos. Las barreras, al igual que los recursos para reducirlas, se pueden encontrar en todos los elementos y estructuras del sistema: dentro de las escuelas, en la comunidad, y en las políticas locales y nacionales.</a:t>
            </a:r>
            <a:endParaRPr lang="es-MX" sz="2400" dirty="0"/>
          </a:p>
        </p:txBody>
      </p:sp>
    </p:spTree>
    <p:extLst>
      <p:ext uri="{BB962C8B-B14F-4D97-AF65-F5344CB8AC3E}">
        <p14:creationId xmlns:p14="http://schemas.microsoft.com/office/powerpoint/2010/main" val="290884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79301"/>
            <a:ext cx="8229600" cy="4525963"/>
          </a:xfrm>
        </p:spPr>
        <p:txBody>
          <a:bodyPr>
            <a:normAutofit/>
          </a:bodyPr>
          <a:lstStyle/>
          <a:p>
            <a:r>
              <a:rPr lang="es-MX" sz="2800" dirty="0" smtClean="0"/>
              <a:t>Las preguntas en el cuadro 6 pueden utilizarse para compartir lo que ya se conoce sobre las barreras para la inclusión dentro de una escuela. </a:t>
            </a:r>
            <a:endParaRPr lang="es-MX" sz="28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91" t="33730" r="13770" b="33135"/>
          <a:stretch/>
        </p:blipFill>
        <p:spPr bwMode="auto">
          <a:xfrm>
            <a:off x="395536" y="2991477"/>
            <a:ext cx="8280920" cy="2237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856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45827"/>
            <a:ext cx="8229600" cy="1143000"/>
          </a:xfrm>
        </p:spPr>
        <p:txBody>
          <a:bodyPr>
            <a:noAutofit/>
          </a:bodyPr>
          <a:lstStyle/>
          <a:p>
            <a:r>
              <a:rPr lang="es-MX" sz="3600" b="1" dirty="0" smtClean="0">
                <a:solidFill>
                  <a:srgbClr val="00B050"/>
                </a:solidFill>
                <a:effectLst>
                  <a:outerShdw blurRad="38100" dist="38100" dir="2700000" algn="tl">
                    <a:srgbClr val="000000">
                      <a:alpha val="43137"/>
                    </a:srgbClr>
                  </a:outerShdw>
                </a:effectLst>
              </a:rPr>
              <a:t>Un modelo social sobre las dificultades de aprendizaje y la discapacidad </a:t>
            </a:r>
            <a:endParaRPr lang="es-MX" sz="3600" b="1" dirty="0">
              <a:solidFill>
                <a:srgbClr val="00B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2071389"/>
            <a:ext cx="8229600" cy="4525963"/>
          </a:xfrm>
        </p:spPr>
        <p:txBody>
          <a:bodyPr/>
          <a:lstStyle/>
          <a:p>
            <a:pPr algn="just"/>
            <a:r>
              <a:rPr lang="es-MX" dirty="0" smtClean="0"/>
              <a:t>El uso del concepto “barreras al aprendizaje y la participación”, para definir las dificultades que experimenta el alumnado, en vez del término “necesidades educativas especiales”, implica un modelo social respecto de las dificultades de aprendizaje y la discapacidad.</a:t>
            </a:r>
            <a:endParaRPr lang="es-MX" dirty="0"/>
          </a:p>
        </p:txBody>
      </p:sp>
    </p:spTree>
    <p:extLst>
      <p:ext uri="{BB962C8B-B14F-4D97-AF65-F5344CB8AC3E}">
        <p14:creationId xmlns:p14="http://schemas.microsoft.com/office/powerpoint/2010/main" val="243014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92500" lnSpcReduction="10000"/>
          </a:bodyPr>
          <a:lstStyle/>
          <a:p>
            <a:pPr algn="just"/>
            <a:r>
              <a:rPr lang="es-MX" dirty="0" smtClean="0"/>
              <a:t>Este modelo que aquí se presenta, contrasta con el modelo médico, donde se considera que las dificultades en educación son producto de las deficiencias o limitaciones del individuo. De acuerdo con el modelo social, las barreras al aprendizaje y con la participación surgen de la interacción entre los estudiantes y sus contextos; las personas, las políticas, las instituciones, las culturas y las circunstancias sociales y económicas que afectan a sus vidas. </a:t>
            </a:r>
            <a:endParaRPr lang="es-MX" dirty="0"/>
          </a:p>
        </p:txBody>
      </p:sp>
    </p:spTree>
    <p:extLst>
      <p:ext uri="{BB962C8B-B14F-4D97-AF65-F5344CB8AC3E}">
        <p14:creationId xmlns:p14="http://schemas.microsoft.com/office/powerpoint/2010/main" val="215123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17835"/>
            <a:ext cx="8229600" cy="1143000"/>
          </a:xfrm>
        </p:spPr>
        <p:txBody>
          <a:bodyPr/>
          <a:lstStyle/>
          <a:p>
            <a:r>
              <a:rPr lang="es-MX" b="1" dirty="0" smtClean="0">
                <a:solidFill>
                  <a:srgbClr val="00B050"/>
                </a:solidFill>
                <a:effectLst>
                  <a:outerShdw blurRad="38100" dist="38100" dir="2700000" algn="tl">
                    <a:srgbClr val="000000">
                      <a:alpha val="43137"/>
                    </a:srgbClr>
                  </a:outerShdw>
                </a:effectLst>
              </a:rPr>
              <a:t>ÍNDICE DE INCLUSIÓN</a:t>
            </a:r>
            <a:endParaRPr lang="es-MX" dirty="0"/>
          </a:p>
        </p:txBody>
      </p:sp>
      <p:sp>
        <p:nvSpPr>
          <p:cNvPr id="3" name="2 Marcador de contenido"/>
          <p:cNvSpPr>
            <a:spLocks noGrp="1"/>
          </p:cNvSpPr>
          <p:nvPr>
            <p:ph idx="1"/>
          </p:nvPr>
        </p:nvSpPr>
        <p:spPr>
          <a:xfrm>
            <a:off x="457200" y="2143397"/>
            <a:ext cx="8229600" cy="4525963"/>
          </a:xfrm>
        </p:spPr>
        <p:txBody>
          <a:bodyPr/>
          <a:lstStyle/>
          <a:p>
            <a:pPr algn="just"/>
            <a:r>
              <a:rPr lang="es-MX" dirty="0" smtClean="0"/>
              <a:t>El Índice es un conjunto de materiales diseñados para apoyar a las escuelas en el proceso de avanzar hacia una educación inclusiva. El objetivo es construir comunidades escolares colaborativas que promuevan en todo el alumnado altos niveles de logro. </a:t>
            </a:r>
            <a:endParaRPr lang="es-MX" dirty="0"/>
          </a:p>
        </p:txBody>
      </p:sp>
    </p:spTree>
    <p:extLst>
      <p:ext uri="{BB962C8B-B14F-4D97-AF65-F5344CB8AC3E}">
        <p14:creationId xmlns:p14="http://schemas.microsoft.com/office/powerpoint/2010/main" val="199789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340768"/>
            <a:ext cx="8229600" cy="4525963"/>
          </a:xfrm>
        </p:spPr>
        <p:txBody>
          <a:bodyPr>
            <a:normAutofit/>
          </a:bodyPr>
          <a:lstStyle/>
          <a:p>
            <a:pPr algn="just"/>
            <a:r>
              <a:rPr lang="es-MX" dirty="0" smtClean="0"/>
              <a:t>Este material anima a los docentes y otros profesionales de la escuela a compartir y construir nuevas iniciativas, sobre la base de sus conocimientos previos, y les ayuda a valorar con detalle las posibilidades reales que existen en sus escuelas para aumentar el aprendizaje y la participación de todos sus alumnos y alumnas.</a:t>
            </a:r>
            <a:endParaRPr lang="es-MX" dirty="0"/>
          </a:p>
        </p:txBody>
      </p:sp>
    </p:spTree>
    <p:extLst>
      <p:ext uri="{BB962C8B-B14F-4D97-AF65-F5344CB8AC3E}">
        <p14:creationId xmlns:p14="http://schemas.microsoft.com/office/powerpoint/2010/main" val="4186640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5680" y="620688"/>
            <a:ext cx="8686800" cy="4525963"/>
          </a:xfrm>
        </p:spPr>
        <p:txBody>
          <a:bodyPr/>
          <a:lstStyle/>
          <a:p>
            <a:pPr algn="just"/>
            <a:r>
              <a:rPr lang="es-MX" dirty="0"/>
              <a:t>C</a:t>
            </a:r>
            <a:r>
              <a:rPr lang="es-MX" dirty="0" smtClean="0"/>
              <a:t>onstituye un proceso de auto-evaluación de las escuelas en relación con tres dimensiones; la cultura, las políticas y las prácticas de una educación inclusiva. </a:t>
            </a:r>
            <a:endParaRPr lang="es-MX" dirty="0"/>
          </a:p>
        </p:txBody>
      </p:sp>
      <p:sp>
        <p:nvSpPr>
          <p:cNvPr id="4" name="AutoShape 2" descr="Resultado de imagen para inclusió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795" y="3359075"/>
            <a:ext cx="5305501" cy="3454301"/>
          </a:xfrm>
          <a:prstGeom prst="rect">
            <a:avLst/>
          </a:prstGeom>
        </p:spPr>
      </p:pic>
    </p:spTree>
    <p:extLst>
      <p:ext uri="{BB962C8B-B14F-4D97-AF65-F5344CB8AC3E}">
        <p14:creationId xmlns:p14="http://schemas.microsoft.com/office/powerpoint/2010/main" val="318565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4525963"/>
          </a:xfrm>
        </p:spPr>
        <p:txBody>
          <a:bodyPr>
            <a:normAutofit lnSpcReduction="10000"/>
          </a:bodyPr>
          <a:lstStyle/>
          <a:p>
            <a:pPr algn="just"/>
            <a:r>
              <a:rPr lang="es-MX" dirty="0" smtClean="0"/>
              <a:t>Se comienza con la constitución de un grupo de coordinación. Este grupo trabaja junto con el personal de la escuela, los miembros del Consejo Escolar, el alumnado y las familias en el análisis de todos los aspectos de la escuela, identificando las barreras existentes para el aprendizaje y la participación, y definiendo las prioridades tanto para las fases de desarrollo y mantenimiento como para el seguimiento de los avances. </a:t>
            </a:r>
            <a:endParaRPr lang="es-MX" dirty="0"/>
          </a:p>
        </p:txBody>
      </p:sp>
    </p:spTree>
    <p:extLst>
      <p:ext uri="{BB962C8B-B14F-4D97-AF65-F5344CB8AC3E}">
        <p14:creationId xmlns:p14="http://schemas.microsoft.com/office/powerpoint/2010/main" val="1124600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3096344"/>
          </a:xfrm>
        </p:spPr>
        <p:txBody>
          <a:bodyPr>
            <a:normAutofit/>
          </a:bodyPr>
          <a:lstStyle/>
          <a:p>
            <a:pPr algn="just"/>
            <a:r>
              <a:rPr lang="es-MX" sz="2800" dirty="0" smtClean="0"/>
              <a:t>La investigación-acción que se propone se apoya en un conjunto detallado de indicadores y de preguntas, que han de ser analizadas en profundidad para identificar la situación actual de las escuelas, así como sus posibilidades para avanzar hacia una mayor inclusión. </a:t>
            </a:r>
            <a:endParaRPr lang="es-MX" sz="28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312" y="3312368"/>
            <a:ext cx="5715000" cy="3429000"/>
          </a:xfrm>
          <a:prstGeom prst="rect">
            <a:avLst/>
          </a:prstGeom>
        </p:spPr>
      </p:pic>
    </p:spTree>
    <p:extLst>
      <p:ext uri="{BB962C8B-B14F-4D97-AF65-F5344CB8AC3E}">
        <p14:creationId xmlns:p14="http://schemas.microsoft.com/office/powerpoint/2010/main" val="199372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289451"/>
          </a:xfrm>
        </p:spPr>
        <p:txBody>
          <a:bodyPr>
            <a:normAutofit/>
          </a:bodyPr>
          <a:lstStyle/>
          <a:p>
            <a:r>
              <a:rPr lang="es-MX" dirty="0" smtClean="0"/>
              <a:t>El Índice para la Inclusión, a diferencia de las iniciativas anteriores, se centra en todos los aspectos de la vida escolar y se ocupa de la participación de todos los miembros de la comunidad educativa. </a:t>
            </a:r>
          </a:p>
          <a:p>
            <a:endParaRPr lang="es-MX" dirty="0" smtClean="0"/>
          </a:p>
          <a:p>
            <a:r>
              <a:rPr lang="es-MX" dirty="0" smtClean="0"/>
              <a:t>La inclusión se relaciona con un exhaustivo análisis de todas las formas a través de las cuales los centros escolares pueden marginar o excluir al alumnado.</a:t>
            </a:r>
            <a:endParaRPr lang="es-MX" dirty="0"/>
          </a:p>
        </p:txBody>
      </p:sp>
    </p:spTree>
    <p:extLst>
      <p:ext uri="{BB962C8B-B14F-4D97-AF65-F5344CB8AC3E}">
        <p14:creationId xmlns:p14="http://schemas.microsoft.com/office/powerpoint/2010/main" val="130887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145435"/>
          </a:xfrm>
        </p:spPr>
        <p:txBody>
          <a:bodyPr>
            <a:normAutofit lnSpcReduction="10000"/>
          </a:bodyPr>
          <a:lstStyle/>
          <a:p>
            <a:pPr algn="just"/>
            <a:r>
              <a:rPr lang="es-MX" dirty="0" smtClean="0"/>
              <a:t>Algunas veces, la inclusión se percibe tan solo como un movimiento que pretende incorporar a las escuelas comunes a aquellos alumnos que estaban fuera de ellas.</a:t>
            </a:r>
          </a:p>
          <a:p>
            <a:pPr algn="just"/>
            <a:endParaRPr lang="es-MX" dirty="0" smtClean="0"/>
          </a:p>
          <a:p>
            <a:pPr algn="just"/>
            <a:r>
              <a:rPr lang="es-MX" dirty="0" smtClean="0"/>
              <a:t>La inclusión significa que los centros educativos se comprometan a realizar un análisis crítico sobre lo que se puede hacer para mejorar el aprendizaje y la participación de todo el alumnado en la escuela y en su localidad. </a:t>
            </a:r>
            <a:endParaRPr lang="es-MX" dirty="0"/>
          </a:p>
        </p:txBody>
      </p:sp>
    </p:spTree>
    <p:extLst>
      <p:ext uri="{BB962C8B-B14F-4D97-AF65-F5344CB8AC3E}">
        <p14:creationId xmlns:p14="http://schemas.microsoft.com/office/powerpoint/2010/main" val="2273819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effectLst>
                  <a:outerShdw blurRad="38100" dist="38100" dir="2700000" algn="tl">
                    <a:srgbClr val="000000">
                      <a:alpha val="43137"/>
                    </a:srgbClr>
                  </a:outerShdw>
                </a:effectLst>
              </a:rPr>
              <a:t>E</a:t>
            </a:r>
            <a:r>
              <a:rPr lang="es-MX" dirty="0" smtClean="0">
                <a:effectLst>
                  <a:outerShdw blurRad="38100" dist="38100" dir="2700000" algn="tl">
                    <a:srgbClr val="000000">
                      <a:alpha val="43137"/>
                    </a:srgbClr>
                  </a:outerShdw>
                </a:effectLst>
              </a:rPr>
              <a:t>lementos sobre la perspectiva de la inclusión en el Índice</a:t>
            </a:r>
            <a:endParaRPr lang="es-MX"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endParaRPr lang="es-MX"/>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092" t="17354" r="16935" b="10688"/>
          <a:stretch/>
        </p:blipFill>
        <p:spPr bwMode="auto">
          <a:xfrm>
            <a:off x="323528" y="1700808"/>
            <a:ext cx="8577943" cy="493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836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813</Words>
  <Application>Microsoft Office PowerPoint</Application>
  <PresentationFormat>Presentación en pantalla (4:3)</PresentationFormat>
  <Paragraphs>24</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ÍNDICE DE INCLUSIÓN</vt:lpstr>
      <vt:lpstr>ÍNDICE DE INCLUSIÓN</vt:lpstr>
      <vt:lpstr>Presentación de PowerPoint</vt:lpstr>
      <vt:lpstr>Presentación de PowerPoint</vt:lpstr>
      <vt:lpstr>Presentación de PowerPoint</vt:lpstr>
      <vt:lpstr>Presentación de PowerPoint</vt:lpstr>
      <vt:lpstr>Presentación de PowerPoint</vt:lpstr>
      <vt:lpstr>Presentación de PowerPoint</vt:lpstr>
      <vt:lpstr>Elementos sobre la perspectiva de la inclusión en el Índice</vt:lpstr>
      <vt:lpstr>Presentación de PowerPoint</vt:lpstr>
      <vt:lpstr>Presentación de PowerPoint</vt:lpstr>
      <vt:lpstr>Barreras al aprendizaje y la participación </vt:lpstr>
      <vt:lpstr>Presentación de PowerPoint</vt:lpstr>
      <vt:lpstr>Un modelo social sobre las dificultades de aprendizaje y la discapacidad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ÍNDICE DE INCLUSIÓN</dc:title>
  <dc:creator>Lapenep</dc:creator>
  <cp:lastModifiedBy>Lapenep</cp:lastModifiedBy>
  <cp:revision>5</cp:revision>
  <dcterms:created xsi:type="dcterms:W3CDTF">2016-12-13T14:27:12Z</dcterms:created>
  <dcterms:modified xsi:type="dcterms:W3CDTF">2016-12-13T15:08:21Z</dcterms:modified>
</cp:coreProperties>
</file>