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74F91-3459-4153-A394-451A0645DE0E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680A3E01-577C-42A7-B641-200A007855C4}">
      <dgm:prSet phldrT="[Texto]"/>
      <dgm:spPr/>
      <dgm:t>
        <a:bodyPr/>
        <a:lstStyle/>
        <a:p>
          <a:r>
            <a:rPr lang="es-MX" dirty="0" smtClean="0"/>
            <a:t>integración</a:t>
          </a:r>
          <a:endParaRPr lang="es-MX" dirty="0"/>
        </a:p>
      </dgm:t>
    </dgm:pt>
    <dgm:pt modelId="{E9F0D156-D2BD-4722-B6D1-71F67D83050F}" type="parTrans" cxnId="{F0CB1CC4-F803-4EAC-8DB6-4AD0718FA048}">
      <dgm:prSet/>
      <dgm:spPr/>
      <dgm:t>
        <a:bodyPr/>
        <a:lstStyle/>
        <a:p>
          <a:endParaRPr lang="es-MX"/>
        </a:p>
      </dgm:t>
    </dgm:pt>
    <dgm:pt modelId="{D8A71966-247E-47BF-A9D1-9484B72FB1FF}" type="sibTrans" cxnId="{F0CB1CC4-F803-4EAC-8DB6-4AD0718FA048}">
      <dgm:prSet/>
      <dgm:spPr/>
      <dgm:t>
        <a:bodyPr/>
        <a:lstStyle/>
        <a:p>
          <a:endParaRPr lang="es-MX"/>
        </a:p>
      </dgm:t>
    </dgm:pt>
    <dgm:pt modelId="{135E9A7C-1372-4125-BCDA-64CE863BA86F}">
      <dgm:prSet phldrT="[Texto]"/>
      <dgm:spPr/>
      <dgm:t>
        <a:bodyPr/>
        <a:lstStyle/>
        <a:p>
          <a:r>
            <a:rPr lang="es-MX" dirty="0" smtClean="0"/>
            <a:t>Aún hay niños que son excluidos, por ejemplo los pobres</a:t>
          </a:r>
          <a:endParaRPr lang="es-MX" dirty="0"/>
        </a:p>
      </dgm:t>
    </dgm:pt>
    <dgm:pt modelId="{1A941DA6-00F9-4E98-8259-4C0ECDB46658}" type="parTrans" cxnId="{ABF2BEE9-CC8A-4F55-936B-3B2C6560655D}">
      <dgm:prSet/>
      <dgm:spPr/>
      <dgm:t>
        <a:bodyPr/>
        <a:lstStyle/>
        <a:p>
          <a:endParaRPr lang="es-MX"/>
        </a:p>
      </dgm:t>
    </dgm:pt>
    <dgm:pt modelId="{B3AA19B6-E41D-4BC9-94C7-70AA30B11FEF}" type="sibTrans" cxnId="{ABF2BEE9-CC8A-4F55-936B-3B2C6560655D}">
      <dgm:prSet/>
      <dgm:spPr/>
      <dgm:t>
        <a:bodyPr/>
        <a:lstStyle/>
        <a:p>
          <a:endParaRPr lang="es-MX"/>
        </a:p>
      </dgm:t>
    </dgm:pt>
    <dgm:pt modelId="{5F3CFAAA-D2DF-426D-8736-049E10A68B08}">
      <dgm:prSet phldrT="[Texto]"/>
      <dgm:spPr/>
      <dgm:t>
        <a:bodyPr/>
        <a:lstStyle/>
        <a:p>
          <a:pPr algn="ctr"/>
          <a:r>
            <a:rPr lang="es-MX" dirty="0" smtClean="0"/>
            <a:t>Dos limitaciones:</a:t>
          </a:r>
        </a:p>
        <a:p>
          <a:pPr algn="l"/>
          <a:r>
            <a:rPr lang="es-MX" dirty="0" smtClean="0"/>
            <a:t>1. No atiende a toda la población excluida de las escuelas comunes, se ha limitado a la atención de niños con </a:t>
          </a:r>
          <a:r>
            <a:rPr lang="es-MX" dirty="0" err="1" smtClean="0"/>
            <a:t>nee</a:t>
          </a:r>
          <a:r>
            <a:rPr lang="es-MX" dirty="0" smtClean="0"/>
            <a:t>.</a:t>
          </a:r>
        </a:p>
        <a:p>
          <a:pPr algn="l"/>
          <a:r>
            <a:rPr lang="es-MX" dirty="0" smtClean="0"/>
            <a:t>2. Los esfuerzos están en preparar al alumno para ajustarse a la dinámica del aula que parece inalterable.</a:t>
          </a:r>
          <a:endParaRPr lang="es-MX" dirty="0"/>
        </a:p>
      </dgm:t>
    </dgm:pt>
    <dgm:pt modelId="{F596D5FA-FA22-48F4-A393-011E648FDBBE}" type="parTrans" cxnId="{5010B7A6-92A7-4E60-9051-5F56F386CB14}">
      <dgm:prSet/>
      <dgm:spPr/>
      <dgm:t>
        <a:bodyPr/>
        <a:lstStyle/>
        <a:p>
          <a:endParaRPr lang="es-MX"/>
        </a:p>
      </dgm:t>
    </dgm:pt>
    <dgm:pt modelId="{DABFF8A3-0558-4AB3-A8F1-049DDE694B45}" type="sibTrans" cxnId="{5010B7A6-92A7-4E60-9051-5F56F386CB14}">
      <dgm:prSet/>
      <dgm:spPr/>
      <dgm:t>
        <a:bodyPr/>
        <a:lstStyle/>
        <a:p>
          <a:endParaRPr lang="es-MX"/>
        </a:p>
      </dgm:t>
    </dgm:pt>
    <dgm:pt modelId="{4F69A2FC-AD71-4FC3-903C-49725DA25BA6}">
      <dgm:prSet phldrT="[Texto]"/>
      <dgm:spPr/>
      <dgm:t>
        <a:bodyPr/>
        <a:lstStyle/>
        <a:p>
          <a:r>
            <a:rPr lang="es-MX" dirty="0" smtClean="0"/>
            <a:t>inclusión</a:t>
          </a:r>
          <a:endParaRPr lang="es-MX" dirty="0"/>
        </a:p>
      </dgm:t>
    </dgm:pt>
    <dgm:pt modelId="{E6DF4DAB-9F4F-4254-BCE2-D86C23E5609A}" type="parTrans" cxnId="{51469344-CFF0-4F6B-94C3-EC69608E2CF6}">
      <dgm:prSet/>
      <dgm:spPr/>
      <dgm:t>
        <a:bodyPr/>
        <a:lstStyle/>
        <a:p>
          <a:endParaRPr lang="es-MX"/>
        </a:p>
      </dgm:t>
    </dgm:pt>
    <dgm:pt modelId="{577C3283-9530-410F-9FD2-93DA950C4659}" type="sibTrans" cxnId="{51469344-CFF0-4F6B-94C3-EC69608E2CF6}">
      <dgm:prSet/>
      <dgm:spPr/>
      <dgm:t>
        <a:bodyPr/>
        <a:lstStyle/>
        <a:p>
          <a:endParaRPr lang="es-MX"/>
        </a:p>
      </dgm:t>
    </dgm:pt>
    <dgm:pt modelId="{50844F53-B892-4A3E-A3FA-8ECD8E96A1EA}">
      <dgm:prSet phldrT="[Texto]"/>
      <dgm:spPr/>
      <dgm:t>
        <a:bodyPr/>
        <a:lstStyle/>
        <a:p>
          <a:r>
            <a:rPr lang="es-MX" dirty="0" smtClean="0"/>
            <a:t>Es lo opuesto a la excusión</a:t>
          </a:r>
          <a:endParaRPr lang="es-MX" dirty="0"/>
        </a:p>
      </dgm:t>
    </dgm:pt>
    <dgm:pt modelId="{BB81C615-3DCE-4C91-A4D5-115F9EA79DE7}" type="parTrans" cxnId="{E8B2CA38-44CE-46C8-9DD2-1EDDED94398A}">
      <dgm:prSet/>
      <dgm:spPr/>
      <dgm:t>
        <a:bodyPr/>
        <a:lstStyle/>
        <a:p>
          <a:endParaRPr lang="es-MX"/>
        </a:p>
      </dgm:t>
    </dgm:pt>
    <dgm:pt modelId="{2A9ADC39-C109-468B-BBAC-2A66E60CF6A9}" type="sibTrans" cxnId="{E8B2CA38-44CE-46C8-9DD2-1EDDED94398A}">
      <dgm:prSet/>
      <dgm:spPr/>
      <dgm:t>
        <a:bodyPr/>
        <a:lstStyle/>
        <a:p>
          <a:endParaRPr lang="es-MX"/>
        </a:p>
      </dgm:t>
    </dgm:pt>
    <dgm:pt modelId="{11DA0AB4-3A3F-4082-8FF4-D7FF1BC930ED}">
      <dgm:prSet phldrT="[Texto]"/>
      <dgm:spPr/>
      <dgm:t>
        <a:bodyPr/>
        <a:lstStyle/>
        <a:p>
          <a:r>
            <a:rPr lang="es-MX" dirty="0" smtClean="0"/>
            <a:t>Nace como respuesta a la exclusión</a:t>
          </a:r>
          <a:endParaRPr lang="es-MX" dirty="0"/>
        </a:p>
      </dgm:t>
    </dgm:pt>
    <dgm:pt modelId="{ED2E009A-6B1B-418D-B857-2F3968D303C6}" type="parTrans" cxnId="{29D022D3-262C-417E-BFF2-E0F3D4946E1C}">
      <dgm:prSet/>
      <dgm:spPr/>
      <dgm:t>
        <a:bodyPr/>
        <a:lstStyle/>
        <a:p>
          <a:endParaRPr lang="es-MX"/>
        </a:p>
      </dgm:t>
    </dgm:pt>
    <dgm:pt modelId="{4A47BC22-1A79-4B65-9F33-24E2FF487C55}" type="sibTrans" cxnId="{29D022D3-262C-417E-BFF2-E0F3D4946E1C}">
      <dgm:prSet/>
      <dgm:spPr/>
      <dgm:t>
        <a:bodyPr/>
        <a:lstStyle/>
        <a:p>
          <a:endParaRPr lang="es-MX"/>
        </a:p>
      </dgm:t>
    </dgm:pt>
    <dgm:pt modelId="{24D2CA90-FCEC-49CE-A859-068CAF2E3AFF}">
      <dgm:prSet phldrT="[Texto]"/>
      <dgm:spPr/>
      <dgm:t>
        <a:bodyPr/>
        <a:lstStyle/>
        <a:p>
          <a:r>
            <a:rPr lang="es-MX" dirty="0" smtClean="0"/>
            <a:t>Supone un avance cualitativo respecto a la integración</a:t>
          </a:r>
          <a:endParaRPr lang="es-MX" dirty="0"/>
        </a:p>
      </dgm:t>
    </dgm:pt>
    <dgm:pt modelId="{A75275B4-5436-4EEB-B562-0802255FC2DC}" type="parTrans" cxnId="{F981E96B-FDE4-4F36-8232-E5D202BBE6DB}">
      <dgm:prSet/>
      <dgm:spPr/>
      <dgm:t>
        <a:bodyPr/>
        <a:lstStyle/>
        <a:p>
          <a:endParaRPr lang="es-MX"/>
        </a:p>
      </dgm:t>
    </dgm:pt>
    <dgm:pt modelId="{E5D90C74-6C43-4C0D-8278-1EF0796160FC}" type="sibTrans" cxnId="{F981E96B-FDE4-4F36-8232-E5D202BBE6DB}">
      <dgm:prSet/>
      <dgm:spPr/>
      <dgm:t>
        <a:bodyPr/>
        <a:lstStyle/>
        <a:p>
          <a:endParaRPr lang="es-MX"/>
        </a:p>
      </dgm:t>
    </dgm:pt>
    <dgm:pt modelId="{C2A7F68A-2BC1-4779-8A6F-844A5ADF3432}" type="pres">
      <dgm:prSet presAssocID="{CAE74F91-3459-4153-A394-451A0645DE0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9DEAF60F-0AFD-42F4-8E16-8D07C76FD320}" type="pres">
      <dgm:prSet presAssocID="{680A3E01-577C-42A7-B641-200A007855C4}" presName="root" presStyleCnt="0"/>
      <dgm:spPr/>
    </dgm:pt>
    <dgm:pt modelId="{54868FC6-A2D6-4CE3-AF22-B833381F7BFD}" type="pres">
      <dgm:prSet presAssocID="{680A3E01-577C-42A7-B641-200A007855C4}" presName="rootComposite" presStyleCnt="0"/>
      <dgm:spPr/>
    </dgm:pt>
    <dgm:pt modelId="{F7B5CF02-13BB-4A1D-80BB-6697AFFE862F}" type="pres">
      <dgm:prSet presAssocID="{680A3E01-577C-42A7-B641-200A007855C4}" presName="rootText" presStyleLbl="node1" presStyleIdx="0" presStyleCnt="2" custScaleX="155533"/>
      <dgm:spPr/>
      <dgm:t>
        <a:bodyPr/>
        <a:lstStyle/>
        <a:p>
          <a:endParaRPr lang="es-MX"/>
        </a:p>
      </dgm:t>
    </dgm:pt>
    <dgm:pt modelId="{D1EE95C3-A3C9-4B62-91AE-036AFF600DE4}" type="pres">
      <dgm:prSet presAssocID="{680A3E01-577C-42A7-B641-200A007855C4}" presName="rootConnector" presStyleLbl="node1" presStyleIdx="0" presStyleCnt="2"/>
      <dgm:spPr/>
      <dgm:t>
        <a:bodyPr/>
        <a:lstStyle/>
        <a:p>
          <a:endParaRPr lang="es-MX"/>
        </a:p>
      </dgm:t>
    </dgm:pt>
    <dgm:pt modelId="{F91848F3-1D7E-41B6-853C-A9E8D151FF5B}" type="pres">
      <dgm:prSet presAssocID="{680A3E01-577C-42A7-B641-200A007855C4}" presName="childShape" presStyleCnt="0"/>
      <dgm:spPr/>
    </dgm:pt>
    <dgm:pt modelId="{9ACBE235-A6AE-426C-A1FE-9B0BFC452277}" type="pres">
      <dgm:prSet presAssocID="{1A941DA6-00F9-4E98-8259-4C0ECDB46658}" presName="Name13" presStyleLbl="parChTrans1D2" presStyleIdx="0" presStyleCnt="5"/>
      <dgm:spPr/>
      <dgm:t>
        <a:bodyPr/>
        <a:lstStyle/>
        <a:p>
          <a:endParaRPr lang="es-MX"/>
        </a:p>
      </dgm:t>
    </dgm:pt>
    <dgm:pt modelId="{14D2A536-2F95-4611-A09B-4E7EEFE0A0FD}" type="pres">
      <dgm:prSet presAssocID="{135E9A7C-1372-4125-BCDA-64CE863BA86F}" presName="childText" presStyleLbl="bgAcc1" presStyleIdx="0" presStyleCnt="5" custScaleX="1943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055B0D-6B36-439A-8842-C5C31EC73CBF}" type="pres">
      <dgm:prSet presAssocID="{F596D5FA-FA22-48F4-A393-011E648FDBBE}" presName="Name13" presStyleLbl="parChTrans1D2" presStyleIdx="1" presStyleCnt="5"/>
      <dgm:spPr/>
      <dgm:t>
        <a:bodyPr/>
        <a:lstStyle/>
        <a:p>
          <a:endParaRPr lang="es-MX"/>
        </a:p>
      </dgm:t>
    </dgm:pt>
    <dgm:pt modelId="{4EC032B1-2E9C-4259-AD2A-6FA8D961A2B0}" type="pres">
      <dgm:prSet presAssocID="{5F3CFAAA-D2DF-426D-8736-049E10A68B08}" presName="childText" presStyleLbl="bgAcc1" presStyleIdx="1" presStyleCnt="5" custScaleX="228243" custScaleY="2212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9F4892-5732-4A34-B58A-C5121CE1FF97}" type="pres">
      <dgm:prSet presAssocID="{4F69A2FC-AD71-4FC3-903C-49725DA25BA6}" presName="root" presStyleCnt="0"/>
      <dgm:spPr/>
    </dgm:pt>
    <dgm:pt modelId="{8EA1D458-FD5F-4650-A5F2-69B69DDC4030}" type="pres">
      <dgm:prSet presAssocID="{4F69A2FC-AD71-4FC3-903C-49725DA25BA6}" presName="rootComposite" presStyleCnt="0"/>
      <dgm:spPr/>
    </dgm:pt>
    <dgm:pt modelId="{73FF3B0B-B9C8-4C92-8F21-FD42FE37F883}" type="pres">
      <dgm:prSet presAssocID="{4F69A2FC-AD71-4FC3-903C-49725DA25BA6}" presName="rootText" presStyleLbl="node1" presStyleIdx="1" presStyleCnt="2" custScaleX="134351"/>
      <dgm:spPr/>
      <dgm:t>
        <a:bodyPr/>
        <a:lstStyle/>
        <a:p>
          <a:endParaRPr lang="es-MX"/>
        </a:p>
      </dgm:t>
    </dgm:pt>
    <dgm:pt modelId="{19E476E5-C2EE-44F7-A026-1E77C58A4324}" type="pres">
      <dgm:prSet presAssocID="{4F69A2FC-AD71-4FC3-903C-49725DA25BA6}" presName="rootConnector" presStyleLbl="node1" presStyleIdx="1" presStyleCnt="2"/>
      <dgm:spPr/>
      <dgm:t>
        <a:bodyPr/>
        <a:lstStyle/>
        <a:p>
          <a:endParaRPr lang="es-MX"/>
        </a:p>
      </dgm:t>
    </dgm:pt>
    <dgm:pt modelId="{8757BE7A-805C-48DE-B087-D24C49F08D56}" type="pres">
      <dgm:prSet presAssocID="{4F69A2FC-AD71-4FC3-903C-49725DA25BA6}" presName="childShape" presStyleCnt="0"/>
      <dgm:spPr/>
    </dgm:pt>
    <dgm:pt modelId="{9B02C0EB-DF19-4BAD-85F1-3CFAFB758C4D}" type="pres">
      <dgm:prSet presAssocID="{BB81C615-3DCE-4C91-A4D5-115F9EA79DE7}" presName="Name13" presStyleLbl="parChTrans1D2" presStyleIdx="2" presStyleCnt="5"/>
      <dgm:spPr/>
      <dgm:t>
        <a:bodyPr/>
        <a:lstStyle/>
        <a:p>
          <a:endParaRPr lang="es-MX"/>
        </a:p>
      </dgm:t>
    </dgm:pt>
    <dgm:pt modelId="{758F69E0-C753-4808-B15C-76CFD3D5C553}" type="pres">
      <dgm:prSet presAssocID="{50844F53-B892-4A3E-A3FA-8ECD8E96A1EA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653456-910B-4628-B87C-026B68DA0BB6}" type="pres">
      <dgm:prSet presAssocID="{ED2E009A-6B1B-418D-B857-2F3968D303C6}" presName="Name13" presStyleLbl="parChTrans1D2" presStyleIdx="3" presStyleCnt="5"/>
      <dgm:spPr/>
      <dgm:t>
        <a:bodyPr/>
        <a:lstStyle/>
        <a:p>
          <a:endParaRPr lang="es-MX"/>
        </a:p>
      </dgm:t>
    </dgm:pt>
    <dgm:pt modelId="{D0A16C2B-C470-492F-9275-F3DBCFEA6A49}" type="pres">
      <dgm:prSet presAssocID="{11DA0AB4-3A3F-4082-8FF4-D7FF1BC930ED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BBD48F-4828-431E-B8BD-7FDAEB50662D}" type="pres">
      <dgm:prSet presAssocID="{A75275B4-5436-4EEB-B562-0802255FC2DC}" presName="Name13" presStyleLbl="parChTrans1D2" presStyleIdx="4" presStyleCnt="5"/>
      <dgm:spPr/>
      <dgm:t>
        <a:bodyPr/>
        <a:lstStyle/>
        <a:p>
          <a:endParaRPr lang="es-MX"/>
        </a:p>
      </dgm:t>
    </dgm:pt>
    <dgm:pt modelId="{08F0278F-9E71-4F88-93CF-F0D8DCB98DC2}" type="pres">
      <dgm:prSet presAssocID="{24D2CA90-FCEC-49CE-A859-068CAF2E3AFF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BF2BEE9-CC8A-4F55-936B-3B2C6560655D}" srcId="{680A3E01-577C-42A7-B641-200A007855C4}" destId="{135E9A7C-1372-4125-BCDA-64CE863BA86F}" srcOrd="0" destOrd="0" parTransId="{1A941DA6-00F9-4E98-8259-4C0ECDB46658}" sibTransId="{B3AA19B6-E41D-4BC9-94C7-70AA30B11FEF}"/>
    <dgm:cxn modelId="{E692446C-EF8D-45CA-854C-BE3F7E0B2F0B}" type="presOf" srcId="{CAE74F91-3459-4153-A394-451A0645DE0E}" destId="{C2A7F68A-2BC1-4779-8A6F-844A5ADF3432}" srcOrd="0" destOrd="0" presId="urn:microsoft.com/office/officeart/2005/8/layout/hierarchy3"/>
    <dgm:cxn modelId="{BA6CA14C-CD93-4F4A-A638-8ACC1CB35F6E}" type="presOf" srcId="{680A3E01-577C-42A7-B641-200A007855C4}" destId="{F7B5CF02-13BB-4A1D-80BB-6697AFFE862F}" srcOrd="0" destOrd="0" presId="urn:microsoft.com/office/officeart/2005/8/layout/hierarchy3"/>
    <dgm:cxn modelId="{1B4246BC-23E3-409E-9C0D-4B6A156A514C}" type="presOf" srcId="{24D2CA90-FCEC-49CE-A859-068CAF2E3AFF}" destId="{08F0278F-9E71-4F88-93CF-F0D8DCB98DC2}" srcOrd="0" destOrd="0" presId="urn:microsoft.com/office/officeart/2005/8/layout/hierarchy3"/>
    <dgm:cxn modelId="{EE4B5997-E3B8-4A70-B867-0EFADA5B25EC}" type="presOf" srcId="{5F3CFAAA-D2DF-426D-8736-049E10A68B08}" destId="{4EC032B1-2E9C-4259-AD2A-6FA8D961A2B0}" srcOrd="0" destOrd="0" presId="urn:microsoft.com/office/officeart/2005/8/layout/hierarchy3"/>
    <dgm:cxn modelId="{F981E96B-FDE4-4F36-8232-E5D202BBE6DB}" srcId="{4F69A2FC-AD71-4FC3-903C-49725DA25BA6}" destId="{24D2CA90-FCEC-49CE-A859-068CAF2E3AFF}" srcOrd="2" destOrd="0" parTransId="{A75275B4-5436-4EEB-B562-0802255FC2DC}" sibTransId="{E5D90C74-6C43-4C0D-8278-1EF0796160FC}"/>
    <dgm:cxn modelId="{91584868-0B40-4F0D-8F92-D459277FD20B}" type="presOf" srcId="{4F69A2FC-AD71-4FC3-903C-49725DA25BA6}" destId="{73FF3B0B-B9C8-4C92-8F21-FD42FE37F883}" srcOrd="0" destOrd="0" presId="urn:microsoft.com/office/officeart/2005/8/layout/hierarchy3"/>
    <dgm:cxn modelId="{E8B2CA38-44CE-46C8-9DD2-1EDDED94398A}" srcId="{4F69A2FC-AD71-4FC3-903C-49725DA25BA6}" destId="{50844F53-B892-4A3E-A3FA-8ECD8E96A1EA}" srcOrd="0" destOrd="0" parTransId="{BB81C615-3DCE-4C91-A4D5-115F9EA79DE7}" sibTransId="{2A9ADC39-C109-468B-BBAC-2A66E60CF6A9}"/>
    <dgm:cxn modelId="{658793EF-5865-4C33-93ED-257E5E5BFA71}" type="presOf" srcId="{680A3E01-577C-42A7-B641-200A007855C4}" destId="{D1EE95C3-A3C9-4B62-91AE-036AFF600DE4}" srcOrd="1" destOrd="0" presId="urn:microsoft.com/office/officeart/2005/8/layout/hierarchy3"/>
    <dgm:cxn modelId="{F0CB1CC4-F803-4EAC-8DB6-4AD0718FA048}" srcId="{CAE74F91-3459-4153-A394-451A0645DE0E}" destId="{680A3E01-577C-42A7-B641-200A007855C4}" srcOrd="0" destOrd="0" parTransId="{E9F0D156-D2BD-4722-B6D1-71F67D83050F}" sibTransId="{D8A71966-247E-47BF-A9D1-9484B72FB1FF}"/>
    <dgm:cxn modelId="{ADDD4BBB-7BD8-471C-8705-4C9637E2D605}" type="presOf" srcId="{ED2E009A-6B1B-418D-B857-2F3968D303C6}" destId="{36653456-910B-4628-B87C-026B68DA0BB6}" srcOrd="0" destOrd="0" presId="urn:microsoft.com/office/officeart/2005/8/layout/hierarchy3"/>
    <dgm:cxn modelId="{3F854638-810B-429D-901B-94E7D6231B89}" type="presOf" srcId="{4F69A2FC-AD71-4FC3-903C-49725DA25BA6}" destId="{19E476E5-C2EE-44F7-A026-1E77C58A4324}" srcOrd="1" destOrd="0" presId="urn:microsoft.com/office/officeart/2005/8/layout/hierarchy3"/>
    <dgm:cxn modelId="{71A8351B-4A46-4B4A-88F7-666859DBF4B1}" type="presOf" srcId="{135E9A7C-1372-4125-BCDA-64CE863BA86F}" destId="{14D2A536-2F95-4611-A09B-4E7EEFE0A0FD}" srcOrd="0" destOrd="0" presId="urn:microsoft.com/office/officeart/2005/8/layout/hierarchy3"/>
    <dgm:cxn modelId="{BE5D9FC2-1486-479D-BE84-E1141ADD8A8C}" type="presOf" srcId="{A75275B4-5436-4EEB-B562-0802255FC2DC}" destId="{BBBBD48F-4828-431E-B8BD-7FDAEB50662D}" srcOrd="0" destOrd="0" presId="urn:microsoft.com/office/officeart/2005/8/layout/hierarchy3"/>
    <dgm:cxn modelId="{27FDEFCA-FE0B-41CA-AEEA-BCA96802B924}" type="presOf" srcId="{50844F53-B892-4A3E-A3FA-8ECD8E96A1EA}" destId="{758F69E0-C753-4808-B15C-76CFD3D5C553}" srcOrd="0" destOrd="0" presId="urn:microsoft.com/office/officeart/2005/8/layout/hierarchy3"/>
    <dgm:cxn modelId="{8FF9127D-1422-4FB2-9D72-95C529CDCB0A}" type="presOf" srcId="{F596D5FA-FA22-48F4-A393-011E648FDBBE}" destId="{B4055B0D-6B36-439A-8842-C5C31EC73CBF}" srcOrd="0" destOrd="0" presId="urn:microsoft.com/office/officeart/2005/8/layout/hierarchy3"/>
    <dgm:cxn modelId="{E994FA1E-77ED-471A-AA31-B36504E886E1}" type="presOf" srcId="{1A941DA6-00F9-4E98-8259-4C0ECDB46658}" destId="{9ACBE235-A6AE-426C-A1FE-9B0BFC452277}" srcOrd="0" destOrd="0" presId="urn:microsoft.com/office/officeart/2005/8/layout/hierarchy3"/>
    <dgm:cxn modelId="{455D7419-6AFD-47CC-AB64-41C40FB0C61B}" type="presOf" srcId="{11DA0AB4-3A3F-4082-8FF4-D7FF1BC930ED}" destId="{D0A16C2B-C470-492F-9275-F3DBCFEA6A49}" srcOrd="0" destOrd="0" presId="urn:microsoft.com/office/officeart/2005/8/layout/hierarchy3"/>
    <dgm:cxn modelId="{29D022D3-262C-417E-BFF2-E0F3D4946E1C}" srcId="{4F69A2FC-AD71-4FC3-903C-49725DA25BA6}" destId="{11DA0AB4-3A3F-4082-8FF4-D7FF1BC930ED}" srcOrd="1" destOrd="0" parTransId="{ED2E009A-6B1B-418D-B857-2F3968D303C6}" sibTransId="{4A47BC22-1A79-4B65-9F33-24E2FF487C55}"/>
    <dgm:cxn modelId="{C2C498F7-0157-4AAE-B180-BDE047DE5654}" type="presOf" srcId="{BB81C615-3DCE-4C91-A4D5-115F9EA79DE7}" destId="{9B02C0EB-DF19-4BAD-85F1-3CFAFB758C4D}" srcOrd="0" destOrd="0" presId="urn:microsoft.com/office/officeart/2005/8/layout/hierarchy3"/>
    <dgm:cxn modelId="{51469344-CFF0-4F6B-94C3-EC69608E2CF6}" srcId="{CAE74F91-3459-4153-A394-451A0645DE0E}" destId="{4F69A2FC-AD71-4FC3-903C-49725DA25BA6}" srcOrd="1" destOrd="0" parTransId="{E6DF4DAB-9F4F-4254-BCE2-D86C23E5609A}" sibTransId="{577C3283-9530-410F-9FD2-93DA950C4659}"/>
    <dgm:cxn modelId="{5010B7A6-92A7-4E60-9051-5F56F386CB14}" srcId="{680A3E01-577C-42A7-B641-200A007855C4}" destId="{5F3CFAAA-D2DF-426D-8736-049E10A68B08}" srcOrd="1" destOrd="0" parTransId="{F596D5FA-FA22-48F4-A393-011E648FDBBE}" sibTransId="{DABFF8A3-0558-4AB3-A8F1-049DDE694B45}"/>
    <dgm:cxn modelId="{7D81C1E9-54C9-44A9-90E2-49F444E4F631}" type="presParOf" srcId="{C2A7F68A-2BC1-4779-8A6F-844A5ADF3432}" destId="{9DEAF60F-0AFD-42F4-8E16-8D07C76FD320}" srcOrd="0" destOrd="0" presId="urn:microsoft.com/office/officeart/2005/8/layout/hierarchy3"/>
    <dgm:cxn modelId="{E8E2222D-D2D5-444F-8D93-232489A2270E}" type="presParOf" srcId="{9DEAF60F-0AFD-42F4-8E16-8D07C76FD320}" destId="{54868FC6-A2D6-4CE3-AF22-B833381F7BFD}" srcOrd="0" destOrd="0" presId="urn:microsoft.com/office/officeart/2005/8/layout/hierarchy3"/>
    <dgm:cxn modelId="{211A61F0-5A9D-478C-BFAF-3250E5849923}" type="presParOf" srcId="{54868FC6-A2D6-4CE3-AF22-B833381F7BFD}" destId="{F7B5CF02-13BB-4A1D-80BB-6697AFFE862F}" srcOrd="0" destOrd="0" presId="urn:microsoft.com/office/officeart/2005/8/layout/hierarchy3"/>
    <dgm:cxn modelId="{F95C9A80-6F8B-49D4-A1FD-BA20162AA05C}" type="presParOf" srcId="{54868FC6-A2D6-4CE3-AF22-B833381F7BFD}" destId="{D1EE95C3-A3C9-4B62-91AE-036AFF600DE4}" srcOrd="1" destOrd="0" presId="urn:microsoft.com/office/officeart/2005/8/layout/hierarchy3"/>
    <dgm:cxn modelId="{FD4B5936-837F-4A28-BD08-8E180A5D1491}" type="presParOf" srcId="{9DEAF60F-0AFD-42F4-8E16-8D07C76FD320}" destId="{F91848F3-1D7E-41B6-853C-A9E8D151FF5B}" srcOrd="1" destOrd="0" presId="urn:microsoft.com/office/officeart/2005/8/layout/hierarchy3"/>
    <dgm:cxn modelId="{E0783220-26FD-4039-B751-C3AB7EB67CEF}" type="presParOf" srcId="{F91848F3-1D7E-41B6-853C-A9E8D151FF5B}" destId="{9ACBE235-A6AE-426C-A1FE-9B0BFC452277}" srcOrd="0" destOrd="0" presId="urn:microsoft.com/office/officeart/2005/8/layout/hierarchy3"/>
    <dgm:cxn modelId="{AB974CB5-0DA8-4B05-9DD8-E4477408D84A}" type="presParOf" srcId="{F91848F3-1D7E-41B6-853C-A9E8D151FF5B}" destId="{14D2A536-2F95-4611-A09B-4E7EEFE0A0FD}" srcOrd="1" destOrd="0" presId="urn:microsoft.com/office/officeart/2005/8/layout/hierarchy3"/>
    <dgm:cxn modelId="{50C1D89A-A2E3-4C26-BBC0-7192FE17FF81}" type="presParOf" srcId="{F91848F3-1D7E-41B6-853C-A9E8D151FF5B}" destId="{B4055B0D-6B36-439A-8842-C5C31EC73CBF}" srcOrd="2" destOrd="0" presId="urn:microsoft.com/office/officeart/2005/8/layout/hierarchy3"/>
    <dgm:cxn modelId="{91669DAD-8DB7-402C-9BC9-A4A1DF5926D2}" type="presParOf" srcId="{F91848F3-1D7E-41B6-853C-A9E8D151FF5B}" destId="{4EC032B1-2E9C-4259-AD2A-6FA8D961A2B0}" srcOrd="3" destOrd="0" presId="urn:microsoft.com/office/officeart/2005/8/layout/hierarchy3"/>
    <dgm:cxn modelId="{5229A1FE-46FC-4A43-ADF6-30B56CDE9D6D}" type="presParOf" srcId="{C2A7F68A-2BC1-4779-8A6F-844A5ADF3432}" destId="{AF9F4892-5732-4A34-B58A-C5121CE1FF97}" srcOrd="1" destOrd="0" presId="urn:microsoft.com/office/officeart/2005/8/layout/hierarchy3"/>
    <dgm:cxn modelId="{010C4CF4-D461-4A6F-94A6-64A8C2E7D900}" type="presParOf" srcId="{AF9F4892-5732-4A34-B58A-C5121CE1FF97}" destId="{8EA1D458-FD5F-4650-A5F2-69B69DDC4030}" srcOrd="0" destOrd="0" presId="urn:microsoft.com/office/officeart/2005/8/layout/hierarchy3"/>
    <dgm:cxn modelId="{F3F9D45C-6515-416A-A034-70C9EB94D497}" type="presParOf" srcId="{8EA1D458-FD5F-4650-A5F2-69B69DDC4030}" destId="{73FF3B0B-B9C8-4C92-8F21-FD42FE37F883}" srcOrd="0" destOrd="0" presId="urn:microsoft.com/office/officeart/2005/8/layout/hierarchy3"/>
    <dgm:cxn modelId="{7BAB04A6-91F6-4593-9738-90757EB82C75}" type="presParOf" srcId="{8EA1D458-FD5F-4650-A5F2-69B69DDC4030}" destId="{19E476E5-C2EE-44F7-A026-1E77C58A4324}" srcOrd="1" destOrd="0" presId="urn:microsoft.com/office/officeart/2005/8/layout/hierarchy3"/>
    <dgm:cxn modelId="{CD763B4E-A1B7-401E-8634-98E3E74D5724}" type="presParOf" srcId="{AF9F4892-5732-4A34-B58A-C5121CE1FF97}" destId="{8757BE7A-805C-48DE-B087-D24C49F08D56}" srcOrd="1" destOrd="0" presId="urn:microsoft.com/office/officeart/2005/8/layout/hierarchy3"/>
    <dgm:cxn modelId="{41239242-65FD-4F2B-B972-3DFDA6C6499D}" type="presParOf" srcId="{8757BE7A-805C-48DE-B087-D24C49F08D56}" destId="{9B02C0EB-DF19-4BAD-85F1-3CFAFB758C4D}" srcOrd="0" destOrd="0" presId="urn:microsoft.com/office/officeart/2005/8/layout/hierarchy3"/>
    <dgm:cxn modelId="{9E5524B3-86F7-47B6-95D0-92835C38044C}" type="presParOf" srcId="{8757BE7A-805C-48DE-B087-D24C49F08D56}" destId="{758F69E0-C753-4808-B15C-76CFD3D5C553}" srcOrd="1" destOrd="0" presId="urn:microsoft.com/office/officeart/2005/8/layout/hierarchy3"/>
    <dgm:cxn modelId="{C0DF40D2-F665-4B3F-B677-3C6B7DC5EBB7}" type="presParOf" srcId="{8757BE7A-805C-48DE-B087-D24C49F08D56}" destId="{36653456-910B-4628-B87C-026B68DA0BB6}" srcOrd="2" destOrd="0" presId="urn:microsoft.com/office/officeart/2005/8/layout/hierarchy3"/>
    <dgm:cxn modelId="{2035389E-F667-475E-BDAE-533811CA58E9}" type="presParOf" srcId="{8757BE7A-805C-48DE-B087-D24C49F08D56}" destId="{D0A16C2B-C470-492F-9275-F3DBCFEA6A49}" srcOrd="3" destOrd="0" presId="urn:microsoft.com/office/officeart/2005/8/layout/hierarchy3"/>
    <dgm:cxn modelId="{3BAEC31E-D5EF-450D-AEC8-B51132C6C6CB}" type="presParOf" srcId="{8757BE7A-805C-48DE-B087-D24C49F08D56}" destId="{BBBBD48F-4828-431E-B8BD-7FDAEB50662D}" srcOrd="4" destOrd="0" presId="urn:microsoft.com/office/officeart/2005/8/layout/hierarchy3"/>
    <dgm:cxn modelId="{AA810F69-873A-44C6-A18E-85C80D36B51D}" type="presParOf" srcId="{8757BE7A-805C-48DE-B087-D24C49F08D56}" destId="{08F0278F-9E71-4F88-93CF-F0D8DCB98DC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B5CF02-13BB-4A1D-80BB-6697AFFE862F}">
      <dsp:nvSpPr>
        <dsp:cNvPr id="0" name=""/>
        <dsp:cNvSpPr/>
      </dsp:nvSpPr>
      <dsp:spPr>
        <a:xfrm>
          <a:off x="4150" y="168197"/>
          <a:ext cx="3693676" cy="11874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800" kern="1200" dirty="0" smtClean="0"/>
            <a:t>integración</a:t>
          </a:r>
          <a:endParaRPr lang="es-MX" sz="5800" kern="1200" dirty="0"/>
        </a:p>
      </dsp:txBody>
      <dsp:txXfrm>
        <a:off x="4150" y="168197"/>
        <a:ext cx="3693676" cy="1187425"/>
      </dsp:txXfrm>
    </dsp:sp>
    <dsp:sp modelId="{9ACBE235-A6AE-426C-A1FE-9B0BFC452277}">
      <dsp:nvSpPr>
        <dsp:cNvPr id="0" name=""/>
        <dsp:cNvSpPr/>
      </dsp:nvSpPr>
      <dsp:spPr>
        <a:xfrm>
          <a:off x="373517" y="1355622"/>
          <a:ext cx="369367" cy="890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0568"/>
              </a:lnTo>
              <a:lnTo>
                <a:pt x="369367" y="89056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2A536-2F95-4611-A09B-4E7EEFE0A0FD}">
      <dsp:nvSpPr>
        <dsp:cNvPr id="0" name=""/>
        <dsp:cNvSpPr/>
      </dsp:nvSpPr>
      <dsp:spPr>
        <a:xfrm>
          <a:off x="742885" y="1652478"/>
          <a:ext cx="3692778" cy="1187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Aún hay niños que son excluidos, por ejemplo los pobres</a:t>
          </a:r>
          <a:endParaRPr lang="es-MX" sz="1900" kern="1200" dirty="0"/>
        </a:p>
      </dsp:txBody>
      <dsp:txXfrm>
        <a:off x="742885" y="1652478"/>
        <a:ext cx="3692778" cy="1187425"/>
      </dsp:txXfrm>
    </dsp:sp>
    <dsp:sp modelId="{B4055B0D-6B36-439A-8842-C5C31EC73CBF}">
      <dsp:nvSpPr>
        <dsp:cNvPr id="0" name=""/>
        <dsp:cNvSpPr/>
      </dsp:nvSpPr>
      <dsp:spPr>
        <a:xfrm>
          <a:off x="373517" y="1355622"/>
          <a:ext cx="369367" cy="3094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4928"/>
              </a:lnTo>
              <a:lnTo>
                <a:pt x="369367" y="30949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032B1-2E9C-4259-AD2A-6FA8D961A2B0}">
      <dsp:nvSpPr>
        <dsp:cNvPr id="0" name=""/>
        <dsp:cNvSpPr/>
      </dsp:nvSpPr>
      <dsp:spPr>
        <a:xfrm>
          <a:off x="742885" y="3136760"/>
          <a:ext cx="4336343" cy="2627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Dos limitaciones: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1. No atiende a toda la población excluida de las escuelas comunes, se ha limitado a la atención de niños con </a:t>
          </a:r>
          <a:r>
            <a:rPr lang="es-MX" sz="1900" kern="1200" dirty="0" err="1" smtClean="0"/>
            <a:t>nee</a:t>
          </a:r>
          <a:r>
            <a:rPr lang="es-MX" sz="1900" kern="1200" dirty="0" smtClean="0"/>
            <a:t>.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2. Los esfuerzos están en preparar al alumno para ajustarse a la dinámica del aula que parece inalterable.</a:t>
          </a:r>
          <a:endParaRPr lang="es-MX" sz="1900" kern="1200" dirty="0"/>
        </a:p>
      </dsp:txBody>
      <dsp:txXfrm>
        <a:off x="742885" y="3136760"/>
        <a:ext cx="4336343" cy="2627581"/>
      </dsp:txXfrm>
    </dsp:sp>
    <dsp:sp modelId="{73FF3B0B-B9C8-4C92-8F21-FD42FE37F883}">
      <dsp:nvSpPr>
        <dsp:cNvPr id="0" name=""/>
        <dsp:cNvSpPr/>
      </dsp:nvSpPr>
      <dsp:spPr>
        <a:xfrm>
          <a:off x="5034814" y="168197"/>
          <a:ext cx="3190635" cy="118742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800" kern="1200" dirty="0" smtClean="0"/>
            <a:t>inclusión</a:t>
          </a:r>
          <a:endParaRPr lang="es-MX" sz="5800" kern="1200" dirty="0"/>
        </a:p>
      </dsp:txBody>
      <dsp:txXfrm>
        <a:off x="5034814" y="168197"/>
        <a:ext cx="3190635" cy="1187425"/>
      </dsp:txXfrm>
    </dsp:sp>
    <dsp:sp modelId="{9B02C0EB-DF19-4BAD-85F1-3CFAFB758C4D}">
      <dsp:nvSpPr>
        <dsp:cNvPr id="0" name=""/>
        <dsp:cNvSpPr/>
      </dsp:nvSpPr>
      <dsp:spPr>
        <a:xfrm>
          <a:off x="5353878" y="1355622"/>
          <a:ext cx="319063" cy="890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0568"/>
              </a:lnTo>
              <a:lnTo>
                <a:pt x="319063" y="89056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F69E0-C753-4808-B15C-76CFD3D5C553}">
      <dsp:nvSpPr>
        <dsp:cNvPr id="0" name=""/>
        <dsp:cNvSpPr/>
      </dsp:nvSpPr>
      <dsp:spPr>
        <a:xfrm>
          <a:off x="5672941" y="1652478"/>
          <a:ext cx="1899880" cy="1187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Es lo opuesto a la excusión</a:t>
          </a:r>
          <a:endParaRPr lang="es-MX" sz="1900" kern="1200" dirty="0"/>
        </a:p>
      </dsp:txBody>
      <dsp:txXfrm>
        <a:off x="5672941" y="1652478"/>
        <a:ext cx="1899880" cy="1187425"/>
      </dsp:txXfrm>
    </dsp:sp>
    <dsp:sp modelId="{36653456-910B-4628-B87C-026B68DA0BB6}">
      <dsp:nvSpPr>
        <dsp:cNvPr id="0" name=""/>
        <dsp:cNvSpPr/>
      </dsp:nvSpPr>
      <dsp:spPr>
        <a:xfrm>
          <a:off x="5353878" y="1355622"/>
          <a:ext cx="319063" cy="2374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850"/>
              </a:lnTo>
              <a:lnTo>
                <a:pt x="319063" y="237485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16C2B-C470-492F-9275-F3DBCFEA6A49}">
      <dsp:nvSpPr>
        <dsp:cNvPr id="0" name=""/>
        <dsp:cNvSpPr/>
      </dsp:nvSpPr>
      <dsp:spPr>
        <a:xfrm>
          <a:off x="5672941" y="3136760"/>
          <a:ext cx="1899880" cy="1187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Nace como respuesta a la exclusión</a:t>
          </a:r>
          <a:endParaRPr lang="es-MX" sz="1900" kern="1200" dirty="0"/>
        </a:p>
      </dsp:txBody>
      <dsp:txXfrm>
        <a:off x="5672941" y="3136760"/>
        <a:ext cx="1899880" cy="1187425"/>
      </dsp:txXfrm>
    </dsp:sp>
    <dsp:sp modelId="{BBBBD48F-4828-431E-B8BD-7FDAEB50662D}">
      <dsp:nvSpPr>
        <dsp:cNvPr id="0" name=""/>
        <dsp:cNvSpPr/>
      </dsp:nvSpPr>
      <dsp:spPr>
        <a:xfrm>
          <a:off x="5353878" y="1355622"/>
          <a:ext cx="319063" cy="3859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131"/>
              </a:lnTo>
              <a:lnTo>
                <a:pt x="319063" y="38591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0278F-9E71-4F88-93CF-F0D8DCB98DC2}">
      <dsp:nvSpPr>
        <dsp:cNvPr id="0" name=""/>
        <dsp:cNvSpPr/>
      </dsp:nvSpPr>
      <dsp:spPr>
        <a:xfrm>
          <a:off x="5672941" y="4621041"/>
          <a:ext cx="1899880" cy="1187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Supone un avance cualitativo respecto a la integración</a:t>
          </a:r>
          <a:endParaRPr lang="es-MX" sz="1900" kern="1200" dirty="0"/>
        </a:p>
      </dsp:txBody>
      <dsp:txXfrm>
        <a:off x="5672941" y="4621041"/>
        <a:ext cx="1899880" cy="1187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522B-139E-406D-9C5B-732648F9D522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78292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522B-139E-406D-9C5B-732648F9D522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4364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522B-139E-406D-9C5B-732648F9D522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3160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522B-139E-406D-9C5B-732648F9D522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6729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522B-139E-406D-9C5B-732648F9D522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6279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522B-139E-406D-9C5B-732648F9D522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9145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522B-139E-406D-9C5B-732648F9D522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3589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522B-139E-406D-9C5B-732648F9D522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5513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522B-139E-406D-9C5B-732648F9D522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2726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522B-139E-406D-9C5B-732648F9D522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6504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522B-139E-406D-9C5B-732648F9D522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9230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522B-139E-406D-9C5B-732648F9D522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2511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dirty="0"/>
              <a:t> </a:t>
            </a:r>
            <a:r>
              <a:rPr lang="es-MX" dirty="0" smtClean="0"/>
              <a:t>La </a:t>
            </a:r>
            <a:r>
              <a:rPr lang="es-MX" dirty="0"/>
              <a:t>cultura de la diversidad y la educación inclusiva. </a:t>
            </a:r>
            <a:br>
              <a:rPr lang="es-MX" dirty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Santiago </a:t>
            </a:r>
            <a:r>
              <a:rPr lang="es-MX" dirty="0" err="1" smtClean="0"/>
              <a:t>Rosano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212308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96" t="3421" r="10407" b="4685"/>
          <a:stretch/>
        </p:blipFill>
        <p:spPr>
          <a:xfrm>
            <a:off x="1290273" y="332656"/>
            <a:ext cx="6594095" cy="6303507"/>
          </a:xfrm>
        </p:spPr>
      </p:pic>
    </p:spTree>
    <p:extLst>
      <p:ext uri="{BB962C8B-B14F-4D97-AF65-F5344CB8AC3E}">
        <p14:creationId xmlns:p14="http://schemas.microsoft.com/office/powerpoint/2010/main" xmlns="" val="21122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795"/>
            <a:ext cx="8229600" cy="1143000"/>
          </a:xfrm>
        </p:spPr>
        <p:txBody>
          <a:bodyPr/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exclusión a la inclusión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 smtClean="0"/>
              <a:t>En el siglo XVII Juan </a:t>
            </a:r>
            <a:r>
              <a:rPr lang="es-MX" dirty="0"/>
              <a:t>Amos </a:t>
            </a:r>
            <a:r>
              <a:rPr lang="es-MX" dirty="0" err="1"/>
              <a:t>Comenius</a:t>
            </a:r>
            <a:r>
              <a:rPr lang="es-MX" dirty="0"/>
              <a:t> (1592 - 1670), a quien se </a:t>
            </a:r>
            <a:r>
              <a:rPr lang="es-MX" dirty="0" smtClean="0"/>
              <a:t>le considera </a:t>
            </a:r>
            <a:r>
              <a:rPr lang="es-MX" dirty="0"/>
              <a:t>el padre de la </a:t>
            </a:r>
            <a:r>
              <a:rPr lang="es-MX" dirty="0" smtClean="0"/>
              <a:t>pedagogía moderna, en </a:t>
            </a:r>
            <a:r>
              <a:rPr lang="es-MX" dirty="0"/>
              <a:t>su obra ‘Didáctica </a:t>
            </a:r>
            <a:r>
              <a:rPr lang="es-MX" dirty="0" smtClean="0"/>
              <a:t>Magna’ formula la máxima</a:t>
            </a:r>
            <a:r>
              <a:rPr lang="es-MX" dirty="0"/>
              <a:t>: </a:t>
            </a:r>
            <a:r>
              <a:rPr lang="es-MX" i="1" dirty="0"/>
              <a:t>“Educación para todos los niños y niñas del mundo (...) ricos y pobres, hombres </a:t>
            </a:r>
            <a:r>
              <a:rPr lang="es-MX" i="1" dirty="0" smtClean="0"/>
              <a:t>y mujeres</a:t>
            </a:r>
            <a:r>
              <a:rPr lang="es-MX" i="1" dirty="0"/>
              <a:t>, los agudos, ávidos y dúctiles, los lentos aunque complacientes, los bruscos </a:t>
            </a:r>
            <a:r>
              <a:rPr lang="es-MX" i="1" dirty="0" smtClean="0"/>
              <a:t>y tozudos</a:t>
            </a:r>
            <a:r>
              <a:rPr lang="es-MX" i="1" dirty="0"/>
              <a:t>” </a:t>
            </a:r>
            <a:r>
              <a:rPr lang="es-MX" dirty="0"/>
              <a:t>(REVECO, 2005: 243).</a:t>
            </a:r>
          </a:p>
        </p:txBody>
      </p:sp>
    </p:spTree>
    <p:extLst>
      <p:ext uri="{BB962C8B-B14F-4D97-AF65-F5344CB8AC3E}">
        <p14:creationId xmlns:p14="http://schemas.microsoft.com/office/powerpoint/2010/main" xmlns="" val="38967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trayecto de la exclusión hacia la inclusión</a:t>
            </a: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3991283"/>
              </p:ext>
            </p:extLst>
          </p:nvPr>
        </p:nvGraphicFramePr>
        <p:xfrm>
          <a:off x="457200" y="1484784"/>
          <a:ext cx="8229600" cy="502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2632"/>
                <a:gridCol w="5626968"/>
              </a:tblGrid>
              <a:tr h="77000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FASES</a:t>
                      </a:r>
                      <a:endParaRPr 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CONDICIONES EDUCATIVAS</a:t>
                      </a:r>
                    </a:p>
                    <a:p>
                      <a:pPr algn="ctr"/>
                      <a:r>
                        <a:rPr lang="es-MX" sz="1800" u="none" strike="noStrike" kern="1200" baseline="0" dirty="0" smtClean="0"/>
                        <a:t>(Para clases sociales desfavorecidas, grupos culturales minoritarios, mujeres y personas con discapacidad)</a:t>
                      </a:r>
                      <a:endParaRPr lang="es-MX" sz="2400" dirty="0"/>
                    </a:p>
                  </a:txBody>
                  <a:tcPr/>
                </a:tc>
              </a:tr>
              <a:tr h="624556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Exclusión</a:t>
                      </a:r>
                      <a:endParaRPr 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u="none" strike="noStrike" kern="1200" baseline="0" dirty="0" smtClean="0"/>
                        <a:t>No escolarización para todos o algunos de estos grupos</a:t>
                      </a:r>
                      <a:endParaRPr lang="es-MX" sz="2000" dirty="0"/>
                    </a:p>
                  </a:txBody>
                  <a:tcPr anchor="ctr"/>
                </a:tc>
              </a:tr>
              <a:tr h="624556">
                <a:tc>
                  <a:txBody>
                    <a:bodyPr/>
                    <a:lstStyle/>
                    <a:p>
                      <a:pPr algn="ctr"/>
                      <a:r>
                        <a:rPr lang="es-MX" sz="2400" u="none" strike="noStrike" kern="1200" baseline="0" dirty="0" smtClean="0"/>
                        <a:t>Segregación</a:t>
                      </a:r>
                      <a:endParaRPr 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u="none" strike="noStrike" kern="1200" baseline="0" dirty="0" smtClean="0"/>
                        <a:t>Escolarización en centros diferentes de las clases </a:t>
                      </a:r>
                      <a:r>
                        <a:rPr lang="es-MX" sz="2000" u="none" strike="noStrike" kern="1200" baseline="0" smtClean="0"/>
                        <a:t>sociales desfavorecidas</a:t>
                      </a:r>
                      <a:endParaRPr lang="es-MX" sz="2000" dirty="0"/>
                    </a:p>
                  </a:txBody>
                  <a:tcPr anchor="ctr"/>
                </a:tc>
              </a:tr>
              <a:tr h="1540000">
                <a:tc>
                  <a:txBody>
                    <a:bodyPr/>
                    <a:lstStyle/>
                    <a:p>
                      <a:pPr algn="ctr"/>
                      <a:r>
                        <a:rPr lang="es-MX" sz="2400" u="none" strike="noStrike" kern="1200" baseline="0" dirty="0" smtClean="0"/>
                        <a:t>Integración</a:t>
                      </a:r>
                      <a:endParaRPr 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u="none" strike="noStrike" kern="1200" baseline="0" dirty="0" smtClean="0"/>
                        <a:t>Incorporación de algunas personas de los distintos grupos a la escuela ordinaria (sin que ésta haga cambios sustanciales)</a:t>
                      </a:r>
                      <a:endParaRPr lang="es-MX" sz="2000" dirty="0"/>
                    </a:p>
                  </a:txBody>
                  <a:tcPr anchor="ctr"/>
                </a:tc>
              </a:tr>
              <a:tr h="1078000">
                <a:tc>
                  <a:txBody>
                    <a:bodyPr/>
                    <a:lstStyle/>
                    <a:p>
                      <a:pPr algn="ctr"/>
                      <a:r>
                        <a:rPr lang="es-MX" sz="2400" u="none" strike="noStrike" kern="1200" baseline="0" dirty="0" smtClean="0"/>
                        <a:t>Inclusión</a:t>
                      </a:r>
                      <a:endParaRPr 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u="none" strike="noStrike" kern="1200" baseline="0" dirty="0" smtClean="0"/>
                        <a:t>Creación de una escuela entre todas y todos para todas y todos</a:t>
                      </a:r>
                      <a:endParaRPr lang="es-MX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130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Inclusión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MX" dirty="0" smtClean="0"/>
              <a:t>Dos elementos </a:t>
            </a:r>
            <a:r>
              <a:rPr lang="es-MX" dirty="0"/>
              <a:t>claves que sustentan su surgimiento, según nos señala </a:t>
            </a:r>
            <a:r>
              <a:rPr lang="es-MX" dirty="0" smtClean="0"/>
              <a:t>Arnaiz: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/>
              <a:t>E</a:t>
            </a:r>
            <a:r>
              <a:rPr lang="es-MX" dirty="0" smtClean="0"/>
              <a:t>l reconocimiento </a:t>
            </a:r>
            <a:r>
              <a:rPr lang="es-MX" dirty="0"/>
              <a:t>de la educación como un </a:t>
            </a:r>
            <a:r>
              <a:rPr lang="es-MX" dirty="0" smtClean="0"/>
              <a:t>derecho. Un </a:t>
            </a:r>
            <a:r>
              <a:rPr lang="es-MX" dirty="0"/>
              <a:t>derecho universal para todas las niñas y niños; </a:t>
            </a:r>
            <a:r>
              <a:rPr lang="es-MX" dirty="0" smtClean="0"/>
              <a:t>a </a:t>
            </a:r>
            <a:r>
              <a:rPr lang="es-MX" dirty="0"/>
              <a:t>la educación y a una educación de </a:t>
            </a:r>
            <a:r>
              <a:rPr lang="es-MX" dirty="0" smtClean="0"/>
              <a:t>calidad.</a:t>
            </a:r>
          </a:p>
          <a:p>
            <a:pPr marL="514350" indent="-514350" algn="just">
              <a:buFont typeface="+mj-lt"/>
              <a:buAutoNum type="arabicPeriod"/>
            </a:pPr>
            <a:endParaRPr lang="es-MX" dirty="0"/>
          </a:p>
          <a:p>
            <a:pPr marL="514350" indent="-514350" algn="just">
              <a:buFont typeface="+mj-lt"/>
              <a:buAutoNum type="arabicPeriod"/>
            </a:pPr>
            <a:r>
              <a:rPr lang="es-MX" dirty="0" smtClean="0"/>
              <a:t>El reconocimiento </a:t>
            </a:r>
            <a:r>
              <a:rPr lang="es-MX" dirty="0"/>
              <a:t>de la diversidad como un valor, las diferencias individuales como </a:t>
            </a:r>
            <a:r>
              <a:rPr lang="es-MX" dirty="0" smtClean="0"/>
              <a:t>motivo de </a:t>
            </a:r>
            <a:r>
              <a:rPr lang="es-MX" dirty="0"/>
              <a:t>celebración, como refiere </a:t>
            </a:r>
            <a:r>
              <a:rPr lang="es-MX" dirty="0" err="1"/>
              <a:t>Moriña</a:t>
            </a:r>
            <a:r>
              <a:rPr lang="es-MX" dirty="0"/>
              <a:t> (2004: 30). </a:t>
            </a:r>
            <a:endParaRPr lang="es-MX" dirty="0" smtClean="0"/>
          </a:p>
          <a:p>
            <a:pPr marL="514350" indent="-514350" algn="just">
              <a:buFont typeface="+mj-lt"/>
              <a:buAutoNum type="arabicPeriod"/>
            </a:pPr>
            <a:endParaRPr lang="es-MX" dirty="0"/>
          </a:p>
          <a:p>
            <a:pPr marL="0" indent="0" algn="just">
              <a:buNone/>
            </a:pPr>
            <a:r>
              <a:rPr lang="es-MX" dirty="0" smtClean="0"/>
              <a:t>Finalmente </a:t>
            </a:r>
            <a:r>
              <a:rPr lang="es-MX" dirty="0"/>
              <a:t>esta visión inclusiva </a:t>
            </a:r>
            <a:r>
              <a:rPr lang="es-MX" dirty="0" smtClean="0"/>
              <a:t>tiene que </a:t>
            </a:r>
            <a:r>
              <a:rPr lang="es-MX" dirty="0"/>
              <a:t>llevar a la transformación de los centros: a fijarnos en y cambiar las escuelas, no </a:t>
            </a:r>
            <a:r>
              <a:rPr lang="es-MX" dirty="0" smtClean="0"/>
              <a:t>a centrarnos </a:t>
            </a:r>
            <a:r>
              <a:rPr lang="es-MX" dirty="0"/>
              <a:t>en y ‘rehabilitar’ a las niñas y niños.</a:t>
            </a:r>
          </a:p>
        </p:txBody>
      </p:sp>
    </p:spTree>
    <p:extLst>
      <p:ext uri="{BB962C8B-B14F-4D97-AF65-F5344CB8AC3E}">
        <p14:creationId xmlns:p14="http://schemas.microsoft.com/office/powerpoint/2010/main" xmlns="" val="37781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39499483"/>
              </p:ext>
            </p:extLst>
          </p:nvPr>
        </p:nvGraphicFramePr>
        <p:xfrm>
          <a:off x="457200" y="404664"/>
          <a:ext cx="82296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899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07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LA FILOSOFÍA DE LA INTEGRACIÓN Y DE LA INCLUSIÓN</a:t>
            </a:r>
            <a:endParaRPr lang="es-MX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1254529"/>
              </p:ext>
            </p:extLst>
          </p:nvPr>
        </p:nvGraphicFramePr>
        <p:xfrm>
          <a:off x="457200" y="1726272"/>
          <a:ext cx="8229600" cy="48158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INTEGRACIÓN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INCLUSIÓN</a:t>
                      </a:r>
                      <a:endParaRPr lang="es-MX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Ubicación física dentro de la escuela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Participación junto con las otras en la</a:t>
                      </a:r>
                    </a:p>
                    <a:p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construcción del conocimiento</a:t>
                      </a:r>
                      <a:endParaRPr lang="es-MX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problema es el estudiante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problema es el currículo escolar</a:t>
                      </a:r>
                      <a:endParaRPr lang="es-MX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diferencia como problema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diferencia como valor</a:t>
                      </a:r>
                      <a:endParaRPr lang="es-MX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Atención a las personas con N.E.E.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Atención a </a:t>
                      </a:r>
                      <a:r>
                        <a:rPr lang="es-MX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todas </a:t>
                      </a:r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 niñas y niños (BAPS)</a:t>
                      </a:r>
                      <a:endParaRPr lang="es-MX" sz="20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equipo de apoyo atiende a la niña o niño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equipo de apoyo colabora con la maestra o maestro</a:t>
                      </a:r>
                      <a:endParaRPr lang="es-MX" sz="20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Mantiene las barreras entre normales y no normales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Rompe prejuicios de normalidad</a:t>
                      </a:r>
                      <a:endParaRPr lang="es-MX" sz="2000" dirty="0"/>
                    </a:p>
                  </a:txBody>
                  <a:tcPr anchor="ctr"/>
                </a:tc>
              </a:tr>
              <a:tr h="137680">
                <a:tc>
                  <a:txBody>
                    <a:bodyPr/>
                    <a:lstStyle/>
                    <a:p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Supone, en el mejor caso, un cambio educativo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Supone un cambio social</a:t>
                      </a:r>
                      <a:endParaRPr lang="es-MX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293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67941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“La integración se presenta como algo que tiene que ver con los niños que </a:t>
            </a:r>
            <a:r>
              <a:rPr lang="es-MX" dirty="0" smtClean="0"/>
              <a:t>tienen ‘necesidades </a:t>
            </a:r>
            <a:r>
              <a:rPr lang="es-MX" dirty="0"/>
              <a:t>especiales’. Pero en este caso, poniendo el énfasis en el fracaso del alumno </a:t>
            </a:r>
            <a:r>
              <a:rPr lang="es-MX" dirty="0" smtClean="0"/>
              <a:t>se enmascara </a:t>
            </a:r>
            <a:r>
              <a:rPr lang="es-MX" dirty="0"/>
              <a:t>la cuestión fundamental, es decir, el fracaso del sistema para satisfacer </a:t>
            </a:r>
            <a:r>
              <a:rPr lang="es-MX" dirty="0" smtClean="0"/>
              <a:t>las necesidades </a:t>
            </a:r>
            <a:r>
              <a:rPr lang="es-MX" dirty="0"/>
              <a:t>de todos los niños” (VLACHOU, 1999: 46).</a:t>
            </a:r>
          </a:p>
        </p:txBody>
      </p:sp>
    </p:spTree>
    <p:extLst>
      <p:ext uri="{BB962C8B-B14F-4D97-AF65-F5344CB8AC3E}">
        <p14:creationId xmlns:p14="http://schemas.microsoft.com/office/powerpoint/2010/main" xmlns="" val="4623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es-MX" dirty="0"/>
              <a:t>“</a:t>
            </a:r>
            <a:r>
              <a:rPr lang="es-MX" dirty="0" err="1"/>
              <a:t>Booth</a:t>
            </a:r>
            <a:r>
              <a:rPr lang="es-MX" dirty="0"/>
              <a:t> y sus colaboradores (2000) sustituyen el concepto ‘</a:t>
            </a:r>
            <a:r>
              <a:rPr lang="es-MX" dirty="0" err="1"/>
              <a:t>n.e.e</a:t>
            </a:r>
            <a:r>
              <a:rPr lang="es-MX" dirty="0"/>
              <a:t>’ por el </a:t>
            </a:r>
            <a:r>
              <a:rPr lang="es-MX" dirty="0" smtClean="0"/>
              <a:t>término ‘barreras </a:t>
            </a:r>
            <a:r>
              <a:rPr lang="es-MX" dirty="0"/>
              <a:t>para el aprendizaje y participación’. Ello implica un modelo social donde </a:t>
            </a:r>
            <a:r>
              <a:rPr lang="es-MX" dirty="0" smtClean="0"/>
              <a:t>las </a:t>
            </a:r>
            <a:r>
              <a:rPr lang="es-MX" dirty="0"/>
              <a:t>barreras para aprender y participar surgen a través de una interacción entre los estudiantes </a:t>
            </a:r>
            <a:r>
              <a:rPr lang="es-MX" dirty="0" smtClean="0"/>
              <a:t>y su </a:t>
            </a:r>
            <a:r>
              <a:rPr lang="es-MX" dirty="0"/>
              <a:t>contexto, las personas, políticas, instituciones, culturas y circunstancias sociales </a:t>
            </a:r>
            <a:r>
              <a:rPr lang="es-MX" dirty="0" smtClean="0"/>
              <a:t>y económicas </a:t>
            </a:r>
            <a:r>
              <a:rPr lang="es-MX" dirty="0"/>
              <a:t>que afectan a sus vidas.” (MORIÑA, 2004: 39).</a:t>
            </a:r>
          </a:p>
        </p:txBody>
      </p:sp>
    </p:spTree>
    <p:extLst>
      <p:ext uri="{BB962C8B-B14F-4D97-AF65-F5344CB8AC3E}">
        <p14:creationId xmlns:p14="http://schemas.microsoft.com/office/powerpoint/2010/main" xmlns="" val="24262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b="1" dirty="0"/>
              <a:t>DE LAS DIFICULTADES DE APRENDIZAJE A LAS BARRERAS DE ACCESO</a:t>
            </a:r>
            <a:endParaRPr lang="es-MX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6804379"/>
              </p:ext>
            </p:extLst>
          </p:nvPr>
        </p:nvGraphicFramePr>
        <p:xfrm>
          <a:off x="457200" y="1700808"/>
          <a:ext cx="8229600" cy="468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/>
                <a:gridCol w="6203032"/>
              </a:tblGrid>
              <a:tr h="1769465">
                <a:tc>
                  <a:txBody>
                    <a:bodyPr/>
                    <a:lstStyle/>
                    <a:p>
                      <a:pPr algn="ctr"/>
                      <a:r>
                        <a:rPr lang="es-MX" sz="2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FASE</a:t>
                      </a:r>
                      <a:endParaRPr lang="es-MX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VISIÓN DE LAS PROBLEMÁTICAS EN EL PROCESO DE ENSEÑANZA-APRENDIZAJE</a:t>
                      </a:r>
                      <a:endParaRPr lang="es-MX" sz="2800" b="1" dirty="0"/>
                    </a:p>
                  </a:txBody>
                  <a:tcPr anchor="ctr"/>
                </a:tc>
              </a:tr>
              <a:tr h="970352">
                <a:tc>
                  <a:txBody>
                    <a:bodyPr/>
                    <a:lstStyle/>
                    <a:p>
                      <a:pPr algn="ctr"/>
                      <a:r>
                        <a:rPr lang="es-MX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Segregación</a:t>
                      </a:r>
                      <a:endParaRPr lang="es-MX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Dificultades de aprendizaje</a:t>
                      </a:r>
                      <a:endParaRPr lang="es-MX" sz="2800" dirty="0"/>
                    </a:p>
                  </a:txBody>
                  <a:tcPr anchor="ctr"/>
                </a:tc>
              </a:tr>
              <a:tr h="970352">
                <a:tc>
                  <a:txBody>
                    <a:bodyPr/>
                    <a:lstStyle/>
                    <a:p>
                      <a:pPr algn="ctr"/>
                      <a:r>
                        <a:rPr lang="es-MX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Integración</a:t>
                      </a:r>
                      <a:endParaRPr lang="es-MX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Necesidades educativas especiales</a:t>
                      </a:r>
                      <a:endParaRPr lang="es-MX" sz="2800" dirty="0"/>
                    </a:p>
                  </a:txBody>
                  <a:tcPr anchor="ctr"/>
                </a:tc>
              </a:tr>
              <a:tr h="970352">
                <a:tc>
                  <a:txBody>
                    <a:bodyPr/>
                    <a:lstStyle/>
                    <a:p>
                      <a:pPr algn="ctr"/>
                      <a:r>
                        <a:rPr lang="es-MX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Inclusión</a:t>
                      </a:r>
                      <a:endParaRPr lang="es-MX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Barreras de acceso al aprendizaje</a:t>
                      </a:r>
                      <a:endParaRPr lang="es-MX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48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Diversidad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2400" dirty="0" smtClean="0"/>
              <a:t>El termino sigue siendo utilizado con sentido negativo.</a:t>
            </a:r>
          </a:p>
          <a:p>
            <a:pPr marL="0" indent="0" algn="just">
              <a:buNone/>
            </a:pPr>
            <a:endParaRPr lang="es-MX" sz="2400" dirty="0" smtClean="0"/>
          </a:p>
          <a:p>
            <a:pPr marL="0" indent="0" algn="just">
              <a:buNone/>
            </a:pPr>
            <a:r>
              <a:rPr lang="es-MX" sz="2400" dirty="0" smtClean="0"/>
              <a:t>“</a:t>
            </a:r>
            <a:r>
              <a:rPr lang="es-MX" sz="2400" dirty="0"/>
              <a:t>Las diferentes formas de consumo educativo llevan a cabo de manera </a:t>
            </a:r>
            <a:r>
              <a:rPr lang="es-MX" sz="2400" dirty="0" smtClean="0"/>
              <a:t>descentralizada y </a:t>
            </a:r>
            <a:r>
              <a:rPr lang="es-MX" sz="2400" dirty="0"/>
              <a:t>‘flexible’ una reproducción de las desigualdades sociales según nuevas lógicas que </a:t>
            </a:r>
            <a:r>
              <a:rPr lang="es-MX" sz="2400" dirty="0" smtClean="0"/>
              <a:t>apenas tienen </a:t>
            </a:r>
            <a:r>
              <a:rPr lang="es-MX" sz="2400" dirty="0"/>
              <a:t>nada que ver con la ‘escuela única’. El nuevo modelo de escuela funciona con </a:t>
            </a:r>
            <a:r>
              <a:rPr lang="es-MX" sz="2400" dirty="0" smtClean="0"/>
              <a:t>la ‘diversidad</a:t>
            </a:r>
            <a:r>
              <a:rPr lang="es-MX" sz="2400" dirty="0"/>
              <a:t>’ y la ‘diferenciación’, en función de los públicos y las ‘demandas” (</a:t>
            </a:r>
            <a:r>
              <a:rPr lang="es-MX" sz="2400" dirty="0" smtClean="0"/>
              <a:t>LAVAL,2004</a:t>
            </a:r>
            <a:r>
              <a:rPr lang="es-MX" sz="2400" dirty="0"/>
              <a:t>: 27).</a:t>
            </a:r>
          </a:p>
        </p:txBody>
      </p:sp>
    </p:spTree>
    <p:extLst>
      <p:ext uri="{BB962C8B-B14F-4D97-AF65-F5344CB8AC3E}">
        <p14:creationId xmlns:p14="http://schemas.microsoft.com/office/powerpoint/2010/main" xmlns="" val="285548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MX" dirty="0" smtClean="0"/>
              <a:t>Es una cualidad </a:t>
            </a:r>
            <a:r>
              <a:rPr lang="es-MX" dirty="0"/>
              <a:t>propia de la vida, “no existe cosa más natural que </a:t>
            </a:r>
            <a:r>
              <a:rPr lang="es-MX" dirty="0" smtClean="0"/>
              <a:t>la diversidad</a:t>
            </a:r>
            <a:r>
              <a:rPr lang="es-MX" dirty="0"/>
              <a:t>. La diferencia es lo normal.” (LÓPEZ MELERO, 2004: 50</a:t>
            </a:r>
            <a:r>
              <a:rPr lang="es-MX" dirty="0" smtClean="0"/>
              <a:t>).</a:t>
            </a:r>
            <a:r>
              <a:rPr lang="es-MX" dirty="0"/>
              <a:t> </a:t>
            </a:r>
            <a:r>
              <a:rPr lang="es-MX" dirty="0" smtClean="0"/>
              <a:t>Una diversidad que no </a:t>
            </a:r>
            <a:r>
              <a:rPr lang="es-MX" dirty="0"/>
              <a:t>es desigualdad, sino </a:t>
            </a:r>
            <a:r>
              <a:rPr lang="es-MX" dirty="0" smtClean="0"/>
              <a:t>respeto por </a:t>
            </a:r>
            <a:r>
              <a:rPr lang="es-MX" dirty="0"/>
              <a:t>todos los colectivos sociales segregados, </a:t>
            </a:r>
            <a:r>
              <a:rPr lang="es-MX" dirty="0" smtClean="0"/>
              <a:t>por condiciones </a:t>
            </a:r>
            <a:r>
              <a:rPr lang="es-MX" dirty="0"/>
              <a:t>de género, de </a:t>
            </a:r>
            <a:r>
              <a:rPr lang="es-MX" dirty="0" err="1"/>
              <a:t>étnia</a:t>
            </a:r>
            <a:r>
              <a:rPr lang="es-MX" dirty="0"/>
              <a:t>, socio-culturales, religiosas, de capacidades, de ritmos </a:t>
            </a:r>
            <a:r>
              <a:rPr lang="es-MX" dirty="0" smtClean="0"/>
              <a:t>de </a:t>
            </a:r>
            <a:r>
              <a:rPr lang="es-MX" dirty="0" smtClean="0"/>
              <a:t>aprendizaje</a:t>
            </a:r>
            <a:r>
              <a:rPr lang="es-MX" dirty="0"/>
              <a:t>, de procesos de desarrollo, </a:t>
            </a:r>
            <a:r>
              <a:rPr lang="es-MX" dirty="0" smtClean="0"/>
              <a:t>de orientación sexual, ideológicas</a:t>
            </a:r>
            <a:r>
              <a:rPr lang="es-MX" dirty="0"/>
              <a:t>, de </a:t>
            </a:r>
            <a:r>
              <a:rPr lang="es-MX" dirty="0" smtClean="0"/>
              <a:t>salud, etc.</a:t>
            </a:r>
            <a:endParaRPr lang="es-MX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Diversidad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xmlns="" val="410658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04456"/>
          </a:xfrm>
        </p:spPr>
        <p:txBody>
          <a:bodyPr/>
          <a:lstStyle/>
          <a:p>
            <a:pPr algn="just"/>
            <a:r>
              <a:rPr lang="es-MX" b="1" dirty="0" smtClean="0"/>
              <a:t>Cultura de la diversidad  </a:t>
            </a:r>
            <a:r>
              <a:rPr lang="es-MX" dirty="0" smtClean="0"/>
              <a:t>(LÓPEZ MELERO, 2000: 46):</a:t>
            </a:r>
          </a:p>
          <a:p>
            <a:pPr algn="just"/>
            <a:endParaRPr lang="es-MX" dirty="0" smtClean="0"/>
          </a:p>
          <a:p>
            <a:pPr marL="0" indent="0" algn="just">
              <a:buNone/>
            </a:pPr>
            <a:r>
              <a:rPr lang="es-MX" dirty="0"/>
              <a:t>la sociedad </a:t>
            </a:r>
            <a:r>
              <a:rPr lang="es-MX" dirty="0" smtClean="0"/>
              <a:t> es la que debe cambiar sus comportamientos </a:t>
            </a:r>
            <a:r>
              <a:rPr lang="es-MX" dirty="0"/>
              <a:t>y sus actitudes con respecto a los </a:t>
            </a:r>
            <a:r>
              <a:rPr lang="es-MX" dirty="0" smtClean="0"/>
              <a:t>colectivos marginados </a:t>
            </a:r>
            <a:r>
              <a:rPr lang="es-MX" dirty="0"/>
              <a:t>para </a:t>
            </a:r>
            <a:r>
              <a:rPr lang="es-MX" dirty="0" smtClean="0"/>
              <a:t>que éstos </a:t>
            </a:r>
            <a:r>
              <a:rPr lang="es-MX" dirty="0"/>
              <a:t>no se vean sometidos a la tiranía de la </a:t>
            </a:r>
            <a:r>
              <a:rPr lang="es-MX" dirty="0" smtClean="0"/>
              <a:t>normalidad.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54059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La separación </a:t>
            </a:r>
            <a:r>
              <a:rPr lang="es-MX" dirty="0"/>
              <a:t>absurda </a:t>
            </a:r>
            <a:r>
              <a:rPr lang="es-MX" dirty="0" smtClean="0"/>
              <a:t>que hacemos entre </a:t>
            </a:r>
            <a:r>
              <a:rPr lang="es-MX" i="1" dirty="0"/>
              <a:t>nosotras</a:t>
            </a:r>
            <a:r>
              <a:rPr lang="es-MX" dirty="0"/>
              <a:t>, las capacitadas, y </a:t>
            </a:r>
            <a:r>
              <a:rPr lang="es-MX" i="1" dirty="0"/>
              <a:t>las otras</a:t>
            </a:r>
            <a:r>
              <a:rPr lang="es-MX" dirty="0"/>
              <a:t>, las discapacitadas</a:t>
            </a:r>
            <a:r>
              <a:rPr lang="es-MX" dirty="0" smtClean="0"/>
              <a:t>, lejos de </a:t>
            </a:r>
            <a:r>
              <a:rPr lang="es-MX" dirty="0"/>
              <a:t>ayudarnos a comprender y transformar la realidad, nos obstaculiza el camino de </a:t>
            </a:r>
            <a:r>
              <a:rPr lang="es-MX" dirty="0" smtClean="0"/>
              <a:t>la inclusión</a:t>
            </a:r>
            <a:r>
              <a:rPr lang="es-MX" dirty="0"/>
              <a:t>. </a:t>
            </a:r>
            <a:endParaRPr lang="es-MX" dirty="0" smtClean="0"/>
          </a:p>
          <a:p>
            <a:endParaRPr lang="es-MX" dirty="0"/>
          </a:p>
          <a:p>
            <a:pPr lvl="1"/>
            <a:r>
              <a:rPr lang="es-MX" dirty="0" smtClean="0"/>
              <a:t>nosotros </a:t>
            </a:r>
            <a:r>
              <a:rPr lang="es-MX" dirty="0"/>
              <a:t>debemos trabajar para que </a:t>
            </a:r>
            <a:r>
              <a:rPr lang="es-MX" dirty="0" smtClean="0"/>
              <a:t>las personas </a:t>
            </a:r>
            <a:r>
              <a:rPr lang="es-MX" dirty="0"/>
              <a:t>discapacitadas se sientan </a:t>
            </a:r>
            <a:r>
              <a:rPr lang="es-MX" dirty="0" smtClean="0"/>
              <a:t>incluidas</a:t>
            </a:r>
          </a:p>
          <a:p>
            <a:pPr lvl="1"/>
            <a:r>
              <a:rPr lang="es-MX" dirty="0" smtClean="0"/>
              <a:t>debemos </a:t>
            </a:r>
            <a:r>
              <a:rPr lang="es-MX" dirty="0"/>
              <a:t>reflexionar sobre </a:t>
            </a:r>
            <a:r>
              <a:rPr lang="es-MX" dirty="0" smtClean="0"/>
              <a:t>cómo miramos </a:t>
            </a:r>
            <a:r>
              <a:rPr lang="es-MX" dirty="0"/>
              <a:t>a las personas </a:t>
            </a:r>
            <a:r>
              <a:rPr lang="es-MX" dirty="0" smtClean="0"/>
              <a:t>discapacitadas</a:t>
            </a:r>
          </a:p>
        </p:txBody>
      </p:sp>
    </p:spTree>
    <p:extLst>
      <p:ext uri="{BB962C8B-B14F-4D97-AF65-F5344CB8AC3E}">
        <p14:creationId xmlns:p14="http://schemas.microsoft.com/office/powerpoint/2010/main" xmlns="" val="178446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3" t="25221" r="965"/>
          <a:stretch/>
        </p:blipFill>
        <p:spPr>
          <a:xfrm>
            <a:off x="465072" y="1058939"/>
            <a:ext cx="8067368" cy="4740121"/>
          </a:xfrm>
        </p:spPr>
      </p:pic>
    </p:spTree>
    <p:extLst>
      <p:ext uri="{BB962C8B-B14F-4D97-AF65-F5344CB8AC3E}">
        <p14:creationId xmlns:p14="http://schemas.microsoft.com/office/powerpoint/2010/main" xmlns="" val="37770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29411"/>
          </a:xfrm>
        </p:spPr>
        <p:txBody>
          <a:bodyPr>
            <a:normAutofit/>
          </a:bodyPr>
          <a:lstStyle/>
          <a:p>
            <a:r>
              <a:rPr lang="es-MX" dirty="0" smtClean="0"/>
              <a:t>La mayoría de las personas somos discapacitadas para aceptar y convivir con lo diferente.</a:t>
            </a:r>
          </a:p>
          <a:p>
            <a:endParaRPr lang="es-MX" dirty="0" smtClean="0"/>
          </a:p>
          <a:p>
            <a:r>
              <a:rPr lang="es-MX" dirty="0" smtClean="0"/>
              <a:t>Manteniendo </a:t>
            </a:r>
            <a:r>
              <a:rPr lang="es-MX" dirty="0"/>
              <a:t>los privilegios de unas clases sobre otras, </a:t>
            </a:r>
            <a:r>
              <a:rPr lang="es-MX" dirty="0" smtClean="0"/>
              <a:t>de unas </a:t>
            </a:r>
            <a:r>
              <a:rPr lang="es-MX" dirty="0"/>
              <a:t>razas sobre otras, de un sexo sobre otro, de unas capacidades sobre otras, de </a:t>
            </a:r>
            <a:r>
              <a:rPr lang="es-MX" dirty="0" smtClean="0"/>
              <a:t>unas ideas </a:t>
            </a:r>
            <a:r>
              <a:rPr lang="es-MX" dirty="0"/>
              <a:t>sobre otras,… de unas personas sobre otras.</a:t>
            </a:r>
          </a:p>
        </p:txBody>
      </p:sp>
    </p:spTree>
    <p:extLst>
      <p:ext uri="{BB962C8B-B14F-4D97-AF65-F5344CB8AC3E}">
        <p14:creationId xmlns:p14="http://schemas.microsoft.com/office/powerpoint/2010/main" xmlns="" val="303137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 smtClean="0"/>
              <a:t>Discapacidad</a:t>
            </a:r>
            <a:endParaRPr lang="es-MX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/>
              <a:t>D</a:t>
            </a:r>
            <a:r>
              <a:rPr lang="es-MX" dirty="0" smtClean="0"/>
              <a:t>ificultad </a:t>
            </a:r>
            <a:r>
              <a:rPr lang="es-MX" dirty="0"/>
              <a:t>para realizar alguna función, </a:t>
            </a:r>
            <a:r>
              <a:rPr lang="es-MX" dirty="0" smtClean="0"/>
              <a:t>cognitiva, física </a:t>
            </a:r>
            <a:r>
              <a:rPr lang="es-MX" dirty="0"/>
              <a:t>–sensorial o motora– o afectiva, </a:t>
            </a:r>
            <a:r>
              <a:rPr lang="es-MX" i="1" dirty="0"/>
              <a:t>en una situación determinada</a:t>
            </a:r>
            <a:r>
              <a:rPr lang="es-MX" dirty="0"/>
              <a:t>. Y debemos </a:t>
            </a:r>
            <a:r>
              <a:rPr lang="es-MX" dirty="0" smtClean="0"/>
              <a:t>enfatizar este </a:t>
            </a:r>
            <a:r>
              <a:rPr lang="es-MX" dirty="0"/>
              <a:t>aspecto de ‘en una situación determinada’, porque al ser la sociedad la que establece </a:t>
            </a:r>
            <a:r>
              <a:rPr lang="es-MX" dirty="0" smtClean="0"/>
              <a:t>lo que </a:t>
            </a:r>
            <a:r>
              <a:rPr lang="es-MX" dirty="0"/>
              <a:t>es normal y lo que es la discapacidad, ésta estará supeditada al tiempo y al espacio,</a:t>
            </a:r>
          </a:p>
        </p:txBody>
      </p:sp>
    </p:spTree>
    <p:extLst>
      <p:ext uri="{BB962C8B-B14F-4D97-AF65-F5344CB8AC3E}">
        <p14:creationId xmlns:p14="http://schemas.microsoft.com/office/powerpoint/2010/main" xmlns="" val="304347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es-MX" dirty="0"/>
              <a:t>la formación de </a:t>
            </a:r>
            <a:r>
              <a:rPr lang="es-MX" dirty="0" smtClean="0"/>
              <a:t>la ‘normalidad</a:t>
            </a:r>
            <a:r>
              <a:rPr lang="es-MX" dirty="0"/>
              <a:t>’ es el resultado –y la representación– de un ejercicio de </a:t>
            </a:r>
            <a:r>
              <a:rPr lang="es-MX" dirty="0" smtClean="0"/>
              <a:t>poder</a:t>
            </a:r>
            <a:r>
              <a:rPr lang="es-MX" dirty="0"/>
              <a:t>.” (</a:t>
            </a:r>
            <a:r>
              <a:rPr lang="es-MX" dirty="0" smtClean="0"/>
              <a:t>BARTON, 1998</a:t>
            </a:r>
            <a:r>
              <a:rPr lang="es-MX" dirty="0"/>
              <a:t>: 160 y 161</a:t>
            </a:r>
            <a:r>
              <a:rPr lang="es-MX" dirty="0" smtClean="0"/>
              <a:t>).</a:t>
            </a:r>
          </a:p>
          <a:p>
            <a:endParaRPr lang="es-MX" dirty="0"/>
          </a:p>
          <a:p>
            <a:r>
              <a:rPr lang="es-MX" dirty="0" smtClean="0"/>
              <a:t>Somos diversos “respecto </a:t>
            </a:r>
            <a:r>
              <a:rPr lang="es-MX" dirty="0"/>
              <a:t>a nosotros mismos a lo largo del tiempo y según las circunstancias </a:t>
            </a:r>
            <a:r>
              <a:rPr lang="es-MX" dirty="0" smtClean="0"/>
              <a:t>cambiantes que </a:t>
            </a:r>
            <a:r>
              <a:rPr lang="es-MX" dirty="0"/>
              <a:t>nos afectan” (GIMENO, 2000: 71).</a:t>
            </a:r>
          </a:p>
        </p:txBody>
      </p:sp>
    </p:spTree>
    <p:extLst>
      <p:ext uri="{BB962C8B-B14F-4D97-AF65-F5344CB8AC3E}">
        <p14:creationId xmlns:p14="http://schemas.microsoft.com/office/powerpoint/2010/main" xmlns="" val="1421787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1072</Words>
  <Application>Microsoft Office PowerPoint</Application>
  <PresentationFormat>Presentación en pantalla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  La cultura de la diversidad y la educación inclusiva.  </vt:lpstr>
      <vt:lpstr>Diversidad</vt:lpstr>
      <vt:lpstr>Diversidad</vt:lpstr>
      <vt:lpstr>Diapositiva 4</vt:lpstr>
      <vt:lpstr>Diapositiva 5</vt:lpstr>
      <vt:lpstr>Diapositiva 6</vt:lpstr>
      <vt:lpstr>Diapositiva 7</vt:lpstr>
      <vt:lpstr>Discapacidad</vt:lpstr>
      <vt:lpstr>Diapositiva 9</vt:lpstr>
      <vt:lpstr>Diapositiva 10</vt:lpstr>
      <vt:lpstr>De la exclusión a la inclusión</vt:lpstr>
      <vt:lpstr>El trayecto de la exclusión hacia la inclusión</vt:lpstr>
      <vt:lpstr>Inclusión</vt:lpstr>
      <vt:lpstr>Diapositiva 14</vt:lpstr>
      <vt:lpstr>LA FILOSOFÍA DE LA INTEGRACIÓN Y DE LA INCLUSIÓN</vt:lpstr>
      <vt:lpstr>Diapositiva 16</vt:lpstr>
      <vt:lpstr>Diapositiva 17</vt:lpstr>
      <vt:lpstr>DE LAS DIFICULTADES DE APRENDIZAJE A LAS BARRERAS DE ACCESO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OfficeDepot</dc:creator>
  <cp:lastModifiedBy>Edith Araceli</cp:lastModifiedBy>
  <cp:revision>25</cp:revision>
  <dcterms:created xsi:type="dcterms:W3CDTF">2015-10-09T16:05:02Z</dcterms:created>
  <dcterms:modified xsi:type="dcterms:W3CDTF">2017-01-09T15:00:42Z</dcterms:modified>
</cp:coreProperties>
</file>