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5" r:id="rId3"/>
    <p:sldId id="284" r:id="rId4"/>
    <p:sldId id="283" r:id="rId5"/>
    <p:sldId id="282" r:id="rId6"/>
    <p:sldId id="281" r:id="rId7"/>
    <p:sldId id="280" r:id="rId8"/>
    <p:sldId id="279" r:id="rId9"/>
    <p:sldId id="278" r:id="rId10"/>
    <p:sldId id="277" r:id="rId11"/>
    <p:sldId id="276" r:id="rId12"/>
    <p:sldId id="289" r:id="rId13"/>
    <p:sldId id="288" r:id="rId14"/>
    <p:sldId id="287"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5223E-7931-4394-B54A-5A2944E0528A}" type="doc">
      <dgm:prSet loTypeId="urn:microsoft.com/office/officeart/2005/8/layout/hList3" loCatId="list" qsTypeId="urn:microsoft.com/office/officeart/2005/8/quickstyle/3d1" qsCatId="3D" csTypeId="urn:microsoft.com/office/officeart/2005/8/colors/colorful5" csCatId="colorful" phldr="1"/>
      <dgm:spPr/>
      <dgm:t>
        <a:bodyPr/>
        <a:lstStyle/>
        <a:p>
          <a:endParaRPr lang="es-MX"/>
        </a:p>
      </dgm:t>
    </dgm:pt>
    <dgm:pt modelId="{B11F0AF2-FC1C-4D67-9AA5-96FF7F19F76E}">
      <dgm:prSet phldrT="[Texto]" custT="1"/>
      <dgm:spPr/>
      <dgm:t>
        <a:bodyPr/>
        <a:lstStyle/>
        <a:p>
          <a:r>
            <a:rPr lang="es-MX" sz="2800" dirty="0" smtClean="0">
              <a:solidFill>
                <a:schemeClr val="tx1"/>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Ocurre que la sociedad de la información nos está recibiendo con una triple diferencia</a:t>
          </a:r>
          <a:r>
            <a:rPr lang="es-MX" sz="2800" dirty="0" smtClean="0">
              <a:solidFill>
                <a:schemeClr val="tx1"/>
              </a:solidFill>
              <a:latin typeface="Aharoni" panose="02010803020104030203" pitchFamily="2" charset="-79"/>
              <a:cs typeface="Aharoni" panose="02010803020104030203" pitchFamily="2" charset="-79"/>
            </a:rPr>
            <a:t>:</a:t>
          </a:r>
          <a:endParaRPr lang="es-MX" sz="2800" dirty="0">
            <a:solidFill>
              <a:schemeClr val="tx1"/>
            </a:solidFill>
          </a:endParaRPr>
        </a:p>
      </dgm:t>
    </dgm:pt>
    <dgm:pt modelId="{0B6D8295-9425-46D4-93F1-062C12860B64}" type="parTrans" cxnId="{F4D31036-E96B-4EB2-9BC7-F39AF336323C}">
      <dgm:prSet/>
      <dgm:spPr/>
      <dgm:t>
        <a:bodyPr/>
        <a:lstStyle/>
        <a:p>
          <a:endParaRPr lang="es-MX"/>
        </a:p>
      </dgm:t>
    </dgm:pt>
    <dgm:pt modelId="{2B2CB367-98CC-4A95-9597-9F9EAD71E1C4}" type="sibTrans" cxnId="{F4D31036-E96B-4EB2-9BC7-F39AF336323C}">
      <dgm:prSet/>
      <dgm:spPr/>
      <dgm:t>
        <a:bodyPr/>
        <a:lstStyle/>
        <a:p>
          <a:endParaRPr lang="es-MX"/>
        </a:p>
      </dgm:t>
    </dgm:pt>
    <dgm:pt modelId="{79390AC4-BB4E-40DB-BF1D-4CEDE141E225}">
      <dgm:prSet phldrT="[Texto]"/>
      <dgm:spPr/>
      <dgm:t>
        <a:bodyPr/>
        <a:lstStyle/>
        <a:p>
          <a:r>
            <a:rPr lang="es-MX" dirty="0" smtClean="0"/>
            <a:t>1. La seguridad de los privilegiados con trabajo fijo.</a:t>
          </a:r>
          <a:endParaRPr lang="es-MX" dirty="0"/>
        </a:p>
      </dgm:t>
    </dgm:pt>
    <dgm:pt modelId="{EC7F97C5-E5BF-478E-BFEE-028D42CDE8BF}" type="parTrans" cxnId="{A5BCE53A-A29A-4922-8A01-8AAA23E2D803}">
      <dgm:prSet/>
      <dgm:spPr/>
      <dgm:t>
        <a:bodyPr/>
        <a:lstStyle/>
        <a:p>
          <a:endParaRPr lang="es-MX"/>
        </a:p>
      </dgm:t>
    </dgm:pt>
    <dgm:pt modelId="{ED2A3031-FE52-442B-A097-F5DCF39F0B5B}" type="sibTrans" cxnId="{A5BCE53A-A29A-4922-8A01-8AAA23E2D803}">
      <dgm:prSet/>
      <dgm:spPr/>
      <dgm:t>
        <a:bodyPr/>
        <a:lstStyle/>
        <a:p>
          <a:endParaRPr lang="es-MX"/>
        </a:p>
      </dgm:t>
    </dgm:pt>
    <dgm:pt modelId="{AF7620D5-3916-4394-BBE3-B985F57B4191}">
      <dgm:prSet phldrT="[Texto]"/>
      <dgm:spPr/>
      <dgm:t>
        <a:bodyPr/>
        <a:lstStyle/>
        <a:p>
          <a:r>
            <a:rPr lang="es-MX" dirty="0" smtClean="0"/>
            <a:t>2. La inseguridad de los que tienen trabajos eventuales </a:t>
          </a:r>
          <a:endParaRPr lang="es-MX" dirty="0"/>
        </a:p>
      </dgm:t>
    </dgm:pt>
    <dgm:pt modelId="{E107ABF7-9EC6-4709-A141-B8F9C9F798D0}" type="parTrans" cxnId="{DEEC72F9-13AD-4029-9CBE-BFFD6435EDC7}">
      <dgm:prSet/>
      <dgm:spPr/>
      <dgm:t>
        <a:bodyPr/>
        <a:lstStyle/>
        <a:p>
          <a:endParaRPr lang="es-MX"/>
        </a:p>
      </dgm:t>
    </dgm:pt>
    <dgm:pt modelId="{7951626F-F10F-49E6-9FFC-ABE05FE6FED2}" type="sibTrans" cxnId="{DEEC72F9-13AD-4029-9CBE-BFFD6435EDC7}">
      <dgm:prSet/>
      <dgm:spPr/>
      <dgm:t>
        <a:bodyPr/>
        <a:lstStyle/>
        <a:p>
          <a:endParaRPr lang="es-MX"/>
        </a:p>
      </dgm:t>
    </dgm:pt>
    <dgm:pt modelId="{6AB76BAC-406F-468F-B050-0BDD8DEACCC5}">
      <dgm:prSet phldrT="[Texto]"/>
      <dgm:spPr/>
      <dgm:t>
        <a:bodyPr/>
        <a:lstStyle/>
        <a:p>
          <a:r>
            <a:rPr lang="es-MX" dirty="0" smtClean="0"/>
            <a:t>3. El desarraigo y la exclusión del mercado laboral de amplias capas de la población</a:t>
          </a:r>
          <a:endParaRPr lang="es-MX" dirty="0"/>
        </a:p>
      </dgm:t>
    </dgm:pt>
    <dgm:pt modelId="{378AD64F-4967-4891-8B9C-17F6F9C5CF50}" type="parTrans" cxnId="{A7CE58CF-B82B-4BC5-9B35-0F883490F7A4}">
      <dgm:prSet/>
      <dgm:spPr/>
      <dgm:t>
        <a:bodyPr/>
        <a:lstStyle/>
        <a:p>
          <a:endParaRPr lang="es-MX"/>
        </a:p>
      </dgm:t>
    </dgm:pt>
    <dgm:pt modelId="{EEA0E3E0-41AF-462B-BA4E-5CC136CA0503}" type="sibTrans" cxnId="{A7CE58CF-B82B-4BC5-9B35-0F883490F7A4}">
      <dgm:prSet/>
      <dgm:spPr/>
      <dgm:t>
        <a:bodyPr/>
        <a:lstStyle/>
        <a:p>
          <a:endParaRPr lang="es-MX"/>
        </a:p>
      </dgm:t>
    </dgm:pt>
    <dgm:pt modelId="{E260F560-7EBA-49F6-AD7A-35E85EB773FC}" type="pres">
      <dgm:prSet presAssocID="{0455223E-7931-4394-B54A-5A2944E0528A}" presName="composite" presStyleCnt="0">
        <dgm:presLayoutVars>
          <dgm:chMax val="1"/>
          <dgm:dir/>
          <dgm:resizeHandles val="exact"/>
        </dgm:presLayoutVars>
      </dgm:prSet>
      <dgm:spPr/>
      <dgm:t>
        <a:bodyPr/>
        <a:lstStyle/>
        <a:p>
          <a:endParaRPr lang="es-MX"/>
        </a:p>
      </dgm:t>
    </dgm:pt>
    <dgm:pt modelId="{89E97F75-D1B5-4E97-A119-9640000BF2FE}" type="pres">
      <dgm:prSet presAssocID="{B11F0AF2-FC1C-4D67-9AA5-96FF7F19F76E}" presName="roof" presStyleLbl="dkBgShp" presStyleIdx="0" presStyleCnt="2"/>
      <dgm:spPr/>
      <dgm:t>
        <a:bodyPr/>
        <a:lstStyle/>
        <a:p>
          <a:endParaRPr lang="es-MX"/>
        </a:p>
      </dgm:t>
    </dgm:pt>
    <dgm:pt modelId="{7ACF26EE-CFF1-4933-9D4F-B012FE039B0E}" type="pres">
      <dgm:prSet presAssocID="{B11F0AF2-FC1C-4D67-9AA5-96FF7F19F76E}" presName="pillars" presStyleCnt="0"/>
      <dgm:spPr/>
    </dgm:pt>
    <dgm:pt modelId="{E4378106-2287-4E29-B646-4B83B2051A55}" type="pres">
      <dgm:prSet presAssocID="{B11F0AF2-FC1C-4D67-9AA5-96FF7F19F76E}" presName="pillar1" presStyleLbl="node1" presStyleIdx="0" presStyleCnt="3">
        <dgm:presLayoutVars>
          <dgm:bulletEnabled val="1"/>
        </dgm:presLayoutVars>
      </dgm:prSet>
      <dgm:spPr/>
      <dgm:t>
        <a:bodyPr/>
        <a:lstStyle/>
        <a:p>
          <a:endParaRPr lang="es-MX"/>
        </a:p>
      </dgm:t>
    </dgm:pt>
    <dgm:pt modelId="{393DD09D-D183-4871-B191-C051029352F6}" type="pres">
      <dgm:prSet presAssocID="{AF7620D5-3916-4394-BBE3-B985F57B4191}" presName="pillarX" presStyleLbl="node1" presStyleIdx="1" presStyleCnt="3">
        <dgm:presLayoutVars>
          <dgm:bulletEnabled val="1"/>
        </dgm:presLayoutVars>
      </dgm:prSet>
      <dgm:spPr/>
      <dgm:t>
        <a:bodyPr/>
        <a:lstStyle/>
        <a:p>
          <a:endParaRPr lang="es-MX"/>
        </a:p>
      </dgm:t>
    </dgm:pt>
    <dgm:pt modelId="{0FAFFDD0-38FE-4CD1-8539-488662FD0870}" type="pres">
      <dgm:prSet presAssocID="{6AB76BAC-406F-468F-B050-0BDD8DEACCC5}" presName="pillarX" presStyleLbl="node1" presStyleIdx="2" presStyleCnt="3">
        <dgm:presLayoutVars>
          <dgm:bulletEnabled val="1"/>
        </dgm:presLayoutVars>
      </dgm:prSet>
      <dgm:spPr/>
      <dgm:t>
        <a:bodyPr/>
        <a:lstStyle/>
        <a:p>
          <a:endParaRPr lang="es-MX"/>
        </a:p>
      </dgm:t>
    </dgm:pt>
    <dgm:pt modelId="{FC280B09-A3E1-4E1F-AA2F-3895EF9C7FB6}" type="pres">
      <dgm:prSet presAssocID="{B11F0AF2-FC1C-4D67-9AA5-96FF7F19F76E}" presName="base" presStyleLbl="dkBgShp" presStyleIdx="1" presStyleCnt="2"/>
      <dgm:spPr/>
    </dgm:pt>
  </dgm:ptLst>
  <dgm:cxnLst>
    <dgm:cxn modelId="{F8FFD538-635D-4931-9C04-71BBA30FAAA3}" type="presOf" srcId="{0455223E-7931-4394-B54A-5A2944E0528A}" destId="{E260F560-7EBA-49F6-AD7A-35E85EB773FC}" srcOrd="0" destOrd="0" presId="urn:microsoft.com/office/officeart/2005/8/layout/hList3"/>
    <dgm:cxn modelId="{A7CE58CF-B82B-4BC5-9B35-0F883490F7A4}" srcId="{B11F0AF2-FC1C-4D67-9AA5-96FF7F19F76E}" destId="{6AB76BAC-406F-468F-B050-0BDD8DEACCC5}" srcOrd="2" destOrd="0" parTransId="{378AD64F-4967-4891-8B9C-17F6F9C5CF50}" sibTransId="{EEA0E3E0-41AF-462B-BA4E-5CC136CA0503}"/>
    <dgm:cxn modelId="{2A5D93D7-3B60-4C50-80A6-E0B011AA1775}" type="presOf" srcId="{79390AC4-BB4E-40DB-BF1D-4CEDE141E225}" destId="{E4378106-2287-4E29-B646-4B83B2051A55}" srcOrd="0" destOrd="0" presId="urn:microsoft.com/office/officeart/2005/8/layout/hList3"/>
    <dgm:cxn modelId="{4A6A61EC-AA60-45B3-81A5-59EFCC396DA4}" type="presOf" srcId="{B11F0AF2-FC1C-4D67-9AA5-96FF7F19F76E}" destId="{89E97F75-D1B5-4E97-A119-9640000BF2FE}" srcOrd="0" destOrd="0" presId="urn:microsoft.com/office/officeart/2005/8/layout/hList3"/>
    <dgm:cxn modelId="{F4D31036-E96B-4EB2-9BC7-F39AF336323C}" srcId="{0455223E-7931-4394-B54A-5A2944E0528A}" destId="{B11F0AF2-FC1C-4D67-9AA5-96FF7F19F76E}" srcOrd="0" destOrd="0" parTransId="{0B6D8295-9425-46D4-93F1-062C12860B64}" sibTransId="{2B2CB367-98CC-4A95-9597-9F9EAD71E1C4}"/>
    <dgm:cxn modelId="{A5BCE53A-A29A-4922-8A01-8AAA23E2D803}" srcId="{B11F0AF2-FC1C-4D67-9AA5-96FF7F19F76E}" destId="{79390AC4-BB4E-40DB-BF1D-4CEDE141E225}" srcOrd="0" destOrd="0" parTransId="{EC7F97C5-E5BF-478E-BFEE-028D42CDE8BF}" sibTransId="{ED2A3031-FE52-442B-A097-F5DCF39F0B5B}"/>
    <dgm:cxn modelId="{DEEC72F9-13AD-4029-9CBE-BFFD6435EDC7}" srcId="{B11F0AF2-FC1C-4D67-9AA5-96FF7F19F76E}" destId="{AF7620D5-3916-4394-BBE3-B985F57B4191}" srcOrd="1" destOrd="0" parTransId="{E107ABF7-9EC6-4709-A141-B8F9C9F798D0}" sibTransId="{7951626F-F10F-49E6-9FFC-ABE05FE6FED2}"/>
    <dgm:cxn modelId="{064FC740-FED2-46DE-BBDC-E7AE6F4889EB}" type="presOf" srcId="{6AB76BAC-406F-468F-B050-0BDD8DEACCC5}" destId="{0FAFFDD0-38FE-4CD1-8539-488662FD0870}" srcOrd="0" destOrd="0" presId="urn:microsoft.com/office/officeart/2005/8/layout/hList3"/>
    <dgm:cxn modelId="{EDF89D8A-D83A-4199-A5EA-1854CFA879EE}" type="presOf" srcId="{AF7620D5-3916-4394-BBE3-B985F57B4191}" destId="{393DD09D-D183-4871-B191-C051029352F6}" srcOrd="0" destOrd="0" presId="urn:microsoft.com/office/officeart/2005/8/layout/hList3"/>
    <dgm:cxn modelId="{8C08B060-A35E-498D-8DFF-6F8BFAEB66B2}" type="presParOf" srcId="{E260F560-7EBA-49F6-AD7A-35E85EB773FC}" destId="{89E97F75-D1B5-4E97-A119-9640000BF2FE}" srcOrd="0" destOrd="0" presId="urn:microsoft.com/office/officeart/2005/8/layout/hList3"/>
    <dgm:cxn modelId="{51316180-854A-4F04-9114-E5002813DEA1}" type="presParOf" srcId="{E260F560-7EBA-49F6-AD7A-35E85EB773FC}" destId="{7ACF26EE-CFF1-4933-9D4F-B012FE039B0E}" srcOrd="1" destOrd="0" presId="urn:microsoft.com/office/officeart/2005/8/layout/hList3"/>
    <dgm:cxn modelId="{FF683E0E-B44C-47D7-B919-D6623974B26F}" type="presParOf" srcId="{7ACF26EE-CFF1-4933-9D4F-B012FE039B0E}" destId="{E4378106-2287-4E29-B646-4B83B2051A55}" srcOrd="0" destOrd="0" presId="urn:microsoft.com/office/officeart/2005/8/layout/hList3"/>
    <dgm:cxn modelId="{948EE0C6-D95B-483B-B524-A77B20C6DDFC}" type="presParOf" srcId="{7ACF26EE-CFF1-4933-9D4F-B012FE039B0E}" destId="{393DD09D-D183-4871-B191-C051029352F6}" srcOrd="1" destOrd="0" presId="urn:microsoft.com/office/officeart/2005/8/layout/hList3"/>
    <dgm:cxn modelId="{C8E99C07-8DED-43EA-8A32-A2D07D39AD6B}" type="presParOf" srcId="{7ACF26EE-CFF1-4933-9D4F-B012FE039B0E}" destId="{0FAFFDD0-38FE-4CD1-8539-488662FD0870}" srcOrd="2" destOrd="0" presId="urn:microsoft.com/office/officeart/2005/8/layout/hList3"/>
    <dgm:cxn modelId="{774C58F8-8585-4B4A-BEB8-DA8037102BB6}" type="presParOf" srcId="{E260F560-7EBA-49F6-AD7A-35E85EB773FC}" destId="{FC280B09-A3E1-4E1F-AA2F-3895EF9C7FB6}"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EDBD8C-C6A1-4E81-BFFD-9D3946EF43F9}" type="doc">
      <dgm:prSet loTypeId="urn:microsoft.com/office/officeart/2005/8/layout/hList9" loCatId="list" qsTypeId="urn:microsoft.com/office/officeart/2005/8/quickstyle/3d1" qsCatId="3D" csTypeId="urn:microsoft.com/office/officeart/2005/8/colors/colorful5" csCatId="colorful" phldr="1"/>
      <dgm:spPr/>
      <dgm:t>
        <a:bodyPr/>
        <a:lstStyle/>
        <a:p>
          <a:endParaRPr lang="es-MX"/>
        </a:p>
      </dgm:t>
    </dgm:pt>
    <dgm:pt modelId="{4751609C-EDA9-4D45-BEDE-33F0F01302E4}">
      <dgm:prSet phldrT="[Texto]"/>
      <dgm:spPr/>
      <dgm:t>
        <a:bodyPr/>
        <a:lstStyle/>
        <a:p>
          <a:r>
            <a:rPr lang="es-MX" dirty="0" smtClean="0"/>
            <a:t>El fenómeno de la exclusión social</a:t>
          </a:r>
        </a:p>
        <a:p>
          <a:r>
            <a:rPr lang="es-MX" dirty="0" smtClean="0"/>
            <a:t>es más amplio y no solo implica pobreza económica sino la falta de acceso a:</a:t>
          </a:r>
          <a:endParaRPr lang="es-MX" dirty="0"/>
        </a:p>
      </dgm:t>
    </dgm:pt>
    <dgm:pt modelId="{FEBAFC0A-39D8-48E4-B27F-402157C2BEF8}" type="parTrans" cxnId="{5D51AABA-6477-4215-B489-8E5EAFFF6079}">
      <dgm:prSet/>
      <dgm:spPr/>
      <dgm:t>
        <a:bodyPr/>
        <a:lstStyle/>
        <a:p>
          <a:endParaRPr lang="es-MX"/>
        </a:p>
      </dgm:t>
    </dgm:pt>
    <dgm:pt modelId="{F865E1E1-5AC0-4FA8-89C7-86A884D5D541}" type="sibTrans" cxnId="{5D51AABA-6477-4215-B489-8E5EAFFF6079}">
      <dgm:prSet/>
      <dgm:spPr/>
      <dgm:t>
        <a:bodyPr/>
        <a:lstStyle/>
        <a:p>
          <a:endParaRPr lang="es-MX"/>
        </a:p>
      </dgm:t>
    </dgm:pt>
    <dgm:pt modelId="{3C4FCA8A-F2B0-4D3D-8D30-F789C9AAFD35}">
      <dgm:prSet phldrT="[Texto]"/>
      <dgm:spPr/>
      <dgm:t>
        <a:bodyPr/>
        <a:lstStyle/>
        <a:p>
          <a:r>
            <a:rPr lang="es-MX" dirty="0" smtClean="0"/>
            <a:t>vivienda</a:t>
          </a:r>
          <a:endParaRPr lang="es-MX" dirty="0"/>
        </a:p>
      </dgm:t>
    </dgm:pt>
    <dgm:pt modelId="{9F60FCB1-B518-49CC-A6AE-441F71BBE85C}" type="parTrans" cxnId="{26CA150A-E804-460E-BDCD-BADDA8541802}">
      <dgm:prSet/>
      <dgm:spPr/>
      <dgm:t>
        <a:bodyPr/>
        <a:lstStyle/>
        <a:p>
          <a:endParaRPr lang="es-MX"/>
        </a:p>
      </dgm:t>
    </dgm:pt>
    <dgm:pt modelId="{A08D9D35-7122-446C-8A0E-B5DF50D099DE}" type="sibTrans" cxnId="{26CA150A-E804-460E-BDCD-BADDA8541802}">
      <dgm:prSet/>
      <dgm:spPr/>
      <dgm:t>
        <a:bodyPr/>
        <a:lstStyle/>
        <a:p>
          <a:endParaRPr lang="es-MX"/>
        </a:p>
      </dgm:t>
    </dgm:pt>
    <dgm:pt modelId="{9DEA53B1-51F3-4B92-8918-B024170F445F}">
      <dgm:prSet phldrT="[Texto]"/>
      <dgm:spPr/>
      <dgm:t>
        <a:bodyPr/>
        <a:lstStyle/>
        <a:p>
          <a:r>
            <a:rPr lang="es-MX" dirty="0" smtClean="0"/>
            <a:t>salud</a:t>
          </a:r>
          <a:endParaRPr lang="es-MX" dirty="0"/>
        </a:p>
      </dgm:t>
    </dgm:pt>
    <dgm:pt modelId="{29398C93-B11D-4A1A-9BBD-6ABA1E500BA1}" type="parTrans" cxnId="{924F364E-2FFD-4A00-8902-26FC69C7F9FE}">
      <dgm:prSet/>
      <dgm:spPr/>
      <dgm:t>
        <a:bodyPr/>
        <a:lstStyle/>
        <a:p>
          <a:endParaRPr lang="es-MX"/>
        </a:p>
      </dgm:t>
    </dgm:pt>
    <dgm:pt modelId="{27D3D521-34CB-4652-A6FF-5DBBB66FCAC2}" type="sibTrans" cxnId="{924F364E-2FFD-4A00-8902-26FC69C7F9FE}">
      <dgm:prSet/>
      <dgm:spPr/>
      <dgm:t>
        <a:bodyPr/>
        <a:lstStyle/>
        <a:p>
          <a:endParaRPr lang="es-MX"/>
        </a:p>
      </dgm:t>
    </dgm:pt>
    <dgm:pt modelId="{C0CDDDFA-8A9F-4748-8861-5144C39D82F4}">
      <dgm:prSet phldrT="[Texto]"/>
      <dgm:spPr/>
      <dgm:t>
        <a:bodyPr/>
        <a:lstStyle/>
        <a:p>
          <a:r>
            <a:rPr lang="es-MX" dirty="0" smtClean="0"/>
            <a:t>educación</a:t>
          </a:r>
          <a:endParaRPr lang="es-MX" dirty="0"/>
        </a:p>
      </dgm:t>
    </dgm:pt>
    <dgm:pt modelId="{01E5972A-925E-4301-915D-7C2A8ECED7C8}" type="parTrans" cxnId="{05F6534B-5962-4C4D-A662-42C7E3120397}">
      <dgm:prSet/>
      <dgm:spPr/>
      <dgm:t>
        <a:bodyPr/>
        <a:lstStyle/>
        <a:p>
          <a:endParaRPr lang="es-MX"/>
        </a:p>
      </dgm:t>
    </dgm:pt>
    <dgm:pt modelId="{D77D37EE-5014-4E34-B5F0-BE96B2E51B55}" type="sibTrans" cxnId="{05F6534B-5962-4C4D-A662-42C7E3120397}">
      <dgm:prSet/>
      <dgm:spPr/>
      <dgm:t>
        <a:bodyPr/>
        <a:lstStyle/>
        <a:p>
          <a:endParaRPr lang="es-MX"/>
        </a:p>
      </dgm:t>
    </dgm:pt>
    <dgm:pt modelId="{EAF29EB9-5608-4373-9874-B68A3D423921}">
      <dgm:prSet phldrT="[Texto]"/>
      <dgm:spPr/>
      <dgm:t>
        <a:bodyPr/>
        <a:lstStyle/>
        <a:p>
          <a:r>
            <a:rPr lang="es-MX" dirty="0" smtClean="0"/>
            <a:t>empleo</a:t>
          </a:r>
          <a:endParaRPr lang="es-MX" dirty="0"/>
        </a:p>
      </dgm:t>
    </dgm:pt>
    <dgm:pt modelId="{A2953081-B1B5-4D4C-8355-E49A79051255}" type="parTrans" cxnId="{71FB245C-2390-4055-BF00-97225582E8B5}">
      <dgm:prSet/>
      <dgm:spPr/>
      <dgm:t>
        <a:bodyPr/>
        <a:lstStyle/>
        <a:p>
          <a:endParaRPr lang="es-MX"/>
        </a:p>
      </dgm:t>
    </dgm:pt>
    <dgm:pt modelId="{94F525FA-AA26-4CE9-8209-5342CC08BEA6}" type="sibTrans" cxnId="{71FB245C-2390-4055-BF00-97225582E8B5}">
      <dgm:prSet/>
      <dgm:spPr/>
      <dgm:t>
        <a:bodyPr/>
        <a:lstStyle/>
        <a:p>
          <a:endParaRPr lang="es-MX"/>
        </a:p>
      </dgm:t>
    </dgm:pt>
    <dgm:pt modelId="{239631AC-6E9C-4D70-93A6-8616E10223A0}" type="pres">
      <dgm:prSet presAssocID="{07EDBD8C-C6A1-4E81-BFFD-9D3946EF43F9}" presName="list" presStyleCnt="0">
        <dgm:presLayoutVars>
          <dgm:dir/>
          <dgm:animLvl val="lvl"/>
        </dgm:presLayoutVars>
      </dgm:prSet>
      <dgm:spPr/>
      <dgm:t>
        <a:bodyPr/>
        <a:lstStyle/>
        <a:p>
          <a:endParaRPr lang="es-MX"/>
        </a:p>
      </dgm:t>
    </dgm:pt>
    <dgm:pt modelId="{1DA0A0F9-858C-471D-AC41-8A5C4FD8FB73}" type="pres">
      <dgm:prSet presAssocID="{4751609C-EDA9-4D45-BEDE-33F0F01302E4}" presName="posSpace" presStyleCnt="0"/>
      <dgm:spPr/>
    </dgm:pt>
    <dgm:pt modelId="{22FE3D19-F27F-4276-99C7-BEB08C7D6E28}" type="pres">
      <dgm:prSet presAssocID="{4751609C-EDA9-4D45-BEDE-33F0F01302E4}" presName="vertFlow" presStyleCnt="0"/>
      <dgm:spPr/>
    </dgm:pt>
    <dgm:pt modelId="{B81F8183-0FC4-4C7C-89F4-FA92202EFC66}" type="pres">
      <dgm:prSet presAssocID="{4751609C-EDA9-4D45-BEDE-33F0F01302E4}" presName="topSpace" presStyleCnt="0"/>
      <dgm:spPr/>
    </dgm:pt>
    <dgm:pt modelId="{62E43D78-97F1-4260-A3EB-226ABF6DE2A9}" type="pres">
      <dgm:prSet presAssocID="{4751609C-EDA9-4D45-BEDE-33F0F01302E4}" presName="firstComp" presStyleCnt="0"/>
      <dgm:spPr/>
    </dgm:pt>
    <dgm:pt modelId="{33142111-691F-413D-A114-F18F7A8A1466}" type="pres">
      <dgm:prSet presAssocID="{4751609C-EDA9-4D45-BEDE-33F0F01302E4}" presName="firstChild" presStyleLbl="bgAccFollowNode1" presStyleIdx="0" presStyleCnt="4" custScaleY="27744" custLinFactNeighborX="-4116" custLinFactNeighborY="11761"/>
      <dgm:spPr/>
      <dgm:t>
        <a:bodyPr/>
        <a:lstStyle/>
        <a:p>
          <a:endParaRPr lang="es-MX"/>
        </a:p>
      </dgm:t>
    </dgm:pt>
    <dgm:pt modelId="{B01F7886-E272-44ED-A302-E97F5282B4AF}" type="pres">
      <dgm:prSet presAssocID="{4751609C-EDA9-4D45-BEDE-33F0F01302E4}" presName="firstChildTx" presStyleLbl="bgAccFollowNode1" presStyleIdx="0" presStyleCnt="4">
        <dgm:presLayoutVars>
          <dgm:bulletEnabled val="1"/>
        </dgm:presLayoutVars>
      </dgm:prSet>
      <dgm:spPr/>
      <dgm:t>
        <a:bodyPr/>
        <a:lstStyle/>
        <a:p>
          <a:endParaRPr lang="es-MX"/>
        </a:p>
      </dgm:t>
    </dgm:pt>
    <dgm:pt modelId="{E97976C3-2433-44A9-9B8A-FDC67523DC0D}" type="pres">
      <dgm:prSet presAssocID="{9DEA53B1-51F3-4B92-8918-B024170F445F}" presName="comp" presStyleCnt="0"/>
      <dgm:spPr/>
    </dgm:pt>
    <dgm:pt modelId="{A3F0ABC7-D580-48DF-8229-025478347536}" type="pres">
      <dgm:prSet presAssocID="{9DEA53B1-51F3-4B92-8918-B024170F445F}" presName="child" presStyleLbl="bgAccFollowNode1" presStyleIdx="1" presStyleCnt="4" custScaleY="37434" custLinFactNeighborX="-9851" custLinFactNeighborY="5312"/>
      <dgm:spPr/>
      <dgm:t>
        <a:bodyPr/>
        <a:lstStyle/>
        <a:p>
          <a:endParaRPr lang="es-MX"/>
        </a:p>
      </dgm:t>
    </dgm:pt>
    <dgm:pt modelId="{09C0B17C-1DE2-4E3F-971B-B3FB6F237FF5}" type="pres">
      <dgm:prSet presAssocID="{9DEA53B1-51F3-4B92-8918-B024170F445F}" presName="childTx" presStyleLbl="bgAccFollowNode1" presStyleIdx="1" presStyleCnt="4">
        <dgm:presLayoutVars>
          <dgm:bulletEnabled val="1"/>
        </dgm:presLayoutVars>
      </dgm:prSet>
      <dgm:spPr/>
      <dgm:t>
        <a:bodyPr/>
        <a:lstStyle/>
        <a:p>
          <a:endParaRPr lang="es-MX"/>
        </a:p>
      </dgm:t>
    </dgm:pt>
    <dgm:pt modelId="{7911C192-66E3-40FF-A5D4-7B30E087C3D7}" type="pres">
      <dgm:prSet presAssocID="{C0CDDDFA-8A9F-4748-8861-5144C39D82F4}" presName="comp" presStyleCnt="0"/>
      <dgm:spPr/>
    </dgm:pt>
    <dgm:pt modelId="{CD5D26AD-5B8A-4ACC-A324-96951B909EF9}" type="pres">
      <dgm:prSet presAssocID="{C0CDDDFA-8A9F-4748-8861-5144C39D82F4}" presName="child" presStyleLbl="bgAccFollowNode1" presStyleIdx="2" presStyleCnt="4" custScaleY="42789" custLinFactY="-5212" custLinFactNeighborX="-22756" custLinFactNeighborY="-100000"/>
      <dgm:spPr/>
      <dgm:t>
        <a:bodyPr/>
        <a:lstStyle/>
        <a:p>
          <a:endParaRPr lang="es-MX"/>
        </a:p>
      </dgm:t>
    </dgm:pt>
    <dgm:pt modelId="{32FE8D87-66DE-4618-A03D-E8F57BAB05C0}" type="pres">
      <dgm:prSet presAssocID="{C0CDDDFA-8A9F-4748-8861-5144C39D82F4}" presName="childTx" presStyleLbl="bgAccFollowNode1" presStyleIdx="2" presStyleCnt="4">
        <dgm:presLayoutVars>
          <dgm:bulletEnabled val="1"/>
        </dgm:presLayoutVars>
      </dgm:prSet>
      <dgm:spPr/>
      <dgm:t>
        <a:bodyPr/>
        <a:lstStyle/>
        <a:p>
          <a:endParaRPr lang="es-MX"/>
        </a:p>
      </dgm:t>
    </dgm:pt>
    <dgm:pt modelId="{5310CF84-553A-474B-965B-AE9FB646A2AE}" type="pres">
      <dgm:prSet presAssocID="{EAF29EB9-5608-4373-9874-B68A3D423921}" presName="comp" presStyleCnt="0"/>
      <dgm:spPr/>
    </dgm:pt>
    <dgm:pt modelId="{CB2256E7-B2EA-4D75-8265-AE156D712CD1}" type="pres">
      <dgm:prSet presAssocID="{EAF29EB9-5608-4373-9874-B68A3D423921}" presName="child" presStyleLbl="bgAccFollowNode1" presStyleIdx="3" presStyleCnt="4" custScaleY="34670" custLinFactY="-22204" custLinFactNeighborX="3053" custLinFactNeighborY="-100000"/>
      <dgm:spPr/>
      <dgm:t>
        <a:bodyPr/>
        <a:lstStyle/>
        <a:p>
          <a:endParaRPr lang="es-MX"/>
        </a:p>
      </dgm:t>
    </dgm:pt>
    <dgm:pt modelId="{AC88E512-716A-4EE4-B10A-F0B482804351}" type="pres">
      <dgm:prSet presAssocID="{EAF29EB9-5608-4373-9874-B68A3D423921}" presName="childTx" presStyleLbl="bgAccFollowNode1" presStyleIdx="3" presStyleCnt="4">
        <dgm:presLayoutVars>
          <dgm:bulletEnabled val="1"/>
        </dgm:presLayoutVars>
      </dgm:prSet>
      <dgm:spPr/>
      <dgm:t>
        <a:bodyPr/>
        <a:lstStyle/>
        <a:p>
          <a:endParaRPr lang="es-MX"/>
        </a:p>
      </dgm:t>
    </dgm:pt>
    <dgm:pt modelId="{702A680D-FB63-4056-8F63-B8E65E9C9047}" type="pres">
      <dgm:prSet presAssocID="{4751609C-EDA9-4D45-BEDE-33F0F01302E4}" presName="negSpace" presStyleCnt="0"/>
      <dgm:spPr/>
    </dgm:pt>
    <dgm:pt modelId="{1C38C826-7090-45B9-8F45-410550FE1A5A}" type="pres">
      <dgm:prSet presAssocID="{4751609C-EDA9-4D45-BEDE-33F0F01302E4}" presName="circle" presStyleLbl="node1" presStyleIdx="0" presStyleCnt="1" custScaleX="89728" custScaleY="76871" custLinFactNeighborX="-15719" custLinFactNeighborY="23302"/>
      <dgm:spPr/>
      <dgm:t>
        <a:bodyPr/>
        <a:lstStyle/>
        <a:p>
          <a:endParaRPr lang="es-MX"/>
        </a:p>
      </dgm:t>
    </dgm:pt>
  </dgm:ptLst>
  <dgm:cxnLst>
    <dgm:cxn modelId="{62914892-4B59-4692-8A4B-C5116D9E8220}" type="presOf" srcId="{C0CDDDFA-8A9F-4748-8861-5144C39D82F4}" destId="{32FE8D87-66DE-4618-A03D-E8F57BAB05C0}" srcOrd="1" destOrd="0" presId="urn:microsoft.com/office/officeart/2005/8/layout/hList9"/>
    <dgm:cxn modelId="{05F6534B-5962-4C4D-A662-42C7E3120397}" srcId="{4751609C-EDA9-4D45-BEDE-33F0F01302E4}" destId="{C0CDDDFA-8A9F-4748-8861-5144C39D82F4}" srcOrd="2" destOrd="0" parTransId="{01E5972A-925E-4301-915D-7C2A8ECED7C8}" sibTransId="{D77D37EE-5014-4E34-B5F0-BE96B2E51B55}"/>
    <dgm:cxn modelId="{DCE54B8A-C01C-47D9-82BD-8DE2CB35EFA7}" type="presOf" srcId="{4751609C-EDA9-4D45-BEDE-33F0F01302E4}" destId="{1C38C826-7090-45B9-8F45-410550FE1A5A}" srcOrd="0" destOrd="0" presId="urn:microsoft.com/office/officeart/2005/8/layout/hList9"/>
    <dgm:cxn modelId="{93E94382-75D5-4213-9567-A3252C4AEAF4}" type="presOf" srcId="{EAF29EB9-5608-4373-9874-B68A3D423921}" destId="{CB2256E7-B2EA-4D75-8265-AE156D712CD1}" srcOrd="0" destOrd="0" presId="urn:microsoft.com/office/officeart/2005/8/layout/hList9"/>
    <dgm:cxn modelId="{62432BCE-9DDC-4210-8AA7-A752BA2B38BA}" type="presOf" srcId="{EAF29EB9-5608-4373-9874-B68A3D423921}" destId="{AC88E512-716A-4EE4-B10A-F0B482804351}" srcOrd="1" destOrd="0" presId="urn:microsoft.com/office/officeart/2005/8/layout/hList9"/>
    <dgm:cxn modelId="{5A4A08C0-4B4F-41C0-935F-1FA25060C1E0}" type="presOf" srcId="{07EDBD8C-C6A1-4E81-BFFD-9D3946EF43F9}" destId="{239631AC-6E9C-4D70-93A6-8616E10223A0}" srcOrd="0" destOrd="0" presId="urn:microsoft.com/office/officeart/2005/8/layout/hList9"/>
    <dgm:cxn modelId="{71FB245C-2390-4055-BF00-97225582E8B5}" srcId="{4751609C-EDA9-4D45-BEDE-33F0F01302E4}" destId="{EAF29EB9-5608-4373-9874-B68A3D423921}" srcOrd="3" destOrd="0" parTransId="{A2953081-B1B5-4D4C-8355-E49A79051255}" sibTransId="{94F525FA-AA26-4CE9-8209-5342CC08BEA6}"/>
    <dgm:cxn modelId="{062850CA-5966-4222-932C-BA8086EE1CCF}" type="presOf" srcId="{9DEA53B1-51F3-4B92-8918-B024170F445F}" destId="{09C0B17C-1DE2-4E3F-971B-B3FB6F237FF5}" srcOrd="1" destOrd="0" presId="urn:microsoft.com/office/officeart/2005/8/layout/hList9"/>
    <dgm:cxn modelId="{5CFFE546-A8B7-4F65-9890-943B9F71CB22}" type="presOf" srcId="{3C4FCA8A-F2B0-4D3D-8D30-F789C9AAFD35}" destId="{B01F7886-E272-44ED-A302-E97F5282B4AF}" srcOrd="1" destOrd="0" presId="urn:microsoft.com/office/officeart/2005/8/layout/hList9"/>
    <dgm:cxn modelId="{785A2395-29E0-462B-BC31-E4A75AAFAFB3}" type="presOf" srcId="{C0CDDDFA-8A9F-4748-8861-5144C39D82F4}" destId="{CD5D26AD-5B8A-4ACC-A324-96951B909EF9}" srcOrd="0" destOrd="0" presId="urn:microsoft.com/office/officeart/2005/8/layout/hList9"/>
    <dgm:cxn modelId="{E7BC8C20-D854-4FB2-B033-8A3764625E51}" type="presOf" srcId="{9DEA53B1-51F3-4B92-8918-B024170F445F}" destId="{A3F0ABC7-D580-48DF-8229-025478347536}" srcOrd="0" destOrd="0" presId="urn:microsoft.com/office/officeart/2005/8/layout/hList9"/>
    <dgm:cxn modelId="{F0A50C96-986E-4E43-B661-DF93C7B001FB}" type="presOf" srcId="{3C4FCA8A-F2B0-4D3D-8D30-F789C9AAFD35}" destId="{33142111-691F-413D-A114-F18F7A8A1466}" srcOrd="0" destOrd="0" presId="urn:microsoft.com/office/officeart/2005/8/layout/hList9"/>
    <dgm:cxn modelId="{924F364E-2FFD-4A00-8902-26FC69C7F9FE}" srcId="{4751609C-EDA9-4D45-BEDE-33F0F01302E4}" destId="{9DEA53B1-51F3-4B92-8918-B024170F445F}" srcOrd="1" destOrd="0" parTransId="{29398C93-B11D-4A1A-9BBD-6ABA1E500BA1}" sibTransId="{27D3D521-34CB-4652-A6FF-5DBBB66FCAC2}"/>
    <dgm:cxn modelId="{5D51AABA-6477-4215-B489-8E5EAFFF6079}" srcId="{07EDBD8C-C6A1-4E81-BFFD-9D3946EF43F9}" destId="{4751609C-EDA9-4D45-BEDE-33F0F01302E4}" srcOrd="0" destOrd="0" parTransId="{FEBAFC0A-39D8-48E4-B27F-402157C2BEF8}" sibTransId="{F865E1E1-5AC0-4FA8-89C7-86A884D5D541}"/>
    <dgm:cxn modelId="{26CA150A-E804-460E-BDCD-BADDA8541802}" srcId="{4751609C-EDA9-4D45-BEDE-33F0F01302E4}" destId="{3C4FCA8A-F2B0-4D3D-8D30-F789C9AAFD35}" srcOrd="0" destOrd="0" parTransId="{9F60FCB1-B518-49CC-A6AE-441F71BBE85C}" sibTransId="{A08D9D35-7122-446C-8A0E-B5DF50D099DE}"/>
    <dgm:cxn modelId="{D9B25D9C-CFFE-4D71-830F-26D1F4406763}" type="presParOf" srcId="{239631AC-6E9C-4D70-93A6-8616E10223A0}" destId="{1DA0A0F9-858C-471D-AC41-8A5C4FD8FB73}" srcOrd="0" destOrd="0" presId="urn:microsoft.com/office/officeart/2005/8/layout/hList9"/>
    <dgm:cxn modelId="{25EA4971-0805-49AF-AFD2-5E45C37E4FAB}" type="presParOf" srcId="{239631AC-6E9C-4D70-93A6-8616E10223A0}" destId="{22FE3D19-F27F-4276-99C7-BEB08C7D6E28}" srcOrd="1" destOrd="0" presId="urn:microsoft.com/office/officeart/2005/8/layout/hList9"/>
    <dgm:cxn modelId="{C80D838E-D0E2-48ED-B5F5-3AFDF1983CD4}" type="presParOf" srcId="{22FE3D19-F27F-4276-99C7-BEB08C7D6E28}" destId="{B81F8183-0FC4-4C7C-89F4-FA92202EFC66}" srcOrd="0" destOrd="0" presId="urn:microsoft.com/office/officeart/2005/8/layout/hList9"/>
    <dgm:cxn modelId="{CF5A7F1D-83AF-42B2-AD88-D250C39EC65B}" type="presParOf" srcId="{22FE3D19-F27F-4276-99C7-BEB08C7D6E28}" destId="{62E43D78-97F1-4260-A3EB-226ABF6DE2A9}" srcOrd="1" destOrd="0" presId="urn:microsoft.com/office/officeart/2005/8/layout/hList9"/>
    <dgm:cxn modelId="{1E1DA3F0-ECD8-4532-8BD3-D4AD6E9E266B}" type="presParOf" srcId="{62E43D78-97F1-4260-A3EB-226ABF6DE2A9}" destId="{33142111-691F-413D-A114-F18F7A8A1466}" srcOrd="0" destOrd="0" presId="urn:microsoft.com/office/officeart/2005/8/layout/hList9"/>
    <dgm:cxn modelId="{E09EB861-6C2C-464A-AFAD-3B06F5C4EDCD}" type="presParOf" srcId="{62E43D78-97F1-4260-A3EB-226ABF6DE2A9}" destId="{B01F7886-E272-44ED-A302-E97F5282B4AF}" srcOrd="1" destOrd="0" presId="urn:microsoft.com/office/officeart/2005/8/layout/hList9"/>
    <dgm:cxn modelId="{35C9B391-39FE-4FC0-BDF3-20A516906B0E}" type="presParOf" srcId="{22FE3D19-F27F-4276-99C7-BEB08C7D6E28}" destId="{E97976C3-2433-44A9-9B8A-FDC67523DC0D}" srcOrd="2" destOrd="0" presId="urn:microsoft.com/office/officeart/2005/8/layout/hList9"/>
    <dgm:cxn modelId="{892C3B88-4B3C-4D70-8DAA-2AB9503F0AA2}" type="presParOf" srcId="{E97976C3-2433-44A9-9B8A-FDC67523DC0D}" destId="{A3F0ABC7-D580-48DF-8229-025478347536}" srcOrd="0" destOrd="0" presId="urn:microsoft.com/office/officeart/2005/8/layout/hList9"/>
    <dgm:cxn modelId="{E8E08A39-A783-4170-A441-88B1134C5130}" type="presParOf" srcId="{E97976C3-2433-44A9-9B8A-FDC67523DC0D}" destId="{09C0B17C-1DE2-4E3F-971B-B3FB6F237FF5}" srcOrd="1" destOrd="0" presId="urn:microsoft.com/office/officeart/2005/8/layout/hList9"/>
    <dgm:cxn modelId="{8A70121D-DE49-4E94-A95D-A22AF315912B}" type="presParOf" srcId="{22FE3D19-F27F-4276-99C7-BEB08C7D6E28}" destId="{7911C192-66E3-40FF-A5D4-7B30E087C3D7}" srcOrd="3" destOrd="0" presId="urn:microsoft.com/office/officeart/2005/8/layout/hList9"/>
    <dgm:cxn modelId="{5423A53D-865A-4CD8-9490-1D6D0FE6167B}" type="presParOf" srcId="{7911C192-66E3-40FF-A5D4-7B30E087C3D7}" destId="{CD5D26AD-5B8A-4ACC-A324-96951B909EF9}" srcOrd="0" destOrd="0" presId="urn:microsoft.com/office/officeart/2005/8/layout/hList9"/>
    <dgm:cxn modelId="{EC32F7A9-388C-49E4-BC14-56FD3E22419E}" type="presParOf" srcId="{7911C192-66E3-40FF-A5D4-7B30E087C3D7}" destId="{32FE8D87-66DE-4618-A03D-E8F57BAB05C0}" srcOrd="1" destOrd="0" presId="urn:microsoft.com/office/officeart/2005/8/layout/hList9"/>
    <dgm:cxn modelId="{B620D62D-9105-4181-BD4F-A7055620618F}" type="presParOf" srcId="{22FE3D19-F27F-4276-99C7-BEB08C7D6E28}" destId="{5310CF84-553A-474B-965B-AE9FB646A2AE}" srcOrd="4" destOrd="0" presId="urn:microsoft.com/office/officeart/2005/8/layout/hList9"/>
    <dgm:cxn modelId="{66A1D10A-15FE-431D-8FD9-F58762926E1E}" type="presParOf" srcId="{5310CF84-553A-474B-965B-AE9FB646A2AE}" destId="{CB2256E7-B2EA-4D75-8265-AE156D712CD1}" srcOrd="0" destOrd="0" presId="urn:microsoft.com/office/officeart/2005/8/layout/hList9"/>
    <dgm:cxn modelId="{E907BF42-472C-4A2D-A130-33EF43434C48}" type="presParOf" srcId="{5310CF84-553A-474B-965B-AE9FB646A2AE}" destId="{AC88E512-716A-4EE4-B10A-F0B482804351}" srcOrd="1" destOrd="0" presId="urn:microsoft.com/office/officeart/2005/8/layout/hList9"/>
    <dgm:cxn modelId="{F3418005-C3DE-45B6-9D69-A816A13E6C01}" type="presParOf" srcId="{239631AC-6E9C-4D70-93A6-8616E10223A0}" destId="{702A680D-FB63-4056-8F63-B8E65E9C9047}" srcOrd="2" destOrd="0" presId="urn:microsoft.com/office/officeart/2005/8/layout/hList9"/>
    <dgm:cxn modelId="{91E6AE72-B7A8-46CA-B577-3A4FED80185E}" type="presParOf" srcId="{239631AC-6E9C-4D70-93A6-8616E10223A0}" destId="{1C38C826-7090-45B9-8F45-410550FE1A5A}" srcOrd="3" destOrd="0" presId="urn:microsoft.com/office/officeart/2005/8/layout/hList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E97F75-D1B5-4E97-A119-9640000BF2FE}">
      <dsp:nvSpPr>
        <dsp:cNvPr id="0" name=""/>
        <dsp:cNvSpPr/>
      </dsp:nvSpPr>
      <dsp:spPr>
        <a:xfrm>
          <a:off x="0" y="0"/>
          <a:ext cx="8208912" cy="1533770"/>
        </a:xfrm>
        <a:prstGeom prst="rect">
          <a:avLst/>
        </a:prstGeom>
        <a:gradFill rotWithShape="0">
          <a:gsLst>
            <a:gs pos="0">
              <a:schemeClr val="accent5">
                <a:shade val="90000"/>
                <a:hueOff val="0"/>
                <a:satOff val="0"/>
                <a:lumOff val="0"/>
                <a:alphaOff val="0"/>
                <a:tint val="50000"/>
                <a:satMod val="300000"/>
              </a:schemeClr>
            </a:gs>
            <a:gs pos="35000">
              <a:schemeClr val="accent5">
                <a:shade val="90000"/>
                <a:hueOff val="0"/>
                <a:satOff val="0"/>
                <a:lumOff val="0"/>
                <a:alphaOff val="0"/>
                <a:tint val="37000"/>
                <a:satMod val="300000"/>
              </a:schemeClr>
            </a:gs>
            <a:gs pos="100000">
              <a:schemeClr val="accent5">
                <a:shade val="90000"/>
                <a:hueOff val="0"/>
                <a:satOff val="0"/>
                <a:lumOff val="0"/>
                <a:alphaOff val="0"/>
                <a:tint val="15000"/>
                <a:satMod val="350000"/>
              </a:schemeClr>
            </a:gs>
          </a:gsLst>
          <a:lin ang="16200000" scaled="1"/>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MX" sz="2800" kern="1200" dirty="0" smtClean="0">
              <a:solidFill>
                <a:schemeClr val="tx1"/>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Ocurre que la sociedad de la información nos está recibiendo con una triple diferencia</a:t>
          </a:r>
          <a:r>
            <a:rPr lang="es-MX" sz="2800" kern="1200" dirty="0" smtClean="0">
              <a:solidFill>
                <a:schemeClr val="tx1"/>
              </a:solidFill>
              <a:latin typeface="Aharoni" panose="02010803020104030203" pitchFamily="2" charset="-79"/>
              <a:cs typeface="Aharoni" panose="02010803020104030203" pitchFamily="2" charset="-79"/>
            </a:rPr>
            <a:t>:</a:t>
          </a:r>
          <a:endParaRPr lang="es-MX" sz="2800" kern="1200" dirty="0">
            <a:solidFill>
              <a:schemeClr val="tx1"/>
            </a:solidFill>
          </a:endParaRPr>
        </a:p>
      </dsp:txBody>
      <dsp:txXfrm>
        <a:off x="0" y="0"/>
        <a:ext cx="8208912" cy="1533770"/>
      </dsp:txXfrm>
    </dsp:sp>
    <dsp:sp modelId="{E4378106-2287-4E29-B646-4B83B2051A55}">
      <dsp:nvSpPr>
        <dsp:cNvPr id="0" name=""/>
        <dsp:cNvSpPr/>
      </dsp:nvSpPr>
      <dsp:spPr>
        <a:xfrm>
          <a:off x="4008" y="1533770"/>
          <a:ext cx="2733631" cy="3220917"/>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MX" sz="3100" kern="1200" dirty="0" smtClean="0"/>
            <a:t>1. La seguridad de los privilegiados con trabajo fijo.</a:t>
          </a:r>
          <a:endParaRPr lang="es-MX" sz="3100" kern="1200" dirty="0"/>
        </a:p>
      </dsp:txBody>
      <dsp:txXfrm>
        <a:off x="4008" y="1533770"/>
        <a:ext cx="2733631" cy="3220917"/>
      </dsp:txXfrm>
    </dsp:sp>
    <dsp:sp modelId="{393DD09D-D183-4871-B191-C051029352F6}">
      <dsp:nvSpPr>
        <dsp:cNvPr id="0" name=""/>
        <dsp:cNvSpPr/>
      </dsp:nvSpPr>
      <dsp:spPr>
        <a:xfrm>
          <a:off x="2737640" y="1533770"/>
          <a:ext cx="2733631" cy="3220917"/>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MX" sz="3100" kern="1200" dirty="0" smtClean="0"/>
            <a:t>2. La inseguridad de los que tienen trabajos eventuales </a:t>
          </a:r>
          <a:endParaRPr lang="es-MX" sz="3100" kern="1200" dirty="0"/>
        </a:p>
      </dsp:txBody>
      <dsp:txXfrm>
        <a:off x="2737640" y="1533770"/>
        <a:ext cx="2733631" cy="3220917"/>
      </dsp:txXfrm>
    </dsp:sp>
    <dsp:sp modelId="{0FAFFDD0-38FE-4CD1-8539-488662FD0870}">
      <dsp:nvSpPr>
        <dsp:cNvPr id="0" name=""/>
        <dsp:cNvSpPr/>
      </dsp:nvSpPr>
      <dsp:spPr>
        <a:xfrm>
          <a:off x="5471271" y="1533770"/>
          <a:ext cx="2733631" cy="3220917"/>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MX" sz="3100" kern="1200" dirty="0" smtClean="0"/>
            <a:t>3. El desarraigo y la exclusión del mercado laboral de amplias capas de la población</a:t>
          </a:r>
          <a:endParaRPr lang="es-MX" sz="3100" kern="1200" dirty="0"/>
        </a:p>
      </dsp:txBody>
      <dsp:txXfrm>
        <a:off x="5471271" y="1533770"/>
        <a:ext cx="2733631" cy="3220917"/>
      </dsp:txXfrm>
    </dsp:sp>
    <dsp:sp modelId="{FC280B09-A3E1-4E1F-AA2F-3895EF9C7FB6}">
      <dsp:nvSpPr>
        <dsp:cNvPr id="0" name=""/>
        <dsp:cNvSpPr/>
      </dsp:nvSpPr>
      <dsp:spPr>
        <a:xfrm>
          <a:off x="0" y="4754688"/>
          <a:ext cx="8208912" cy="357879"/>
        </a:xfrm>
        <a:prstGeom prst="rect">
          <a:avLst/>
        </a:prstGeom>
        <a:gradFill rotWithShape="0">
          <a:gsLst>
            <a:gs pos="0">
              <a:schemeClr val="accent5">
                <a:shade val="90000"/>
                <a:hueOff val="0"/>
                <a:satOff val="0"/>
                <a:lumOff val="0"/>
                <a:alphaOff val="0"/>
                <a:tint val="50000"/>
                <a:satMod val="300000"/>
              </a:schemeClr>
            </a:gs>
            <a:gs pos="35000">
              <a:schemeClr val="accent5">
                <a:shade val="90000"/>
                <a:hueOff val="0"/>
                <a:satOff val="0"/>
                <a:lumOff val="0"/>
                <a:alphaOff val="0"/>
                <a:tint val="37000"/>
                <a:satMod val="300000"/>
              </a:schemeClr>
            </a:gs>
            <a:gs pos="100000">
              <a:schemeClr val="accent5">
                <a:shade val="90000"/>
                <a:hueOff val="0"/>
                <a:satOff val="0"/>
                <a:lumOff val="0"/>
                <a:alphaOff val="0"/>
                <a:tint val="15000"/>
                <a:satMod val="350000"/>
              </a:schemeClr>
            </a:gs>
          </a:gsLst>
          <a:lin ang="16200000" scaled="1"/>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142111-691F-413D-A114-F18F7A8A1466}">
      <dsp:nvSpPr>
        <dsp:cNvPr id="0" name=""/>
        <dsp:cNvSpPr/>
      </dsp:nvSpPr>
      <dsp:spPr>
        <a:xfrm>
          <a:off x="2880312" y="1734959"/>
          <a:ext cx="5021992" cy="929332"/>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lvl="0" algn="l" defTabSz="1422400">
            <a:lnSpc>
              <a:spcPct val="90000"/>
            </a:lnSpc>
            <a:spcBef>
              <a:spcPct val="0"/>
            </a:spcBef>
            <a:spcAft>
              <a:spcPct val="35000"/>
            </a:spcAft>
          </a:pPr>
          <a:r>
            <a:rPr lang="es-MX" sz="3200" kern="1200" dirty="0" smtClean="0"/>
            <a:t>vivienda</a:t>
          </a:r>
          <a:endParaRPr lang="es-MX" sz="3200" kern="1200" dirty="0"/>
        </a:p>
      </dsp:txBody>
      <dsp:txXfrm>
        <a:off x="3683831" y="1734959"/>
        <a:ext cx="4218473" cy="929332"/>
      </dsp:txXfrm>
    </dsp:sp>
    <dsp:sp modelId="{A3F0ABC7-D580-48DF-8229-025478347536}">
      <dsp:nvSpPr>
        <dsp:cNvPr id="0" name=""/>
        <dsp:cNvSpPr/>
      </dsp:nvSpPr>
      <dsp:spPr>
        <a:xfrm>
          <a:off x="2592301" y="2448271"/>
          <a:ext cx="5021992" cy="1253915"/>
        </a:xfrm>
        <a:prstGeom prst="rect">
          <a:avLst/>
        </a:prstGeom>
        <a:solidFill>
          <a:schemeClr val="accent5">
            <a:tint val="40000"/>
            <a:alpha val="90000"/>
            <a:hueOff val="-3580161"/>
            <a:satOff val="16084"/>
            <a:lumOff val="1106"/>
            <a:alphaOff val="0"/>
          </a:schemeClr>
        </a:solidFill>
        <a:ln w="9525" cap="flat" cmpd="sng" algn="ctr">
          <a:solidFill>
            <a:schemeClr val="accent5">
              <a:tint val="40000"/>
              <a:alpha val="90000"/>
              <a:hueOff val="-3580161"/>
              <a:satOff val="16084"/>
              <a:lumOff val="110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lvl="0" algn="l" defTabSz="1422400">
            <a:lnSpc>
              <a:spcPct val="90000"/>
            </a:lnSpc>
            <a:spcBef>
              <a:spcPct val="0"/>
            </a:spcBef>
            <a:spcAft>
              <a:spcPct val="35000"/>
            </a:spcAft>
          </a:pPr>
          <a:r>
            <a:rPr lang="es-MX" sz="3200" kern="1200" dirty="0" smtClean="0"/>
            <a:t>salud</a:t>
          </a:r>
          <a:endParaRPr lang="es-MX" sz="3200" kern="1200" dirty="0"/>
        </a:p>
      </dsp:txBody>
      <dsp:txXfrm>
        <a:off x="3395820" y="2448271"/>
        <a:ext cx="4218473" cy="1253915"/>
      </dsp:txXfrm>
    </dsp:sp>
    <dsp:sp modelId="{CD5D26AD-5B8A-4ACC-A324-96951B909EF9}">
      <dsp:nvSpPr>
        <dsp:cNvPr id="0" name=""/>
        <dsp:cNvSpPr/>
      </dsp:nvSpPr>
      <dsp:spPr>
        <a:xfrm>
          <a:off x="1944213" y="0"/>
          <a:ext cx="5021992" cy="1433289"/>
        </a:xfrm>
        <a:prstGeom prst="rect">
          <a:avLst/>
        </a:prstGeom>
        <a:solidFill>
          <a:schemeClr val="accent5">
            <a:tint val="40000"/>
            <a:alpha val="90000"/>
            <a:hueOff val="-7160321"/>
            <a:satOff val="32169"/>
            <a:lumOff val="2211"/>
            <a:alphaOff val="0"/>
          </a:schemeClr>
        </a:solidFill>
        <a:ln w="9525" cap="flat" cmpd="sng" algn="ctr">
          <a:solidFill>
            <a:schemeClr val="accent5">
              <a:tint val="40000"/>
              <a:alpha val="90000"/>
              <a:hueOff val="-7160321"/>
              <a:satOff val="32169"/>
              <a:lumOff val="2211"/>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lvl="0" algn="l" defTabSz="1422400">
            <a:lnSpc>
              <a:spcPct val="90000"/>
            </a:lnSpc>
            <a:spcBef>
              <a:spcPct val="0"/>
            </a:spcBef>
            <a:spcAft>
              <a:spcPct val="35000"/>
            </a:spcAft>
          </a:pPr>
          <a:r>
            <a:rPr lang="es-MX" sz="3200" kern="1200" dirty="0" smtClean="0"/>
            <a:t>educación</a:t>
          </a:r>
          <a:endParaRPr lang="es-MX" sz="3200" kern="1200" dirty="0"/>
        </a:p>
      </dsp:txBody>
      <dsp:txXfrm>
        <a:off x="2747731" y="0"/>
        <a:ext cx="4218473" cy="1433289"/>
      </dsp:txXfrm>
    </dsp:sp>
    <dsp:sp modelId="{CB2256E7-B2EA-4D75-8265-AE156D712CD1}">
      <dsp:nvSpPr>
        <dsp:cNvPr id="0" name=""/>
        <dsp:cNvSpPr/>
      </dsp:nvSpPr>
      <dsp:spPr>
        <a:xfrm>
          <a:off x="3240339" y="864112"/>
          <a:ext cx="5021992" cy="1161330"/>
        </a:xfrm>
        <a:prstGeom prst="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27584" rIns="227584" bIns="227584" numCol="1" spcCol="1270" anchor="ctr" anchorCtr="0">
          <a:noAutofit/>
        </a:bodyPr>
        <a:lstStyle/>
        <a:p>
          <a:pPr lvl="0" algn="l" defTabSz="1422400">
            <a:lnSpc>
              <a:spcPct val="90000"/>
            </a:lnSpc>
            <a:spcBef>
              <a:spcPct val="0"/>
            </a:spcBef>
            <a:spcAft>
              <a:spcPct val="35000"/>
            </a:spcAft>
          </a:pPr>
          <a:r>
            <a:rPr lang="es-MX" sz="3200" kern="1200" dirty="0" smtClean="0"/>
            <a:t>empleo</a:t>
          </a:r>
          <a:endParaRPr lang="es-MX" sz="3200" kern="1200" dirty="0"/>
        </a:p>
      </dsp:txBody>
      <dsp:txXfrm>
        <a:off x="4043857" y="864112"/>
        <a:ext cx="4218473" cy="1161330"/>
      </dsp:txXfrm>
    </dsp:sp>
    <dsp:sp modelId="{1C38C826-7090-45B9-8F45-410550FE1A5A}">
      <dsp:nvSpPr>
        <dsp:cNvPr id="0" name=""/>
        <dsp:cNvSpPr/>
      </dsp:nvSpPr>
      <dsp:spPr>
        <a:xfrm>
          <a:off x="0" y="781957"/>
          <a:ext cx="3004088" cy="257363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MX" sz="2000" kern="1200" dirty="0" smtClean="0"/>
            <a:t>El fenómeno de la exclusión social</a:t>
          </a:r>
        </a:p>
        <a:p>
          <a:pPr lvl="0" algn="ctr" defTabSz="889000">
            <a:lnSpc>
              <a:spcPct val="90000"/>
            </a:lnSpc>
            <a:spcBef>
              <a:spcPct val="0"/>
            </a:spcBef>
            <a:spcAft>
              <a:spcPct val="35000"/>
            </a:spcAft>
          </a:pPr>
          <a:r>
            <a:rPr lang="es-MX" sz="2000" kern="1200" dirty="0" smtClean="0"/>
            <a:t>es más amplio y no solo implica pobreza económica sino la falta de acceso a:</a:t>
          </a:r>
          <a:endParaRPr lang="es-MX" sz="2000" kern="1200" dirty="0"/>
        </a:p>
      </dsp:txBody>
      <dsp:txXfrm>
        <a:off x="0" y="781957"/>
        <a:ext cx="3004088" cy="2573637"/>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80091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393243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297523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144293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2768520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2798100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1478527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4012825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3473751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1386723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7060C86-8762-4860-B271-1AC6E87E46B4}" type="datetimeFigureOut">
              <a:rPr lang="es-MX" smtClean="0"/>
              <a:pPr/>
              <a:t>08/01/2017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395468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60C86-8762-4860-B271-1AC6E87E46B4}" type="datetimeFigureOut">
              <a:rPr lang="es-MX" smtClean="0"/>
              <a:pPr/>
              <a:t>08/01/2017</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740EB-455B-4C82-A608-1B5DC3EF788A}" type="slidenum">
              <a:rPr lang="es-MX" smtClean="0"/>
              <a:pPr/>
              <a:t>‹Nº›</a:t>
            </a:fld>
            <a:endParaRPr lang="es-MX" dirty="0"/>
          </a:p>
        </p:txBody>
      </p:sp>
    </p:spTree>
    <p:extLst>
      <p:ext uri="{BB962C8B-B14F-4D97-AF65-F5344CB8AC3E}">
        <p14:creationId xmlns="" xmlns:p14="http://schemas.microsoft.com/office/powerpoint/2010/main" val="7325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4" name="1 Título"/>
          <p:cNvSpPr txBox="1">
            <a:spLocks/>
          </p:cNvSpPr>
          <p:nvPr/>
        </p:nvSpPr>
        <p:spPr>
          <a:xfrm>
            <a:off x="685800" y="2130425"/>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smtClean="0">
                <a:ln>
                  <a:noFill/>
                </a:ln>
                <a:solidFill>
                  <a:schemeClr val="tx1"/>
                </a:solidFill>
                <a:effectLst/>
                <a:uLnTx/>
                <a:uFillTx/>
                <a:latin typeface="+mj-lt"/>
                <a:ea typeface="+mj-ea"/>
                <a:cs typeface="+mj-cs"/>
              </a:rPr>
              <a:t>Educación Inclusiva o Educación Sin Exclusiones.</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2 Subtítulo"/>
          <p:cNvSpPr txBox="1">
            <a:spLocks/>
          </p:cNvSpPr>
          <p:nvPr/>
        </p:nvSpPr>
        <p:spPr>
          <a:xfrm>
            <a:off x="1371600" y="3886200"/>
            <a:ext cx="6400800" cy="17526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Gerardo Echeita Sarrionandía</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Martha Sandoval Mena</a:t>
            </a:r>
            <a:endParaRPr kumimoji="0" lang="es-MX"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Rectángulo"/>
          <p:cNvSpPr/>
          <p:nvPr/>
        </p:nvSpPr>
        <p:spPr>
          <a:xfrm>
            <a:off x="0" y="980728"/>
            <a:ext cx="9144000" cy="3970318"/>
          </a:xfrm>
          <a:prstGeom prst="rect">
            <a:avLst/>
          </a:prstGeom>
        </p:spPr>
        <p:txBody>
          <a:bodyPr wrap="square">
            <a:spAutoFit/>
          </a:bodyPr>
          <a:lstStyle/>
          <a:p>
            <a:pPr algn="just"/>
            <a:r>
              <a:rPr lang="es-MX" sz="2800" dirty="0" smtClean="0"/>
              <a:t>Las escuelas tienen que encontrar la manera de educar con éxito a todos los niños, incluidos aquellos con discapacidades graves... </a:t>
            </a:r>
          </a:p>
          <a:p>
            <a:pPr algn="just"/>
            <a:endParaRPr lang="es-MX" sz="2800" dirty="0" smtClean="0"/>
          </a:p>
          <a:p>
            <a:pPr algn="just"/>
            <a:r>
              <a:rPr lang="es-MX" sz="2800" dirty="0" smtClean="0"/>
              <a:t>El mérito de estas escuelas no es sólo que sean capaces de dar una educación de calidad a todos los niños; con su creación se da un paso muy importante para intentar cambiar actitudes de discriminación, crear comunidades que acojan a todos y sociedades integradoras.</a:t>
            </a:r>
            <a:endParaRPr lang="es-MX"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1066726"/>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2800" b="1" i="0" u="none" strike="noStrike" kern="1200" cap="none" spc="0" normalizeH="0" baseline="0" noProof="0" smtClean="0">
                <a:ln>
                  <a:noFill/>
                </a:ln>
                <a:solidFill>
                  <a:schemeClr val="tx1"/>
                </a:solidFill>
                <a:effectLst/>
                <a:uLnTx/>
                <a:uFillTx/>
                <a:latin typeface="+mj-lt"/>
                <a:ea typeface="+mj-ea"/>
                <a:cs typeface="+mj-cs"/>
              </a:rPr>
              <a:t>DE LA EDUCACIÓN COMPENSATORIA A LAS ESCUELAS ACELERADAS Y A LAS COMUNIDADES DE APRENDIZAJE</a:t>
            </a:r>
            <a:endParaRPr kumimoji="0" lang="es-MX"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2 Marcador de contenido"/>
          <p:cNvSpPr txBox="1">
            <a:spLocks/>
          </p:cNvSpPr>
          <p:nvPr/>
        </p:nvSpPr>
        <p:spPr>
          <a:xfrm>
            <a:off x="457200" y="2647453"/>
            <a:ext cx="8229600" cy="4525963"/>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La </a:t>
            </a:r>
            <a:r>
              <a:rPr kumimoji="0" lang="es-MX" sz="3200" b="0" i="1"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mn-lt"/>
                <a:ea typeface="+mn-ea"/>
                <a:cs typeface="+mn-cs"/>
              </a:rPr>
              <a:t>educación compensatoria </a:t>
            </a:r>
            <a:r>
              <a:rPr kumimoji="0" lang="es-MX" sz="3200" b="0" i="0" u="none" strike="noStrike" kern="1200" cap="none" spc="0" normalizeH="0" baseline="0" noProof="0" smtClean="0">
                <a:ln>
                  <a:noFill/>
                </a:ln>
                <a:solidFill>
                  <a:schemeClr val="tx1"/>
                </a:solidFill>
                <a:effectLst/>
                <a:uLnTx/>
                <a:uFillTx/>
                <a:latin typeface="+mn-lt"/>
                <a:ea typeface="+mn-ea"/>
                <a:cs typeface="+mn-cs"/>
              </a:rPr>
              <a:t>se ha entendido durante mucho tiempo como la educación de otros alumnos también «especiales», en este caso por razones de su procedencia (inmigrantes), de su etnia (gitanos), de su situación social/familiar (marginación, pobreza) o por la peculiar situación laboral de sus progenitores (temporeros, feriantes).</a:t>
            </a: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961851"/>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1" u="none" strike="noStrike" kern="1200" cap="none" spc="0" normalizeH="0" baseline="0" noProof="0" smtClean="0">
                <a:ln>
                  <a:noFill/>
                </a:ln>
                <a:solidFill>
                  <a:schemeClr val="tx1"/>
                </a:solidFill>
                <a:effectLst/>
                <a:uLnTx/>
                <a:uFillTx/>
                <a:latin typeface="+mj-lt"/>
                <a:ea typeface="+mj-ea"/>
                <a:cs typeface="+mj-cs"/>
              </a:rPr>
              <a:t>Programa de Desarrollo Escolar</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2 Marcador de contenido"/>
          <p:cNvSpPr txBox="1">
            <a:spLocks/>
          </p:cNvSpPr>
          <p:nvPr/>
        </p:nvSpPr>
        <p:spPr>
          <a:xfrm>
            <a:off x="457200" y="2287413"/>
            <a:ext cx="8229600" cy="4525963"/>
          </a:xfrm>
          <a:prstGeom prst="rect">
            <a:avLst/>
          </a:prstGeom>
        </p:spPr>
        <p:txBody>
          <a:bodyPr>
            <a:normAutofit fontScale="92500" lnSpcReduction="10000"/>
          </a:bodyPr>
          <a:lstStyle/>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Fruto de la demanda de colaboración de esa universidad con dos escuelas primarias de New Haven que tenían muy bajo rendimiento escolar y muchos problemas de convivencia.</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Promover un clima escolar positivo estableciendo por una parte vínculos adecuados entre los padres, profesores y alumnos, y ajustando el aprendizaje de cada alumno con sus expectativas futuras.</a:t>
            </a: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7" name="1 Título"/>
          <p:cNvSpPr txBox="1">
            <a:spLocks/>
          </p:cNvSpPr>
          <p:nvPr/>
        </p:nvSpPr>
        <p:spPr>
          <a:xfrm>
            <a:off x="457200" y="1033859"/>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1" u="none" strike="noStrike" kern="1200" cap="none" spc="0" normalizeH="0" baseline="0" noProof="0" smtClean="0">
                <a:ln>
                  <a:noFill/>
                </a:ln>
                <a:solidFill>
                  <a:schemeClr val="tx1"/>
                </a:solidFill>
                <a:effectLst/>
                <a:uLnTx/>
                <a:uFillTx/>
                <a:latin typeface="+mj-lt"/>
                <a:ea typeface="+mj-ea"/>
                <a:cs typeface="+mj-cs"/>
              </a:rPr>
              <a:t>Escuelas Aceleradas</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2 Marcador de contenido"/>
          <p:cNvSpPr txBox="1">
            <a:spLocks/>
          </p:cNvSpPr>
          <p:nvPr/>
        </p:nvSpPr>
        <p:spPr>
          <a:xfrm>
            <a:off x="457200" y="2359421"/>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Respuesta a la insatisfacción que le producían los esquemas educativos vigentes, en especial para los alumnos procedentes de grupos sociales desfavorecidos.</a:t>
            </a:r>
            <a:endParaRPr kumimoji="0" lang="es-MX"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graphicFrame>
        <p:nvGraphicFramePr>
          <p:cNvPr id="3" name="3 Marcador de contenido"/>
          <p:cNvGraphicFramePr>
            <a:graphicFrameLocks/>
          </p:cNvGraphicFramePr>
          <p:nvPr>
            <p:extLst>
              <p:ext uri="{D42A27DB-BD31-4B8C-83A1-F6EECF244321}">
                <p14:modId xmlns="" xmlns:p14="http://schemas.microsoft.com/office/powerpoint/2010/main" val="3523910148"/>
              </p:ext>
            </p:extLst>
          </p:nvPr>
        </p:nvGraphicFramePr>
        <p:xfrm>
          <a:off x="395536" y="1052736"/>
          <a:ext cx="8435280" cy="4945698"/>
        </p:xfrm>
        <a:graphic>
          <a:graphicData uri="http://schemas.openxmlformats.org/drawingml/2006/table">
            <a:tbl>
              <a:tblPr firstRow="1" bandRow="1">
                <a:tableStyleId>{5C22544A-7EE6-4342-B048-85BDC9FD1C3A}</a:tableStyleId>
              </a:tblPr>
              <a:tblGrid>
                <a:gridCol w="2530624"/>
                <a:gridCol w="5904656"/>
              </a:tblGrid>
              <a:tr h="408045">
                <a:tc gridSpan="2">
                  <a:txBody>
                    <a:bodyPr/>
                    <a:lstStyle/>
                    <a:p>
                      <a:pPr algn="ctr"/>
                      <a:r>
                        <a:rPr lang="es-MX" sz="2400" dirty="0" smtClean="0"/>
                        <a:t>Proyectos denominados Escuela</a:t>
                      </a:r>
                      <a:r>
                        <a:rPr lang="es-MX" sz="2400" baseline="0" dirty="0" smtClean="0"/>
                        <a:t> para Todos</a:t>
                      </a:r>
                      <a:endParaRPr lang="es-MX" sz="2400" dirty="0"/>
                    </a:p>
                  </a:txBody>
                  <a:tcPr/>
                </a:tc>
                <a:tc hMerge="1">
                  <a:txBody>
                    <a:bodyPr/>
                    <a:lstStyle/>
                    <a:p>
                      <a:endParaRPr lang="es-MX"/>
                    </a:p>
                  </a:txBody>
                  <a:tcPr/>
                </a:tc>
              </a:tr>
              <a:tr h="2366663">
                <a:tc>
                  <a:txBody>
                    <a:bodyPr/>
                    <a:lstStyle/>
                    <a:p>
                      <a:r>
                        <a:rPr lang="es-MX" sz="1800" b="1" dirty="0" smtClean="0"/>
                        <a:t>Desarrollo de talentos o Éxito para todos</a:t>
                      </a:r>
                      <a:endParaRPr lang="es-MX" sz="1800" b="1" dirty="0"/>
                    </a:p>
                  </a:txBody>
                  <a:tcPr/>
                </a:tc>
                <a:tc>
                  <a:txBody>
                    <a:bodyPr/>
                    <a:lstStyle/>
                    <a:p>
                      <a:r>
                        <a:rPr lang="es-MX" sz="2000" b="0" i="0" u="none" strike="noStrike" kern="1200" baseline="0" dirty="0" smtClean="0">
                          <a:solidFill>
                            <a:schemeClr val="dk1"/>
                          </a:solidFill>
                          <a:latin typeface="+mn-lt"/>
                          <a:ea typeface="+mn-ea"/>
                          <a:cs typeface="+mn-cs"/>
                        </a:rPr>
                        <a:t>Basado en la creencia de que todos los alumnos pueden aprender hasta llegar a altos niveles.</a:t>
                      </a:r>
                    </a:p>
                    <a:p>
                      <a:endParaRPr lang="es-MX" sz="2000" b="0" i="0" u="none" strike="noStrike" kern="1200" baseline="0" dirty="0" smtClean="0">
                        <a:solidFill>
                          <a:schemeClr val="dk1"/>
                        </a:solidFill>
                        <a:latin typeface="+mn-lt"/>
                        <a:ea typeface="+mn-ea"/>
                        <a:cs typeface="+mn-cs"/>
                      </a:endParaRPr>
                    </a:p>
                    <a:p>
                      <a:r>
                        <a:rPr lang="es-MX" sz="2000" b="0" i="0" u="none" strike="noStrike" kern="1200" baseline="0" dirty="0" smtClean="0">
                          <a:solidFill>
                            <a:schemeClr val="dk1"/>
                          </a:solidFill>
                          <a:latin typeface="+mn-lt"/>
                          <a:ea typeface="+mn-ea"/>
                          <a:cs typeface="+mn-cs"/>
                        </a:rPr>
                        <a:t>La responsabilidad de las instituciones educativas, es la de mantener para todos sus alumnos altas expectativas de rendimiento</a:t>
                      </a:r>
                      <a:endParaRPr lang="es-MX" sz="2000" dirty="0"/>
                    </a:p>
                  </a:txBody>
                  <a:tcPr/>
                </a:tc>
              </a:tr>
              <a:tr h="408045">
                <a:tc gridSpan="2">
                  <a:txBody>
                    <a:bodyPr/>
                    <a:lstStyle/>
                    <a:p>
                      <a:pPr algn="ctr"/>
                      <a:r>
                        <a:rPr lang="es-MX" sz="2000" b="1" dirty="0" smtClean="0"/>
                        <a:t>Comunidades</a:t>
                      </a:r>
                      <a:r>
                        <a:rPr lang="es-MX" sz="2000" b="1" baseline="0" dirty="0" smtClean="0"/>
                        <a:t> de aprendizaje </a:t>
                      </a:r>
                      <a:endParaRPr lang="es-MX" sz="2000" b="1" dirty="0"/>
                    </a:p>
                  </a:txBody>
                  <a:tcPr/>
                </a:tc>
                <a:tc hMerge="1">
                  <a:txBody>
                    <a:bodyPr/>
                    <a:lstStyle/>
                    <a:p>
                      <a:endParaRPr lang="es-MX"/>
                    </a:p>
                  </a:txBody>
                  <a:tcPr/>
                </a:tc>
              </a:tr>
              <a:tr h="1713790">
                <a:tc>
                  <a:txBody>
                    <a:bodyPr/>
                    <a:lstStyle/>
                    <a:p>
                      <a:r>
                        <a:rPr lang="es-MX" sz="1800" b="1" baseline="0" dirty="0" smtClean="0"/>
                        <a:t>Aprendizaje dialógico</a:t>
                      </a:r>
                      <a:r>
                        <a:rPr lang="es-MX" sz="1800" baseline="0" dirty="0" smtClean="0"/>
                        <a:t> </a:t>
                      </a:r>
                      <a:endParaRPr lang="es-MX" sz="1800" dirty="0"/>
                    </a:p>
                  </a:txBody>
                  <a:tcPr/>
                </a:tc>
                <a:tc>
                  <a:txBody>
                    <a:bodyPr/>
                    <a:lstStyle/>
                    <a:p>
                      <a:r>
                        <a:rPr lang="es-MX" sz="2000" b="0" i="0" u="none" strike="noStrike" kern="1200" baseline="0" dirty="0" smtClean="0">
                          <a:solidFill>
                            <a:schemeClr val="dk1"/>
                          </a:solidFill>
                          <a:latin typeface="+mn-lt"/>
                          <a:ea typeface="+mn-ea"/>
                          <a:cs typeface="+mn-cs"/>
                        </a:rPr>
                        <a:t>elemento central para la creación de un clima de convivencia en los centros, capaz de prevenir y de paliar, en su caso, las situaciones de conflicto/indisciplina/ agresividad tan  habituales en los centros</a:t>
                      </a:r>
                      <a:endParaRPr lang="es-MX" sz="2000" dirty="0"/>
                    </a:p>
                  </a:txBody>
                  <a:tcPr/>
                </a:tc>
              </a:tr>
            </a:tbl>
          </a:graphicData>
        </a:graphic>
      </p:graphicFrame>
      <p:sp>
        <p:nvSpPr>
          <p:cNvPr id="4" name="3 CuadroTexto"/>
          <p:cNvSpPr txBox="1"/>
          <p:nvPr/>
        </p:nvSpPr>
        <p:spPr>
          <a:xfrm>
            <a:off x="683568" y="6093296"/>
            <a:ext cx="7632848" cy="646331"/>
          </a:xfrm>
          <a:prstGeom prst="rect">
            <a:avLst/>
          </a:prstGeom>
          <a:noFill/>
        </p:spPr>
        <p:txBody>
          <a:bodyPr wrap="square" rtlCol="0">
            <a:spAutoFit/>
          </a:bodyPr>
          <a:lstStyle/>
          <a:p>
            <a:r>
              <a:rPr lang="es-MX" dirty="0" smtClean="0"/>
              <a:t>Metodologías participativas y activas</a:t>
            </a:r>
          </a:p>
          <a:p>
            <a:r>
              <a:rPr lang="es-MX" dirty="0" smtClean="0"/>
              <a:t>Iniciativas vacadas en la educación de alumnado en desventaja</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0" y="1124744"/>
            <a:ext cx="91440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0" i="0" u="none"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mj-lt"/>
                <a:ea typeface="+mj-ea"/>
                <a:cs typeface="+mj-cs"/>
              </a:rPr>
              <a:t>Echeita</a:t>
            </a:r>
            <a:r>
              <a:rPr kumimoji="0" lang="es-MX" sz="32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se pregunta: ¿Por qué hablamos de educación inclusiva?</a:t>
            </a:r>
            <a:endParaRPr kumimoji="0" lang="es-MX" sz="32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4" name="2 Marcador de contenido"/>
          <p:cNvSpPr txBox="1">
            <a:spLocks/>
          </p:cNvSpPr>
          <p:nvPr/>
        </p:nvSpPr>
        <p:spPr>
          <a:xfrm>
            <a:off x="0" y="2143397"/>
            <a:ext cx="9144000" cy="4525963"/>
          </a:xfrm>
          <a:prstGeom prst="rect">
            <a:avLst/>
          </a:prstGeom>
        </p:spPr>
        <p:txBody>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s-MX" sz="2800" noProof="0" dirty="0" smtClean="0"/>
              <a:t>E</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l objetivo de «frenar» y cambiar la orientación de unas sociedades en las que los procesos de «exclusión social son cada vez más fuertes y, por esa razón, empujan a un número cada vez mayor de ciudadanos (y a países enteros) a vivir su vida por debajo de los niveles de </a:t>
            </a:r>
            <a:r>
              <a:rPr kumimoji="0" lang="es-MX" sz="2800" b="1" i="0" u="none" strike="noStrike" kern="1200" cap="none" spc="0" normalizeH="0" baseline="0" noProof="0" dirty="0" smtClean="0">
                <a:ln>
                  <a:noFill/>
                </a:ln>
                <a:solidFill>
                  <a:schemeClr val="tx1"/>
                </a:solidFill>
                <a:effectLst/>
                <a:uLnTx/>
                <a:uFillTx/>
                <a:latin typeface="+mn-lt"/>
                <a:ea typeface="+mn-ea"/>
                <a:cs typeface="+mn-cs"/>
              </a:rPr>
              <a:t>dignidad e igualdad</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 a los que todos tenemos derecho.</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s-MX" sz="2800" dirty="0" smtClean="0"/>
          </a:p>
          <a:p>
            <a:pPr algn="just">
              <a:spcBef>
                <a:spcPct val="20000"/>
              </a:spcBef>
            </a:pPr>
            <a:r>
              <a:rPr lang="es-MX" sz="2800" dirty="0" smtClean="0"/>
              <a:t>En efecto, el fenómeno de la </a:t>
            </a:r>
            <a:r>
              <a:rPr lang="es-MX" sz="2800" b="1" i="1" dirty="0" smtClean="0"/>
              <a:t>exclusión social</a:t>
            </a:r>
            <a:r>
              <a:rPr lang="es-MX" sz="2800" i="1" dirty="0" smtClean="0"/>
              <a:t>, </a:t>
            </a:r>
            <a:r>
              <a:rPr lang="es-MX" sz="2800" dirty="0" smtClean="0"/>
              <a:t>sin ser nuevo, está adoptando en las últimas décadas unas características y dimensiones cada vez más preocupantes</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graphicFrame>
        <p:nvGraphicFramePr>
          <p:cNvPr id="3" name="2 Diagrama"/>
          <p:cNvGraphicFramePr/>
          <p:nvPr>
            <p:extLst>
              <p:ext uri="{D42A27DB-BD31-4B8C-83A1-F6EECF244321}">
                <p14:modId xmlns="" xmlns:p14="http://schemas.microsoft.com/office/powerpoint/2010/main" val="2898409437"/>
              </p:ext>
            </p:extLst>
          </p:nvPr>
        </p:nvGraphicFramePr>
        <p:xfrm>
          <a:off x="467544" y="1340768"/>
          <a:ext cx="8208912"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graphicFrame>
        <p:nvGraphicFramePr>
          <p:cNvPr id="3" name="3 Marcador de contenido"/>
          <p:cNvGraphicFramePr>
            <a:graphicFrameLocks/>
          </p:cNvGraphicFramePr>
          <p:nvPr>
            <p:extLst>
              <p:ext uri="{D42A27DB-BD31-4B8C-83A1-F6EECF244321}">
                <p14:modId xmlns="" xmlns:p14="http://schemas.microsoft.com/office/powerpoint/2010/main" val="1107269570"/>
              </p:ext>
            </p:extLst>
          </p:nvPr>
        </p:nvGraphicFramePr>
        <p:xfrm>
          <a:off x="395536" y="476672"/>
          <a:ext cx="8517632" cy="6120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1 Título"/>
          <p:cNvSpPr txBox="1">
            <a:spLocks/>
          </p:cNvSpPr>
          <p:nvPr/>
        </p:nvSpPr>
        <p:spPr>
          <a:xfrm>
            <a:off x="0" y="414908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…..también implica:</a:t>
            </a:r>
            <a:endParaRPr kumimoji="0" lang="es-MX"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5" name="2 Marcador de contenido"/>
          <p:cNvSpPr txBox="1">
            <a:spLocks/>
          </p:cNvSpPr>
          <p:nvPr/>
        </p:nvSpPr>
        <p:spPr>
          <a:xfrm>
            <a:off x="179512" y="4595018"/>
            <a:ext cx="8229600" cy="4525963"/>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smtClean="0">
                <a:ln>
                  <a:noFill/>
                </a:ln>
                <a:solidFill>
                  <a:schemeClr val="tx1"/>
                </a:solidFill>
                <a:effectLst/>
                <a:uLnTx/>
                <a:uFillTx/>
                <a:latin typeface="+mn-lt"/>
                <a:ea typeface="+mn-ea"/>
                <a:cs typeface="+mn-cs"/>
              </a:rPr>
              <a:t>+ Desempleados		+ Toxicómanos      + Refugiados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smtClean="0">
                <a:ln>
                  <a:noFill/>
                </a:ln>
                <a:solidFill>
                  <a:schemeClr val="tx1"/>
                </a:solidFill>
                <a:effectLst/>
                <a:uLnTx/>
                <a:uFillTx/>
                <a:latin typeface="+mn-lt"/>
                <a:ea typeface="+mn-ea"/>
                <a:cs typeface="+mn-cs"/>
              </a:rPr>
              <a:t>+ Personas sin techo o en infravivienda 	+ Inmigrantes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2400" b="0" i="0" u="none" strike="noStrike" kern="1200" cap="none" spc="0" normalizeH="0" baseline="0" noProof="0" dirty="0" smtClean="0">
                <a:ln>
                  <a:noFill/>
                </a:ln>
                <a:solidFill>
                  <a:schemeClr val="tx1"/>
                </a:solidFill>
                <a:effectLst/>
                <a:uLnTx/>
                <a:uFillTx/>
                <a:latin typeface="+mn-lt"/>
                <a:ea typeface="+mn-ea"/>
                <a:cs typeface="+mn-cs"/>
              </a:rPr>
              <a:t>+ Personas con discapacidad y sin ella, entre las que cada vez hay mas jóvenes, mujeres y niños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MX"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MX"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Marcador de contenido"/>
          <p:cNvSpPr txBox="1">
            <a:spLocks/>
          </p:cNvSpPr>
          <p:nvPr/>
        </p:nvSpPr>
        <p:spPr>
          <a:xfrm>
            <a:off x="251520" y="1124744"/>
            <a:ext cx="8229600" cy="4525963"/>
          </a:xfrm>
          <a:prstGeom prst="rect">
            <a:avLst/>
          </a:prstGeom>
        </p:spPr>
        <p:txBody>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smtClean="0">
                <a:ln>
                  <a:noFill/>
                </a:ln>
                <a:solidFill>
                  <a:schemeClr val="tx1"/>
                </a:solidFill>
                <a:effectLst/>
                <a:uLnTx/>
                <a:uFillTx/>
                <a:latin typeface="+mn-lt"/>
                <a:ea typeface="+mn-ea"/>
                <a:cs typeface="+mn-cs"/>
              </a:rPr>
              <a:t>Mayor Zaragoza  plantea que el día en que logremos desplazar la cultura de la fuerza, de la imposición, de la violencia, de la guerra, por la cultura de la </a:t>
            </a:r>
            <a:r>
              <a:rPr kumimoji="0" lang="es-MX" sz="2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tolerancia, del diálogo y de la paz</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 entraremos en una nueva época, en la que los seres humanos habrán alcanzado la altura de su grandeza.</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s-MX" sz="2800" dirty="0" smtClean="0"/>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2 Marcador de contenido"/>
          <p:cNvSpPr txBox="1">
            <a:spLocks/>
          </p:cNvSpPr>
          <p:nvPr/>
        </p:nvSpPr>
        <p:spPr>
          <a:xfrm>
            <a:off x="323528" y="3900189"/>
            <a:ext cx="8229600" cy="5361459"/>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smtClean="0">
                <a:ln>
                  <a:noFill/>
                </a:ln>
                <a:solidFill>
                  <a:schemeClr val="tx1"/>
                </a:solidFill>
                <a:effectLst/>
                <a:uLnTx/>
                <a:uFillTx/>
                <a:latin typeface="+mn-lt"/>
                <a:ea typeface="+mn-ea"/>
                <a:cs typeface="+mn-cs"/>
              </a:rPr>
              <a:t>Avance indiscutible y tristemente cotidiano de </a:t>
            </a:r>
            <a:r>
              <a:rPr kumimoji="0" lang="es-MX" sz="2800" b="0" i="1" u="none" strike="noStrike" kern="1200" cap="none" spc="0" normalizeH="0" baseline="0" noProof="0" dirty="0" smtClean="0">
                <a:ln>
                  <a:noFill/>
                </a:ln>
                <a:solidFill>
                  <a:schemeClr val="tx1"/>
                </a:solidFill>
                <a:effectLst/>
                <a:uLnTx/>
                <a:uFillTx/>
                <a:latin typeface="+mn-lt"/>
                <a:ea typeface="+mn-ea"/>
                <a:cs typeface="+mn-cs"/>
              </a:rPr>
              <a:t>la intolerancia de origen étnico, cultural o religioso</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Rectángulo"/>
          <p:cNvSpPr/>
          <p:nvPr/>
        </p:nvSpPr>
        <p:spPr>
          <a:xfrm>
            <a:off x="251520" y="1268760"/>
            <a:ext cx="8496944" cy="5952399"/>
          </a:xfrm>
          <a:prstGeom prst="rect">
            <a:avLst/>
          </a:prstGeom>
        </p:spPr>
        <p:txBody>
          <a:bodyPr wrap="square">
            <a:spAutoFit/>
          </a:bodyPr>
          <a:lstStyle/>
          <a:p>
            <a:pPr lvl="0" algn="just">
              <a:spcBef>
                <a:spcPct val="20000"/>
              </a:spcBef>
              <a:defRPr/>
            </a:pPr>
            <a:r>
              <a:rPr lang="es-MX" sz="2800" dirty="0" smtClean="0"/>
              <a:t>La UNESCO plantea que la educación puede ser un factor de cohesión social si procura transformar la diversidad en un factor positivo de entendimiento mutuo entre los  individuos y los grupos humanos y al mismo tiempo evita ser (ella misma) un factor de exclusión social.</a:t>
            </a:r>
          </a:p>
          <a:p>
            <a:pPr lvl="0" algn="just">
              <a:spcBef>
                <a:spcPct val="20000"/>
              </a:spcBef>
              <a:defRPr/>
            </a:pPr>
            <a:endParaRPr lang="es-MX" sz="2800" dirty="0" smtClean="0"/>
          </a:p>
          <a:p>
            <a:pPr algn="just">
              <a:spcBef>
                <a:spcPct val="20000"/>
              </a:spcBef>
              <a:defRPr/>
            </a:pPr>
            <a:r>
              <a:rPr lang="es-MX" sz="2800" dirty="0" smtClean="0"/>
              <a:t>Generador de exclusión social, no cabe duda de que el </a:t>
            </a:r>
            <a:r>
              <a:rPr lang="es-MX" sz="2800" b="1" i="1" dirty="0" smtClean="0">
                <a:effectLst>
                  <a:outerShdw blurRad="38100" dist="38100" dir="2700000" algn="tl">
                    <a:srgbClr val="000000">
                      <a:alpha val="43137"/>
                    </a:srgbClr>
                  </a:outerShdw>
                </a:effectLst>
              </a:rPr>
              <a:t>fracaso escolar </a:t>
            </a:r>
            <a:r>
              <a:rPr lang="es-MX" sz="2800" dirty="0" smtClean="0"/>
              <a:t>está en el origen de algunas formas de violencia, de delincuencia y de marginación que hoy observamos con creciente preocupación tanto en el propio sistema educativo como en la sociedad adulta (UNESCO, 1996).</a:t>
            </a:r>
          </a:p>
          <a:p>
            <a:pPr lvl="0" algn="just">
              <a:spcBef>
                <a:spcPct val="20000"/>
              </a:spcBef>
              <a:defRPr/>
            </a:pPr>
            <a:endParaRPr lang="es-MX"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2 Marcador de contenido"/>
          <p:cNvSpPr txBox="1">
            <a:spLocks/>
          </p:cNvSpPr>
          <p:nvPr/>
        </p:nvSpPr>
        <p:spPr>
          <a:xfrm>
            <a:off x="457200" y="1235893"/>
            <a:ext cx="8229600" cy="5505475"/>
          </a:xfrm>
          <a:prstGeom prst="rect">
            <a:avLst/>
          </a:prstGeom>
        </p:spPr>
        <p:txBody>
          <a:bodyPr>
            <a:normAutofit/>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smtClean="0">
                <a:ln>
                  <a:noFill/>
                </a:ln>
                <a:solidFill>
                  <a:schemeClr val="tx1"/>
                </a:solidFill>
                <a:effectLst/>
                <a:uLnTx/>
                <a:uFillTx/>
                <a:latin typeface="+mn-lt"/>
                <a:ea typeface="+mn-ea"/>
                <a:cs typeface="+mn-cs"/>
              </a:rPr>
              <a:t>Nos compete, a quienes trabajamos en y para la educación escolar someter a crítica los principios y las prácticas que han configurado la capacidad de generar exclusión desde el propio sistema educativo y apostar por aquellos otros que la investigación educativa y la experiencia han mostrado que promueven realmente </a:t>
            </a:r>
            <a:r>
              <a:rPr kumimoji="0" lang="es-MX" sz="2800" b="0" i="1" u="none" strike="noStrike" kern="1200" cap="none" spc="0" normalizeH="0" baseline="0" noProof="0" dirty="0" smtClean="0">
                <a:ln>
                  <a:noFill/>
                </a:ln>
                <a:solidFill>
                  <a:schemeClr val="tx1"/>
                </a:solidFill>
                <a:effectLst/>
                <a:uLnTx/>
                <a:uFillTx/>
                <a:latin typeface="+mn-lt"/>
                <a:ea typeface="+mn-ea"/>
                <a:cs typeface="+mn-cs"/>
              </a:rPr>
              <a:t>la inclusión </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y </a:t>
            </a:r>
            <a:r>
              <a:rPr kumimoji="0" lang="es-MX" sz="2800" b="0" i="1" u="none" strike="noStrike" kern="1200" cap="none" spc="0" normalizeH="0" baseline="0" noProof="0" dirty="0" smtClean="0">
                <a:ln>
                  <a:noFill/>
                </a:ln>
                <a:solidFill>
                  <a:schemeClr val="tx1"/>
                </a:solidFill>
                <a:effectLst/>
                <a:uLnTx/>
                <a:uFillTx/>
                <a:latin typeface="+mn-lt"/>
                <a:ea typeface="+mn-ea"/>
                <a:cs typeface="+mn-cs"/>
              </a:rPr>
              <a:t>la resolución pacífica de conflictos </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en un marco que favorece el progreso de todos los alumnos.</a:t>
            </a: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1105867"/>
            <a:ext cx="8229600" cy="1143000"/>
          </a:xfrm>
          <a:prstGeom prst="rect">
            <a:avLst/>
          </a:prstGeom>
        </p:spPr>
        <p:txBody>
          <a:bodyP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600" b="0"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mj-lt"/>
                <a:ea typeface="+mj-ea"/>
                <a:cs typeface="+mj-cs"/>
              </a:rPr>
              <a:t>DE LA EDUCACIÓN ESPECIAL A LA EDUCACIÓN PARA TODOS</a:t>
            </a:r>
            <a:endParaRPr kumimoji="0" lang="es-MX" sz="36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4" name="2 Marcador de contenido"/>
          <p:cNvSpPr txBox="1">
            <a:spLocks/>
          </p:cNvSpPr>
          <p:nvPr/>
        </p:nvSpPr>
        <p:spPr>
          <a:xfrm>
            <a:off x="107504" y="2060848"/>
            <a:ext cx="8856984" cy="4525963"/>
          </a:xfrm>
          <a:prstGeom prst="rect">
            <a:avLst/>
          </a:prstGeom>
        </p:spPr>
        <p:txBody>
          <a:bodyPr>
            <a:normAutofit fontScale="92500"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2800" b="0" i="0" u="none" strike="noStrike" kern="1200" cap="none" spc="0" normalizeH="0" baseline="0" noProof="0" dirty="0" smtClean="0">
                <a:ln>
                  <a:noFill/>
                </a:ln>
                <a:solidFill>
                  <a:schemeClr val="tx1"/>
                </a:solidFill>
                <a:effectLst/>
                <a:uLnTx/>
                <a:uFillTx/>
                <a:latin typeface="+mn-lt"/>
                <a:ea typeface="+mn-ea"/>
                <a:cs typeface="+mn-cs"/>
              </a:rPr>
              <a:t>La perspectiva dominante en la educación especial durante muchas décadas es la que </a:t>
            </a:r>
            <a:r>
              <a:rPr kumimoji="0" lang="es-MX" sz="2800" b="0" i="0" u="none" strike="noStrike" kern="1200" cap="none" spc="0" normalizeH="0" baseline="0" noProof="0" dirty="0" err="1" smtClean="0">
                <a:ln>
                  <a:noFill/>
                </a:ln>
                <a:solidFill>
                  <a:schemeClr val="tx1"/>
                </a:solidFill>
                <a:effectLst/>
                <a:uLnTx/>
                <a:uFillTx/>
                <a:latin typeface="+mn-lt"/>
                <a:ea typeface="+mn-ea"/>
                <a:cs typeface="+mn-cs"/>
              </a:rPr>
              <a:t>Fulcher</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 (1989) ha llamado </a:t>
            </a:r>
            <a:r>
              <a:rPr kumimoji="0" lang="es-MX" sz="2800" b="0" i="1" u="none" strike="noStrike" kern="1200" cap="none" spc="0" normalizeH="0" baseline="0" noProof="0" dirty="0" smtClean="0">
                <a:ln>
                  <a:noFill/>
                </a:ln>
                <a:solidFill>
                  <a:schemeClr val="tx1"/>
                </a:solidFill>
                <a:effectLst/>
                <a:uLnTx/>
                <a:uFillTx/>
                <a:latin typeface="+mn-lt"/>
                <a:ea typeface="+mn-ea"/>
                <a:cs typeface="+mn-cs"/>
              </a:rPr>
              <a:t>individual </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o </a:t>
            </a:r>
            <a:r>
              <a:rPr kumimoji="0" lang="es-MX" sz="2800" b="0" i="0" u="none" strike="noStrike" kern="1200" cap="none" spc="0" normalizeH="0" baseline="0" noProof="0" dirty="0" err="1" smtClean="0">
                <a:ln>
                  <a:noFill/>
                </a:ln>
                <a:solidFill>
                  <a:schemeClr val="tx1"/>
                </a:solidFill>
                <a:effectLst/>
                <a:uLnTx/>
                <a:uFillTx/>
                <a:latin typeface="+mn-lt"/>
                <a:ea typeface="+mn-ea"/>
                <a:cs typeface="+mn-cs"/>
              </a:rPr>
              <a:t>Riddell</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 (1996) </a:t>
            </a:r>
            <a:r>
              <a:rPr kumimoji="0" lang="es-MX" sz="2800" b="0" i="1" u="none" strike="noStrike" kern="1200" cap="none" spc="0" normalizeH="0" baseline="0" noProof="0" dirty="0" smtClean="0">
                <a:ln>
                  <a:noFill/>
                </a:ln>
                <a:solidFill>
                  <a:schemeClr val="tx1"/>
                </a:solidFill>
                <a:effectLst/>
                <a:uLnTx/>
                <a:uFillTx/>
                <a:latin typeface="+mn-lt"/>
                <a:ea typeface="+mn-ea"/>
                <a:cs typeface="+mn-cs"/>
              </a:rPr>
              <a:t>esencialista, </a:t>
            </a:r>
            <a:r>
              <a:rPr kumimoji="0" lang="es-MX" sz="2800" b="0" i="0" u="none" strike="noStrike" kern="1200" cap="none" spc="0" normalizeH="0" baseline="0" noProof="0" dirty="0" smtClean="0">
                <a:ln>
                  <a:noFill/>
                </a:ln>
                <a:solidFill>
                  <a:schemeClr val="tx1"/>
                </a:solidFill>
                <a:effectLst/>
                <a:uLnTx/>
                <a:uFillTx/>
                <a:latin typeface="+mn-lt"/>
                <a:ea typeface="+mn-ea"/>
                <a:cs typeface="+mn-cs"/>
              </a:rPr>
              <a:t>entendiendo por tal la creencia de que el déficit o los «problemas de aprendizaje» pertenecen al ámbito individual y son, por tanto, independientes del contexto social.</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s-MX" sz="2800" dirty="0" smtClean="0"/>
          </a:p>
          <a:p>
            <a:pPr algn="just">
              <a:spcBef>
                <a:spcPct val="20000"/>
              </a:spcBef>
            </a:pPr>
            <a:r>
              <a:rPr lang="es-MX" sz="2800" dirty="0" smtClean="0"/>
              <a:t>Debemos aspirar a que sean los centros y, lo que es más importante, el sistema educativo en su conjunto, quienes se encaminen hacia un proceso de transformación profunda que termine por crear «un juego nuevo», una escuela nueva.</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s-MX"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BORDEs de niños para hojas"/>
          <p:cNvPicPr>
            <a:picLocks noChangeAspect="1" noChangeArrowheads="1"/>
          </p:cNvPicPr>
          <p:nvPr/>
        </p:nvPicPr>
        <p:blipFill>
          <a:blip r:embed="rId2" cstate="print"/>
          <a:srcRect b="80247"/>
          <a:stretch>
            <a:fillRect/>
          </a:stretch>
        </p:blipFill>
        <p:spPr bwMode="auto">
          <a:xfrm>
            <a:off x="35496" y="0"/>
            <a:ext cx="9108504" cy="1196752"/>
          </a:xfrm>
          <a:prstGeom prst="rect">
            <a:avLst/>
          </a:prstGeom>
          <a:noFill/>
        </p:spPr>
      </p:pic>
      <p:sp>
        <p:nvSpPr>
          <p:cNvPr id="3" name="1 Título"/>
          <p:cNvSpPr txBox="1">
            <a:spLocks/>
          </p:cNvSpPr>
          <p:nvPr/>
        </p:nvSpPr>
        <p:spPr>
          <a:xfrm>
            <a:off x="457200" y="1124744"/>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smtClean="0">
                <a:ln>
                  <a:noFill/>
                </a:ln>
                <a:solidFill>
                  <a:schemeClr val="tx1"/>
                </a:solidFill>
                <a:effectLst/>
                <a:uLnTx/>
                <a:uFillTx/>
                <a:latin typeface="+mj-lt"/>
                <a:ea typeface="+mj-ea"/>
                <a:cs typeface="+mj-cs"/>
              </a:rPr>
              <a:t>Declaración de Salamanca </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2 Marcador de contenido"/>
          <p:cNvSpPr txBox="1">
            <a:spLocks/>
          </p:cNvSpPr>
          <p:nvPr/>
        </p:nvSpPr>
        <p:spPr>
          <a:xfrm>
            <a:off x="457200" y="2450306"/>
            <a:ext cx="8229600" cy="4525963"/>
          </a:xfrm>
          <a:prstGeom prst="rect">
            <a:avLst/>
          </a:prstGeom>
        </p:spPr>
        <p:txBody>
          <a:bodyPr>
            <a:normAutofit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Las escuelas deben acoger a todos los niños independientemente de:</a:t>
            </a:r>
          </a:p>
          <a:p>
            <a:pPr marL="0" marR="0" lvl="0" indent="0" algn="just"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MX" sz="3200" b="0" i="0" u="none" strike="noStrike" kern="1200" cap="none" spc="0" normalizeH="0" baseline="0" noProof="0" smtClean="0">
                <a:ln>
                  <a:noFill/>
                </a:ln>
                <a:solidFill>
                  <a:schemeClr val="tx1"/>
                </a:solidFill>
                <a:effectLst/>
                <a:uLnTx/>
                <a:uFillTx/>
                <a:latin typeface="+mn-lt"/>
                <a:ea typeface="+mn-ea"/>
                <a:cs typeface="+mn-cs"/>
              </a:rPr>
              <a:t>sus condiciones físicas, intelectuales, sociales, emocionales, lingüísticas u otras, discapacitados y bien dotado, que viven en la calle y que trabajan, de poblaciones nómadas o remotas,  de minorías lingüísticas, étnicas o culturales y niños de otros, </a:t>
            </a:r>
            <a:r>
              <a:rPr kumimoji="0" lang="pt-BR" sz="3200" b="0" i="0" u="none" strike="noStrike" kern="1200" cap="none" spc="0" normalizeH="0" baseline="0" noProof="0" smtClean="0">
                <a:ln>
                  <a:noFill/>
                </a:ln>
                <a:solidFill>
                  <a:schemeClr val="tx1"/>
                </a:solidFill>
                <a:effectLst/>
                <a:uLnTx/>
                <a:uFillTx/>
                <a:latin typeface="+mn-lt"/>
                <a:ea typeface="+mn-ea"/>
                <a:cs typeface="+mn-cs"/>
              </a:rPr>
              <a:t>grupos o zonas desfavorecidas o marginados.</a:t>
            </a:r>
            <a:endParaRPr kumimoji="0" lang="es-MX"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MX"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1998</TotalTime>
  <Words>961</Words>
  <Application>Microsoft Office PowerPoint</Application>
  <PresentationFormat>Presentación en pantalla (4:3)</PresentationFormat>
  <Paragraphs>55</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OfficeDepot</dc:creator>
  <cp:lastModifiedBy>Edith Araceli</cp:lastModifiedBy>
  <cp:revision>29</cp:revision>
  <dcterms:created xsi:type="dcterms:W3CDTF">2015-10-14T21:12:28Z</dcterms:created>
  <dcterms:modified xsi:type="dcterms:W3CDTF">2017-01-09T04:53:46Z</dcterms:modified>
</cp:coreProperties>
</file>