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9178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482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4029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9871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6774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6232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84344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4094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7962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6856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1320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28B8-436E-4771-A2D1-F10CFB1451C2}" type="datetimeFigureOut">
              <a:rPr lang="es-ES" smtClean="0"/>
              <a:pPr/>
              <a:t>08/01/2017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AE87-AF39-41E2-9F35-3A9C226B02D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5744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734839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5400" dirty="0" smtClean="0"/>
              <a:t>HACIA </a:t>
            </a:r>
            <a:r>
              <a:rPr lang="es-ES_tradnl" sz="5400" smtClean="0"/>
              <a:t>UNA ESCUELA </a:t>
            </a:r>
            <a:br>
              <a:rPr lang="es-ES_tradnl" sz="5400" smtClean="0"/>
            </a:br>
            <a:r>
              <a:rPr lang="es-ES_tradnl" sz="5400" smtClean="0"/>
              <a:t>PARA </a:t>
            </a:r>
            <a:r>
              <a:rPr lang="es-ES_tradnl" sz="5400" dirty="0" smtClean="0"/>
              <a:t>TODOS </a:t>
            </a:r>
            <a:br>
              <a:rPr lang="es-ES_tradnl" sz="5400" dirty="0" smtClean="0"/>
            </a:br>
            <a:r>
              <a:rPr lang="es-ES_tradnl" sz="5400" dirty="0" smtClean="0"/>
              <a:t>Y CON TODOS</a:t>
            </a:r>
            <a:endParaRPr lang="es-ES" sz="5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Blanco G., Rosa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9" y="4437112"/>
            <a:ext cx="8380061" cy="20802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33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496" y="-27384"/>
            <a:ext cx="9108504" cy="5145435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/>
              <a:t>Las </a:t>
            </a:r>
            <a:r>
              <a:rPr lang="es-ES" sz="2800" dirty="0"/>
              <a:t>dificultades de aprendizaje, sea cual sea </a:t>
            </a:r>
            <a:r>
              <a:rPr lang="es-ES" sz="2800" dirty="0" smtClean="0"/>
              <a:t>el origen </a:t>
            </a:r>
            <a:r>
              <a:rPr lang="es-ES" sz="2800" dirty="0"/>
              <a:t>de las mismas, tienen un </a:t>
            </a:r>
            <a:r>
              <a:rPr lang="es-ES" sz="2800" b="1" i="1" dirty="0"/>
              <a:t>carácter interactivo</a:t>
            </a:r>
            <a:r>
              <a:rPr lang="es-ES" sz="2800" dirty="0"/>
              <a:t> dependiendo tanto de </a:t>
            </a:r>
            <a:r>
              <a:rPr lang="es-ES" sz="2800" b="1" i="1" dirty="0" smtClean="0"/>
              <a:t>sus características </a:t>
            </a:r>
            <a:r>
              <a:rPr lang="es-ES" sz="2800" b="1" i="1" dirty="0"/>
              <a:t>personales </a:t>
            </a:r>
            <a:r>
              <a:rPr lang="es-ES" sz="2800" b="1" i="1" dirty="0" smtClean="0"/>
              <a:t>(del alumno) como </a:t>
            </a:r>
            <a:r>
              <a:rPr lang="es-ES" sz="2800" b="1" i="1" dirty="0"/>
              <a:t>de la respuesta educativa</a:t>
            </a:r>
            <a:r>
              <a:rPr lang="es-ES" sz="2800" dirty="0"/>
              <a:t> que se le ofrece. </a:t>
            </a:r>
            <a:endParaRPr lang="es-ES" sz="2800" dirty="0" smtClean="0"/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Las </a:t>
            </a:r>
            <a:r>
              <a:rPr lang="es-ES" sz="2800" dirty="0"/>
              <a:t>dificultades derivadas de su propia problemática pueden </a:t>
            </a:r>
            <a:r>
              <a:rPr lang="es-ES" sz="2800" dirty="0" smtClean="0"/>
              <a:t>compensarse, minimizarse </a:t>
            </a:r>
            <a:r>
              <a:rPr lang="es-ES" sz="2800" dirty="0"/>
              <a:t>o incluso acentuarse en función de la respuesta educativa y </a:t>
            </a:r>
            <a:r>
              <a:rPr lang="es-ES" sz="2800" dirty="0" smtClean="0"/>
              <a:t>de las </a:t>
            </a:r>
            <a:r>
              <a:rPr lang="es-ES" sz="2800" dirty="0"/>
              <a:t>características del contexto escolar en el que se desenvuelve.</a:t>
            </a:r>
          </a:p>
        </p:txBody>
      </p:sp>
      <p:pic>
        <p:nvPicPr>
          <p:cNvPr id="4098" name="Picture 2" descr="Resultado de imagen para dificultades de aprendiza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76464"/>
            <a:ext cx="8572500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4830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s-ES" b="1" i="1" dirty="0"/>
              <a:t>¿Qué es la integración?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512" y="692696"/>
            <a:ext cx="9144000" cy="358985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dirty="0" smtClean="0"/>
              <a:t>Consecuencia </a:t>
            </a:r>
            <a:r>
              <a:rPr lang="es-ES" dirty="0"/>
              <a:t>del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 de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normalización</a:t>
            </a:r>
            <a:r>
              <a:rPr lang="es-ES" dirty="0" smtClean="0"/>
              <a:t> el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derecho </a:t>
            </a:r>
            <a:r>
              <a:rPr lang="es-ES" dirty="0"/>
              <a:t>de las personas con discapacidad a </a:t>
            </a:r>
            <a:r>
              <a:rPr lang="es-ES" dirty="0" smtClean="0"/>
              <a:t> participar </a:t>
            </a:r>
            <a:r>
              <a:rPr lang="es-ES" dirty="0"/>
              <a:t>en todos los ámbitos </a:t>
            </a:r>
            <a:r>
              <a:rPr lang="es-ES" dirty="0" smtClean="0"/>
              <a:t>de la </a:t>
            </a:r>
            <a:r>
              <a:rPr lang="es-ES" dirty="0"/>
              <a:t>sociedad recibiendo el apoyo que necesitan en el marco de las </a:t>
            </a:r>
            <a:r>
              <a:rPr lang="es-ES" dirty="0" smtClean="0"/>
              <a:t>estructuras comunes </a:t>
            </a:r>
            <a:r>
              <a:rPr lang="es-ES" dirty="0"/>
              <a:t>de educación, salud, empleo, ocio y </a:t>
            </a:r>
            <a:r>
              <a:rPr lang="es-ES" dirty="0" smtClean="0"/>
              <a:t>cultura </a:t>
            </a:r>
            <a:r>
              <a:rPr lang="es-ES" dirty="0"/>
              <a:t>y servicios sociales, </a:t>
            </a:r>
            <a:r>
              <a:rPr lang="es-ES" dirty="0" smtClean="0"/>
              <a:t>reconociéndoles los </a:t>
            </a:r>
            <a:r>
              <a:rPr lang="es-ES" dirty="0"/>
              <a:t>mismos derechos que el resto de la población.</a:t>
            </a:r>
          </a:p>
        </p:txBody>
      </p:sp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7505700" cy="2505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23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97768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 diferentes clasificaciones de los tipos de integración; el </a:t>
            </a:r>
            <a:r>
              <a:rPr lang="es-E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</a:t>
            </a:r>
            <a:r>
              <a:rPr lang="es-E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Warnock</a:t>
            </a:r>
            <a:r>
              <a:rPr lang="es-E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(1979) plantea los siguientes: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sz="2400" b="1" i="1" dirty="0"/>
              <a:t>Integración </a:t>
            </a:r>
            <a:r>
              <a:rPr lang="es-ES" sz="2400" b="1" i="1" dirty="0" smtClean="0"/>
              <a:t>física</a:t>
            </a:r>
            <a:r>
              <a:rPr lang="es-ES" sz="2400" b="1" dirty="0" smtClean="0"/>
              <a:t>: </a:t>
            </a:r>
            <a:r>
              <a:rPr lang="es-ES" sz="2400" dirty="0" smtClean="0"/>
              <a:t>escuela </a:t>
            </a:r>
            <a:r>
              <a:rPr lang="es-ES" sz="2400" dirty="0"/>
              <a:t>común pero con </a:t>
            </a:r>
            <a:endParaRPr lang="es-ES" sz="2400" dirty="0" smtClean="0"/>
          </a:p>
          <a:p>
            <a:pPr algn="just">
              <a:buNone/>
            </a:pPr>
            <a:r>
              <a:rPr lang="es-ES" sz="2400" dirty="0" smtClean="0"/>
              <a:t>una </a:t>
            </a:r>
            <a:r>
              <a:rPr lang="es-ES" sz="2400" dirty="0"/>
              <a:t>organización totalmente </a:t>
            </a:r>
            <a:r>
              <a:rPr lang="es-ES" sz="2400" dirty="0" smtClean="0"/>
              <a:t>independiente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/>
              <a:t>Integración social</a:t>
            </a:r>
            <a:r>
              <a:rPr lang="es-ES" sz="2400" b="1" dirty="0" smtClean="0"/>
              <a:t>: </a:t>
            </a:r>
            <a:r>
              <a:rPr lang="es-ES" sz="2400" dirty="0"/>
              <a:t>escuela </a:t>
            </a:r>
            <a:r>
              <a:rPr lang="es-ES" sz="2400" dirty="0" smtClean="0"/>
              <a:t>común </a:t>
            </a:r>
          </a:p>
          <a:p>
            <a:pPr algn="just">
              <a:buNone/>
            </a:pPr>
            <a:r>
              <a:rPr lang="es-ES" sz="2400" dirty="0" smtClean="0"/>
              <a:t>compartiendo </a:t>
            </a:r>
            <a:r>
              <a:rPr lang="es-ES" sz="2400" dirty="0"/>
              <a:t>algunas </a:t>
            </a:r>
            <a:r>
              <a:rPr lang="es-ES" sz="2400" dirty="0" smtClean="0"/>
              <a:t>actividades extraescolares.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/>
              <a:t>Integración </a:t>
            </a:r>
            <a:r>
              <a:rPr lang="es-ES" sz="2400" b="1" i="1" dirty="0" smtClean="0"/>
              <a:t>funcional</a:t>
            </a:r>
            <a:r>
              <a:rPr lang="es-ES" sz="2400" b="1" dirty="0" smtClean="0"/>
              <a:t>: </a:t>
            </a:r>
            <a:r>
              <a:rPr lang="es-ES" sz="2400" dirty="0" smtClean="0"/>
              <a:t>participan </a:t>
            </a:r>
            <a:r>
              <a:rPr lang="es-ES" sz="2400" dirty="0"/>
              <a:t>a tiempo </a:t>
            </a:r>
            <a:endParaRPr lang="es-ES" sz="2400" dirty="0" smtClean="0"/>
          </a:p>
          <a:p>
            <a:pPr algn="just">
              <a:buNone/>
            </a:pPr>
            <a:r>
              <a:rPr lang="es-ES" sz="2400" dirty="0" smtClean="0"/>
              <a:t>total </a:t>
            </a:r>
            <a:r>
              <a:rPr lang="es-ES" sz="2400" dirty="0"/>
              <a:t>o parcial en las actividades comunes y se </a:t>
            </a:r>
            <a:endParaRPr lang="es-ES" sz="2400" dirty="0" smtClean="0"/>
          </a:p>
          <a:p>
            <a:pPr algn="just">
              <a:buNone/>
            </a:pPr>
            <a:r>
              <a:rPr lang="es-ES" sz="2400" dirty="0" smtClean="0"/>
              <a:t>incorporan </a:t>
            </a:r>
            <a:r>
              <a:rPr lang="es-ES" sz="2400" dirty="0"/>
              <a:t>como uno más en las escuelas</a:t>
            </a:r>
          </a:p>
        </p:txBody>
      </p:sp>
      <p:pic>
        <p:nvPicPr>
          <p:cNvPr id="4" name="Picture 2" descr="Resultado de imagen para educacion inclusiva"/>
          <p:cNvPicPr>
            <a:picLocks noChangeAspect="1" noChangeArrowheads="1"/>
          </p:cNvPicPr>
          <p:nvPr/>
        </p:nvPicPr>
        <p:blipFill>
          <a:blip r:embed="rId2" cstate="print"/>
          <a:srcRect t="10080" r="51020" b="12641"/>
          <a:stretch>
            <a:fillRect/>
          </a:stretch>
        </p:blipFill>
        <p:spPr bwMode="auto">
          <a:xfrm>
            <a:off x="6156176" y="1196752"/>
            <a:ext cx="2799184" cy="2808312"/>
          </a:xfrm>
          <a:prstGeom prst="rect">
            <a:avLst/>
          </a:prstGeom>
          <a:noFill/>
        </p:spPr>
      </p:pic>
      <p:pic>
        <p:nvPicPr>
          <p:cNvPr id="5" name="Picture 2" descr="Resultado de imagen para educacion inclusiva"/>
          <p:cNvPicPr>
            <a:picLocks noChangeAspect="1" noChangeArrowheads="1"/>
          </p:cNvPicPr>
          <p:nvPr/>
        </p:nvPicPr>
        <p:blipFill>
          <a:blip r:embed="rId2" cstate="print"/>
          <a:srcRect l="50093" t="10080" b="12641"/>
          <a:stretch>
            <a:fillRect/>
          </a:stretch>
        </p:blipFill>
        <p:spPr bwMode="auto">
          <a:xfrm>
            <a:off x="6228184" y="4077072"/>
            <a:ext cx="285219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518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ES" b="1" i="1" dirty="0"/>
              <a:t>¿Por qué surge la integración?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631229"/>
            <a:ext cx="9144000" cy="394989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La OCDE señala que los </a:t>
            </a:r>
            <a:r>
              <a:rPr lang="es-ES" dirty="0"/>
              <a:t>niños con discapacidad pueden obtener mejores </a:t>
            </a:r>
            <a:r>
              <a:rPr lang="es-ES" dirty="0" smtClean="0"/>
              <a:t>resultados en </a:t>
            </a:r>
            <a:r>
              <a:rPr lang="es-ES" dirty="0"/>
              <a:t>las escuelas integradas, aunque a veces muestran problemas en la </a:t>
            </a:r>
            <a:r>
              <a:rPr lang="es-ES" dirty="0" smtClean="0"/>
              <a:t>autoestima, y </a:t>
            </a:r>
            <a:r>
              <a:rPr lang="es-ES" dirty="0"/>
              <a:t>que la enseñanza segregada no ofrece las ventajas que cabría esperar</a:t>
            </a:r>
            <a:r>
              <a:rPr lang="es-ES" dirty="0" smtClean="0"/>
              <a:t>.</a:t>
            </a:r>
          </a:p>
          <a:p>
            <a:pPr algn="just"/>
            <a:endParaRPr lang="es-ES_tradnl" dirty="0"/>
          </a:p>
          <a:p>
            <a:pPr algn="just"/>
            <a:r>
              <a:rPr lang="es-ES" dirty="0" err="1"/>
              <a:t>Guskin</a:t>
            </a:r>
            <a:r>
              <a:rPr lang="es-ES" dirty="0"/>
              <a:t> y </a:t>
            </a:r>
            <a:r>
              <a:rPr lang="es-ES" dirty="0" err="1" smtClean="0"/>
              <a:t>Spicker</a:t>
            </a:r>
            <a:r>
              <a:rPr lang="es-ES" dirty="0" smtClean="0"/>
              <a:t> dicen que no </a:t>
            </a:r>
            <a:r>
              <a:rPr lang="es-ES" dirty="0"/>
              <a:t>hay </a:t>
            </a:r>
            <a:r>
              <a:rPr lang="es-ES" dirty="0" smtClean="0"/>
              <a:t>estudios que </a:t>
            </a:r>
            <a:r>
              <a:rPr lang="es-ES" dirty="0"/>
              <a:t>justifiquen por qué se han instituido las clases especiales dado el </a:t>
            </a:r>
            <a:r>
              <a:rPr lang="es-ES" dirty="0" smtClean="0"/>
              <a:t>poco éxito </a:t>
            </a:r>
            <a:r>
              <a:rPr lang="es-ES" dirty="0"/>
              <a:t>obtenido al demostrar la superioridad de los logros educativos en </a:t>
            </a:r>
            <a:r>
              <a:rPr lang="es-ES" dirty="0" smtClean="0"/>
              <a:t>estos costosos </a:t>
            </a:r>
            <a:r>
              <a:rPr lang="es-ES" dirty="0"/>
              <a:t>programas.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293096"/>
            <a:ext cx="600075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324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4848" y="3212976"/>
            <a:ext cx="8229600" cy="4525963"/>
          </a:xfrm>
        </p:spPr>
        <p:txBody>
          <a:bodyPr/>
          <a:lstStyle/>
          <a:p>
            <a:pPr algn="just"/>
            <a:r>
              <a:rPr lang="es-ES" i="1" u="sng" dirty="0" smtClean="0"/>
              <a:t>Una </a:t>
            </a:r>
            <a:r>
              <a:rPr lang="es-ES" i="1" u="sng" dirty="0"/>
              <a:t>de </a:t>
            </a:r>
            <a:r>
              <a:rPr lang="es-ES" i="1" u="sng" dirty="0" smtClean="0"/>
              <a:t>las grandes </a:t>
            </a:r>
            <a:r>
              <a:rPr lang="es-ES" i="1" u="sng" dirty="0"/>
              <a:t>preocupaciones de la UNESCO </a:t>
            </a:r>
            <a:r>
              <a:rPr lang="es-ES" i="1" u="sng" dirty="0" smtClean="0"/>
              <a:t>es transformar </a:t>
            </a:r>
            <a:r>
              <a:rPr lang="es-ES" i="1" u="sng" dirty="0"/>
              <a:t>los </a:t>
            </a:r>
            <a:r>
              <a:rPr lang="es-ES" i="1" u="sng" dirty="0" smtClean="0"/>
              <a:t>sistemas educativos</a:t>
            </a:r>
            <a:r>
              <a:rPr lang="es-ES" i="1" u="sng" dirty="0"/>
              <a:t>, para convertirlos en verdaderos instrumentos de integración </a:t>
            </a:r>
            <a:r>
              <a:rPr lang="es-ES" i="1" u="sng" dirty="0" smtClean="0"/>
              <a:t>social que </a:t>
            </a:r>
            <a:r>
              <a:rPr lang="es-ES" i="1" u="sng" dirty="0"/>
              <a:t>permitan la plena participación de los ciudadanos en la vida pública</a:t>
            </a:r>
            <a:r>
              <a:rPr lang="es-ES" i="1" dirty="0"/>
              <a:t>.</a:t>
            </a:r>
            <a:endParaRPr lang="es-ES" dirty="0"/>
          </a:p>
        </p:txBody>
      </p:sp>
      <p:pic>
        <p:nvPicPr>
          <p:cNvPr id="12290" name="Picture 2" descr="Resultado de imagen para une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1"/>
            <a:ext cx="6667500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371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niños discapacitados jug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7632848" cy="2448272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260648"/>
            <a:ext cx="8229600" cy="4525963"/>
          </a:xfrm>
        </p:spPr>
        <p:txBody>
          <a:bodyPr/>
          <a:lstStyle/>
          <a:p>
            <a:pPr algn="just"/>
            <a:r>
              <a:rPr lang="es-ES" i="1" dirty="0"/>
              <a:t>Conseguir el acceso de toda la población a la educación básica es un </a:t>
            </a:r>
            <a:r>
              <a:rPr lang="es-ES" i="1" dirty="0" smtClean="0"/>
              <a:t>primer paso </a:t>
            </a:r>
            <a:r>
              <a:rPr lang="es-ES" i="1" dirty="0"/>
              <a:t>para avanzar hacia una mayor equidad, pero ésta sólo será </a:t>
            </a:r>
            <a:r>
              <a:rPr lang="es-ES" i="1" dirty="0" smtClean="0"/>
              <a:t>realmente efectiva </a:t>
            </a:r>
            <a:r>
              <a:rPr lang="es-ES" i="1" dirty="0"/>
              <a:t>cuando se asegure la verdadera igualdad de oportunidades y </a:t>
            </a:r>
            <a:r>
              <a:rPr lang="es-ES" i="1" dirty="0" smtClean="0"/>
              <a:t>cuando la </a:t>
            </a:r>
            <a:r>
              <a:rPr lang="es-ES" i="1" dirty="0"/>
              <a:t>calidad de la educación sea para todos y no sólo para unos pocos.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6792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629816"/>
            <a:ext cx="4644008" cy="1143000"/>
          </a:xfrm>
        </p:spPr>
        <p:txBody>
          <a:bodyPr>
            <a:noAutofit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de Acción de la Conferencia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 sobre necesidades especiales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(Salamanca, 1994)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359421"/>
            <a:ext cx="9144000" cy="4525963"/>
          </a:xfrm>
        </p:spPr>
        <p:txBody>
          <a:bodyPr/>
          <a:lstStyle/>
          <a:p>
            <a:pPr algn="just"/>
            <a:r>
              <a:rPr lang="es-ES" dirty="0" smtClean="0"/>
              <a:t>                                            Todas </a:t>
            </a:r>
            <a:r>
              <a:rPr lang="es-ES" dirty="0"/>
              <a:t>las escuelas </a:t>
            </a:r>
            <a:r>
              <a:rPr lang="es-ES" dirty="0" smtClean="0"/>
              <a:t>deben  </a:t>
            </a:r>
          </a:p>
          <a:p>
            <a:pPr algn="just"/>
            <a:r>
              <a:rPr lang="es-ES" dirty="0" smtClean="0"/>
              <a:t>                                            acoger </a:t>
            </a:r>
            <a:r>
              <a:rPr lang="es-ES" dirty="0"/>
              <a:t>a todos los niños </a:t>
            </a:r>
            <a:endParaRPr lang="es-ES" dirty="0" smtClean="0"/>
          </a:p>
          <a:p>
            <a:pPr algn="just"/>
            <a:r>
              <a:rPr lang="es-ES" dirty="0" smtClean="0"/>
              <a:t>                                           independientemente </a:t>
            </a:r>
            <a:r>
              <a:rPr lang="es-ES" dirty="0"/>
              <a:t>de sus </a:t>
            </a:r>
            <a:endParaRPr lang="es-ES" dirty="0" smtClean="0"/>
          </a:p>
          <a:p>
            <a:pPr algn="just"/>
            <a:r>
              <a:rPr lang="es-ES" dirty="0" smtClean="0"/>
              <a:t>                                           condiciones personales, </a:t>
            </a:r>
          </a:p>
          <a:p>
            <a:pPr algn="just">
              <a:buNone/>
            </a:pPr>
            <a:r>
              <a:rPr lang="es-ES" dirty="0" smtClean="0"/>
              <a:t>culturales </a:t>
            </a:r>
            <a:r>
              <a:rPr lang="es-ES" dirty="0"/>
              <a:t>o </a:t>
            </a:r>
            <a:r>
              <a:rPr lang="es-ES" dirty="0" smtClean="0"/>
              <a:t>sociales, </a:t>
            </a:r>
            <a:r>
              <a:rPr lang="es-ES" dirty="0"/>
              <a:t>lo cual plantea un reto </a:t>
            </a:r>
            <a:endParaRPr lang="es-ES" dirty="0" smtClean="0"/>
          </a:p>
          <a:p>
            <a:pPr algn="just">
              <a:buNone/>
            </a:pPr>
            <a:r>
              <a:rPr lang="es-ES" dirty="0" smtClean="0"/>
              <a:t>importante </a:t>
            </a:r>
            <a:r>
              <a:rPr lang="es-ES" dirty="0"/>
              <a:t>para los sistemas </a:t>
            </a:r>
            <a:r>
              <a:rPr lang="es-ES" dirty="0" smtClean="0"/>
              <a:t>escolares.</a:t>
            </a:r>
            <a:endParaRPr lang="es-ES" dirty="0"/>
          </a:p>
        </p:txBody>
      </p:sp>
      <p:pic>
        <p:nvPicPr>
          <p:cNvPr id="10242" name="Picture 2" descr="Resultado de imagen para caricatura fachada escuela infant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4214176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659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 t="13868" r="46300"/>
          <a:stretch>
            <a:fillRect/>
          </a:stretch>
        </p:blipFill>
        <p:spPr bwMode="auto">
          <a:xfrm>
            <a:off x="5220072" y="149696"/>
            <a:ext cx="3923928" cy="670830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892480" cy="63813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sz="5100" dirty="0"/>
              <a:t>Conseguir una cultura de la </a:t>
            </a:r>
            <a:r>
              <a:rPr lang="es-ES" sz="5100" dirty="0" smtClean="0"/>
              <a:t>paz</a:t>
            </a:r>
          </a:p>
          <a:p>
            <a:pPr algn="just">
              <a:buNone/>
            </a:pPr>
            <a:r>
              <a:rPr lang="es-ES" sz="5100" dirty="0" smtClean="0"/>
              <a:t> </a:t>
            </a:r>
            <a:r>
              <a:rPr lang="es-ES" sz="5100" dirty="0"/>
              <a:t>y la tolerancia sólo será posible, </a:t>
            </a:r>
            <a:endParaRPr lang="es-ES" sz="5100" dirty="0" smtClean="0"/>
          </a:p>
          <a:p>
            <a:pPr algn="just">
              <a:buNone/>
            </a:pPr>
            <a:r>
              <a:rPr lang="es-ES" sz="5100" dirty="0" smtClean="0"/>
              <a:t>en gran medida</a:t>
            </a:r>
            <a:r>
              <a:rPr lang="es-ES" sz="5100" dirty="0"/>
              <a:t>, si se educa a los </a:t>
            </a:r>
            <a:endParaRPr lang="es-ES" sz="5100" dirty="0" smtClean="0"/>
          </a:p>
          <a:p>
            <a:pPr algn="just">
              <a:buNone/>
            </a:pPr>
            <a:r>
              <a:rPr lang="es-ES" sz="5100" dirty="0" smtClean="0"/>
              <a:t>futuros </a:t>
            </a:r>
            <a:r>
              <a:rPr lang="es-ES" sz="5100" dirty="0"/>
              <a:t>ciudadanos en la </a:t>
            </a:r>
            <a:endParaRPr lang="es-ES" sz="5100" dirty="0" smtClean="0"/>
          </a:p>
          <a:p>
            <a:pPr algn="just">
              <a:buNone/>
            </a:pPr>
            <a:r>
              <a:rPr lang="es-ES" sz="5100" dirty="0" smtClean="0"/>
              <a:t>integración</a:t>
            </a:r>
            <a:r>
              <a:rPr lang="es-ES" sz="5100" dirty="0"/>
              <a:t>, el respeto y </a:t>
            </a:r>
            <a:r>
              <a:rPr lang="es-ES" sz="5100" dirty="0" smtClean="0"/>
              <a:t>la </a:t>
            </a:r>
          </a:p>
          <a:p>
            <a:pPr algn="just">
              <a:buNone/>
            </a:pPr>
            <a:r>
              <a:rPr lang="es-ES" sz="5100" dirty="0" smtClean="0"/>
              <a:t>Valoración de </a:t>
            </a:r>
            <a:r>
              <a:rPr lang="es-ES" sz="5100" dirty="0"/>
              <a:t>las diferencias, si </a:t>
            </a:r>
            <a:endParaRPr lang="es-ES" sz="5100" dirty="0" smtClean="0"/>
          </a:p>
          <a:p>
            <a:pPr algn="just">
              <a:buNone/>
            </a:pPr>
            <a:r>
              <a:rPr lang="es-ES" sz="5100" dirty="0" smtClean="0"/>
              <a:t>tienen </a:t>
            </a:r>
            <a:r>
              <a:rPr lang="es-ES" sz="5100" dirty="0"/>
              <a:t>la </a:t>
            </a:r>
            <a:r>
              <a:rPr lang="es-ES" sz="5100" dirty="0" smtClean="0"/>
              <a:t>oportunidad </a:t>
            </a:r>
            <a:r>
              <a:rPr lang="es-ES" sz="5100" dirty="0"/>
              <a:t>de conocer </a:t>
            </a:r>
            <a:endParaRPr lang="es-ES" sz="5100" dirty="0" smtClean="0"/>
          </a:p>
          <a:p>
            <a:pPr algn="just">
              <a:buNone/>
            </a:pPr>
            <a:r>
              <a:rPr lang="es-ES" sz="5100" dirty="0" smtClean="0"/>
              <a:t>y convivir con personas </a:t>
            </a:r>
            <a:r>
              <a:rPr lang="es-ES" sz="5100" dirty="0"/>
              <a:t>que </a:t>
            </a:r>
            <a:r>
              <a:rPr lang="es-ES" sz="5100" dirty="0" smtClean="0"/>
              <a:t>tienen</a:t>
            </a:r>
          </a:p>
          <a:p>
            <a:pPr algn="just">
              <a:buNone/>
            </a:pPr>
            <a:r>
              <a:rPr lang="es-ES" sz="5100" dirty="0" smtClean="0"/>
              <a:t>dificultades, situaciones </a:t>
            </a:r>
            <a:r>
              <a:rPr lang="es-ES" sz="5100" dirty="0"/>
              <a:t>y modos </a:t>
            </a:r>
            <a:endParaRPr lang="es-ES" sz="5100" dirty="0" smtClean="0"/>
          </a:p>
          <a:p>
            <a:pPr algn="just">
              <a:buNone/>
            </a:pPr>
            <a:r>
              <a:rPr lang="es-ES" sz="5100" dirty="0" smtClean="0"/>
              <a:t>de </a:t>
            </a:r>
            <a:r>
              <a:rPr lang="es-ES" sz="5100" dirty="0"/>
              <a:t>vida distintos </a:t>
            </a:r>
            <a:r>
              <a:rPr lang="es-ES" sz="5100" dirty="0" smtClean="0"/>
              <a:t>y se establecen</a:t>
            </a:r>
          </a:p>
          <a:p>
            <a:pPr algn="just">
              <a:buNone/>
            </a:pPr>
            <a:r>
              <a:rPr lang="es-ES" sz="5100" dirty="0" smtClean="0"/>
              <a:t>lazos </a:t>
            </a:r>
            <a:r>
              <a:rPr lang="es-ES" sz="5100" dirty="0"/>
              <a:t>de </a:t>
            </a:r>
            <a:r>
              <a:rPr lang="es-ES" sz="5100" dirty="0" smtClean="0"/>
              <a:t>cooperación </a:t>
            </a:r>
            <a:r>
              <a:rPr lang="es-ES" sz="5100" dirty="0"/>
              <a:t>y </a:t>
            </a:r>
            <a:r>
              <a:rPr lang="es-ES" sz="5100" dirty="0" smtClean="0"/>
              <a:t>solidaridad </a:t>
            </a:r>
          </a:p>
          <a:p>
            <a:pPr algn="just">
              <a:buNone/>
            </a:pPr>
            <a:r>
              <a:rPr lang="es-ES" sz="5100" dirty="0" smtClean="0"/>
              <a:t> </a:t>
            </a:r>
            <a:r>
              <a:rPr lang="es-ES" sz="5100" dirty="0"/>
              <a:t>que </a:t>
            </a:r>
            <a:r>
              <a:rPr lang="es-ES" sz="5100" dirty="0" smtClean="0"/>
              <a:t>beneficien </a:t>
            </a:r>
            <a:r>
              <a:rPr lang="es-ES" sz="5100" dirty="0"/>
              <a:t>y enriquezcan </a:t>
            </a:r>
            <a:r>
              <a:rPr lang="es-ES" sz="5100" dirty="0" smtClean="0"/>
              <a:t>a </a:t>
            </a:r>
          </a:p>
          <a:p>
            <a:pPr algn="just">
              <a:buNone/>
            </a:pPr>
            <a:r>
              <a:rPr lang="es-ES" sz="5100" dirty="0" smtClean="0"/>
              <a:t>todos.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367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necesidades educativas comunes a las necesidades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educativas especiales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069160"/>
          </a:xfrm>
        </p:spPr>
        <p:txBody>
          <a:bodyPr>
            <a:noAutofit/>
          </a:bodyPr>
          <a:lstStyle/>
          <a:p>
            <a:pPr algn="just"/>
            <a:r>
              <a:rPr lang="es-ES" sz="2400" dirty="0"/>
              <a:t>Existen unas </a:t>
            </a:r>
            <a:r>
              <a:rPr lang="es-ES" sz="2400" b="1" dirty="0"/>
              <a:t>necesidades educativas comunes </a:t>
            </a:r>
            <a:r>
              <a:rPr lang="es-ES" sz="2400" dirty="0"/>
              <a:t>compartidas por todos </a:t>
            </a:r>
            <a:r>
              <a:rPr lang="es-ES" sz="2400" dirty="0" smtClean="0"/>
              <a:t>los alumnos</a:t>
            </a:r>
            <a:r>
              <a:rPr lang="es-ES" sz="2400" dirty="0"/>
              <a:t>, que hacen referencia a los aprendizajes esenciales para su </a:t>
            </a:r>
            <a:r>
              <a:rPr lang="es-ES" sz="2400" dirty="0" smtClean="0"/>
              <a:t>desarrollo personal </a:t>
            </a:r>
            <a:r>
              <a:rPr lang="es-ES" sz="2400" dirty="0"/>
              <a:t>y socialización, que están expresadas en el currículo escolar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No </a:t>
            </a:r>
            <a:r>
              <a:rPr lang="es-ES" sz="2400" dirty="0"/>
              <a:t>todos </a:t>
            </a:r>
            <a:r>
              <a:rPr lang="es-ES" sz="2400" dirty="0" smtClean="0"/>
              <a:t>se </a:t>
            </a:r>
            <a:r>
              <a:rPr lang="es-ES" sz="2400" dirty="0"/>
              <a:t>enfrentan con el mismo bagaje y </a:t>
            </a:r>
            <a:r>
              <a:rPr lang="es-ES" sz="2400" dirty="0" smtClean="0"/>
              <a:t>de la </a:t>
            </a:r>
            <a:r>
              <a:rPr lang="es-ES" sz="2400" dirty="0"/>
              <a:t>misma forma a los aprendizajes en él establecidos; todos los niños y </a:t>
            </a:r>
            <a:r>
              <a:rPr lang="es-ES" sz="2400" dirty="0" smtClean="0"/>
              <a:t>niñas tienen </a:t>
            </a:r>
            <a:r>
              <a:rPr lang="es-ES" sz="2400" dirty="0"/>
              <a:t>capacidades, intereses, ritmos, motivaciones y experiencias </a:t>
            </a:r>
            <a:r>
              <a:rPr lang="es-ES" sz="2400" dirty="0" smtClean="0"/>
              <a:t>diferentes que </a:t>
            </a:r>
            <a:r>
              <a:rPr lang="es-ES" sz="2400" dirty="0"/>
              <a:t>mediatizan su proceso de aprendizaje, haciendo que sea único e </a:t>
            </a:r>
            <a:r>
              <a:rPr lang="es-ES" sz="2400" dirty="0" smtClean="0"/>
              <a:t>irrepetible en </a:t>
            </a:r>
            <a:r>
              <a:rPr lang="es-ES" sz="2400" dirty="0"/>
              <a:t>cada caso.</a:t>
            </a:r>
          </a:p>
        </p:txBody>
      </p:sp>
      <p:pic>
        <p:nvPicPr>
          <p:cNvPr id="8194" name="Picture 2" descr="Resultado de imagen para niños discapacitados jug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013177"/>
            <a:ext cx="6480720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682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83765"/>
            <a:ext cx="8460432" cy="5505475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800" dirty="0" smtClean="0"/>
              <a:t>Muchas necesidades individuales</a:t>
            </a:r>
          </a:p>
          <a:p>
            <a:pPr algn="just">
              <a:buNone/>
            </a:pPr>
            <a:r>
              <a:rPr lang="es-ES" sz="2800" dirty="0" smtClean="0"/>
              <a:t>pueden </a:t>
            </a:r>
            <a:r>
              <a:rPr lang="es-ES" sz="2800" dirty="0"/>
              <a:t>ser atendidas a través </a:t>
            </a:r>
            <a:r>
              <a:rPr lang="es-ES" sz="2800" dirty="0" smtClean="0"/>
              <a:t>de</a:t>
            </a:r>
          </a:p>
          <a:p>
            <a:pPr algn="just">
              <a:buNone/>
            </a:pPr>
            <a:r>
              <a:rPr lang="es-ES" sz="2800" dirty="0" smtClean="0"/>
              <a:t>una </a:t>
            </a:r>
            <a:r>
              <a:rPr lang="es-ES" sz="2800" dirty="0"/>
              <a:t>serie </a:t>
            </a:r>
            <a:r>
              <a:rPr lang="es-ES" sz="2800" dirty="0" smtClean="0"/>
              <a:t>de actuaciones </a:t>
            </a:r>
            <a:r>
              <a:rPr lang="es-ES" sz="2800" dirty="0"/>
              <a:t>que todo </a:t>
            </a:r>
            <a:endParaRPr lang="es-ES" sz="2800" dirty="0" smtClean="0"/>
          </a:p>
          <a:p>
            <a:pPr algn="just">
              <a:buNone/>
            </a:pPr>
            <a:r>
              <a:rPr lang="es-ES" sz="2800" dirty="0" smtClean="0"/>
              <a:t>profesor </a:t>
            </a:r>
            <a:r>
              <a:rPr lang="es-ES" sz="2800" dirty="0"/>
              <a:t>y profesora conoce para dar </a:t>
            </a:r>
            <a:endParaRPr lang="es-ES" sz="2800" dirty="0" smtClean="0"/>
          </a:p>
          <a:p>
            <a:pPr algn="just">
              <a:buNone/>
            </a:pPr>
            <a:r>
              <a:rPr lang="es-ES" sz="2800" dirty="0" smtClean="0"/>
              <a:t>respuesta </a:t>
            </a:r>
            <a:r>
              <a:rPr lang="es-ES" sz="2800" dirty="0"/>
              <a:t>a la </a:t>
            </a:r>
            <a:r>
              <a:rPr lang="es-ES" sz="2800" dirty="0" smtClean="0"/>
              <a:t>diversidad.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Determinadas </a:t>
            </a:r>
            <a:r>
              <a:rPr lang="es-ES" sz="2800" dirty="0"/>
              <a:t>necesidades individuales </a:t>
            </a:r>
            <a:r>
              <a:rPr lang="es-ES" sz="2800" dirty="0" smtClean="0"/>
              <a:t>no pueden </a:t>
            </a:r>
            <a:r>
              <a:rPr lang="es-ES" sz="2800" dirty="0"/>
              <a:t>ser resueltas </a:t>
            </a:r>
            <a:r>
              <a:rPr lang="es-ES" sz="2800" dirty="0" smtClean="0"/>
              <a:t>solamente por el profesor regular, </a:t>
            </a:r>
            <a:r>
              <a:rPr lang="es-ES" sz="2800" dirty="0"/>
              <a:t>siendo preciso poner en </a:t>
            </a:r>
            <a:r>
              <a:rPr lang="es-ES" sz="2800" dirty="0" smtClean="0"/>
              <a:t>marcha una </a:t>
            </a:r>
            <a:r>
              <a:rPr lang="es-ES" sz="2800" dirty="0"/>
              <a:t>serie de ayudas, recursos y medidas pedagógicas especiales o de </a:t>
            </a:r>
            <a:r>
              <a:rPr lang="es-ES" sz="2800" dirty="0" smtClean="0"/>
              <a:t>carácter extraordinario </a:t>
            </a:r>
            <a:r>
              <a:rPr lang="es-ES" sz="2800" dirty="0"/>
              <a:t>distintas de las que requieren habitualmente la mayoría </a:t>
            </a:r>
            <a:r>
              <a:rPr lang="es-ES" sz="2800" dirty="0" smtClean="0"/>
              <a:t>de los </a:t>
            </a:r>
            <a:r>
              <a:rPr lang="es-ES" sz="2800" dirty="0"/>
              <a:t>alumnos.</a:t>
            </a:r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71263"/>
            <a:ext cx="2781672" cy="2565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059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necesidades educativas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especiales son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aquellas que para 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 atendidas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requieren (</a:t>
            </a:r>
            <a:r>
              <a:rPr lang="es-E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Warnock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1979):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6512" y="1351309"/>
            <a:ext cx="9180512" cy="550669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400" b="1" i="1" dirty="0"/>
              <a:t>Medios de acceso al </a:t>
            </a:r>
            <a:r>
              <a:rPr lang="es-ES" sz="2400" b="1" i="1" dirty="0" smtClean="0"/>
              <a:t>currículo</a:t>
            </a:r>
            <a:r>
              <a:rPr lang="es-ES" sz="2400" b="1" dirty="0" smtClean="0"/>
              <a:t>: </a:t>
            </a:r>
            <a:r>
              <a:rPr lang="es-ES" sz="2400" dirty="0" smtClean="0"/>
              <a:t>factores físico </a:t>
            </a:r>
          </a:p>
          <a:p>
            <a:pPr algn="just">
              <a:buNone/>
            </a:pPr>
            <a:r>
              <a:rPr lang="es-ES" sz="2400" dirty="0" smtClean="0"/>
              <a:t>ambientales, la </a:t>
            </a:r>
            <a:r>
              <a:rPr lang="es-ES" sz="2400" dirty="0"/>
              <a:t>utilización de materiales </a:t>
            </a:r>
            <a:r>
              <a:rPr lang="es-ES" sz="2400" dirty="0" smtClean="0"/>
              <a:t>y equipamiento </a:t>
            </a:r>
          </a:p>
          <a:p>
            <a:pPr algn="just">
              <a:buNone/>
            </a:pPr>
            <a:r>
              <a:rPr lang="es-ES" sz="2400" dirty="0" smtClean="0"/>
              <a:t>específico </a:t>
            </a:r>
            <a:r>
              <a:rPr lang="es-ES" sz="2400" dirty="0"/>
              <a:t>o material </a:t>
            </a:r>
            <a:r>
              <a:rPr lang="es-ES" sz="2400" dirty="0" smtClean="0"/>
              <a:t>adaptado y </a:t>
            </a:r>
            <a:r>
              <a:rPr lang="es-ES" sz="2400" dirty="0"/>
              <a:t>el aprendizaje </a:t>
            </a:r>
            <a:endParaRPr lang="es-ES" sz="2400" dirty="0" smtClean="0"/>
          </a:p>
          <a:p>
            <a:pPr algn="just">
              <a:buNone/>
            </a:pPr>
            <a:r>
              <a:rPr lang="es-ES" sz="2400" dirty="0" smtClean="0"/>
              <a:t>de </a:t>
            </a:r>
            <a:r>
              <a:rPr lang="es-ES" sz="2400" dirty="0"/>
              <a:t>un código aumentativo, </a:t>
            </a:r>
            <a:r>
              <a:rPr lang="es-ES" sz="2400" dirty="0" smtClean="0"/>
              <a:t> complementario </a:t>
            </a:r>
            <a:r>
              <a:rPr lang="es-ES" sz="2400" dirty="0"/>
              <a:t>o </a:t>
            </a:r>
            <a:endParaRPr lang="es-ES" sz="2400" dirty="0" smtClean="0"/>
          </a:p>
          <a:p>
            <a:pPr algn="just">
              <a:buNone/>
            </a:pPr>
            <a:r>
              <a:rPr lang="es-ES" sz="2400" dirty="0" smtClean="0"/>
              <a:t>alternativo al </a:t>
            </a:r>
            <a:r>
              <a:rPr lang="es-ES" sz="2400" dirty="0"/>
              <a:t>lenguaje oral o </a:t>
            </a:r>
            <a:r>
              <a:rPr lang="es-ES" sz="2400" dirty="0" smtClean="0"/>
              <a:t>escrito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b="1" i="1" dirty="0" smtClean="0"/>
              <a:t>                            Adaptaciones </a:t>
            </a:r>
            <a:r>
              <a:rPr lang="es-ES" sz="2400" b="1" i="1" dirty="0"/>
              <a:t>en los diferentes componentes del </a:t>
            </a:r>
            <a:r>
              <a:rPr lang="es-ES" sz="2400" b="1" i="1" dirty="0" smtClean="0"/>
              <a:t>currículo:  </a:t>
            </a:r>
          </a:p>
          <a:p>
            <a:pPr algn="just"/>
            <a:r>
              <a:rPr lang="es-ES" sz="2400" b="1" i="1" dirty="0" smtClean="0"/>
              <a:t>                             </a:t>
            </a:r>
            <a:r>
              <a:rPr lang="es-ES" sz="2400" dirty="0" smtClean="0"/>
              <a:t>en </a:t>
            </a:r>
            <a:r>
              <a:rPr lang="es-ES" sz="2400" dirty="0"/>
              <a:t>objetivos y contenidos y su </a:t>
            </a:r>
            <a:r>
              <a:rPr lang="es-ES" sz="2400" dirty="0" smtClean="0"/>
              <a:t>secuenciación, metodología</a:t>
            </a:r>
            <a:r>
              <a:rPr lang="es-ES" sz="2400" dirty="0"/>
              <a:t>, </a:t>
            </a:r>
            <a:endParaRPr lang="es-ES" sz="2400" dirty="0" smtClean="0"/>
          </a:p>
          <a:p>
            <a:pPr algn="just"/>
            <a:r>
              <a:rPr lang="es-ES" sz="2400" dirty="0" smtClean="0"/>
              <a:t>                             y </a:t>
            </a:r>
            <a:r>
              <a:rPr lang="es-ES" sz="2400" dirty="0"/>
              <a:t>criterios y procedimientos de </a:t>
            </a:r>
            <a:r>
              <a:rPr lang="es-ES" sz="2400" dirty="0" smtClean="0"/>
              <a:t>evaluación, </a:t>
            </a:r>
            <a:r>
              <a:rPr lang="es-ES" sz="2400" dirty="0"/>
              <a:t>se puede hablar </a:t>
            </a:r>
            <a:endParaRPr lang="es-ES" sz="2400" dirty="0" smtClean="0"/>
          </a:p>
          <a:p>
            <a:pPr algn="just"/>
            <a:r>
              <a:rPr lang="es-ES" sz="2400" dirty="0" smtClean="0"/>
              <a:t>                                de </a:t>
            </a:r>
            <a:r>
              <a:rPr lang="es-ES" sz="2400" dirty="0"/>
              <a:t>adaptaciones </a:t>
            </a:r>
            <a:r>
              <a:rPr lang="es-ES" sz="2400" dirty="0" smtClean="0"/>
              <a:t>curriculares más </a:t>
            </a:r>
            <a:r>
              <a:rPr lang="es-ES" sz="2400" dirty="0"/>
              <a:t>o menos significativas</a:t>
            </a:r>
            <a:r>
              <a:rPr lang="es-ES" sz="2400" dirty="0" smtClean="0"/>
              <a:t>.</a:t>
            </a:r>
          </a:p>
          <a:p>
            <a:pPr marL="0" indent="0" algn="just">
              <a:buNone/>
            </a:pPr>
            <a:endParaRPr lang="es-ES" sz="2400" i="1" dirty="0" smtClean="0"/>
          </a:p>
          <a:p>
            <a:pPr algn="just"/>
            <a:r>
              <a:rPr lang="es-ES" sz="2400" b="1" i="1" dirty="0"/>
              <a:t>Adaptaciones en los diferentes componentes del </a:t>
            </a:r>
            <a:endParaRPr lang="es-ES" sz="2400" b="1" i="1" dirty="0" smtClean="0"/>
          </a:p>
          <a:p>
            <a:pPr algn="just">
              <a:buNone/>
            </a:pPr>
            <a:r>
              <a:rPr lang="es-ES" sz="2400" b="1" i="1" dirty="0" smtClean="0"/>
              <a:t>currículo: </a:t>
            </a:r>
          </a:p>
          <a:p>
            <a:pPr algn="just">
              <a:buNone/>
            </a:pPr>
            <a:r>
              <a:rPr lang="es-ES" sz="2400" dirty="0" smtClean="0"/>
              <a:t>Algunas </a:t>
            </a:r>
            <a:r>
              <a:rPr lang="es-ES" sz="2400" dirty="0"/>
              <a:t>necesidades </a:t>
            </a:r>
            <a:r>
              <a:rPr lang="es-ES" sz="2400" dirty="0" smtClean="0"/>
              <a:t>educativas requieren </a:t>
            </a:r>
            <a:r>
              <a:rPr lang="es-ES" sz="2400" dirty="0"/>
              <a:t>cambios en la </a:t>
            </a:r>
            <a:endParaRPr lang="es-ES" sz="2400" dirty="0" smtClean="0"/>
          </a:p>
          <a:p>
            <a:pPr algn="just">
              <a:buNone/>
            </a:pPr>
            <a:r>
              <a:rPr lang="es-ES" sz="2400" dirty="0" smtClean="0"/>
              <a:t>organización </a:t>
            </a:r>
            <a:r>
              <a:rPr lang="es-ES" sz="2400" dirty="0"/>
              <a:t>de la enseñanza o en las </a:t>
            </a:r>
            <a:r>
              <a:rPr lang="es-ES" sz="2400" dirty="0" smtClean="0"/>
              <a:t>interacciones que tienen</a:t>
            </a:r>
          </a:p>
          <a:p>
            <a:pPr algn="just">
              <a:buNone/>
            </a:pPr>
            <a:r>
              <a:rPr lang="es-ES" sz="2400" dirty="0" smtClean="0"/>
              <a:t> </a:t>
            </a:r>
            <a:r>
              <a:rPr lang="es-ES" sz="2400" dirty="0"/>
              <a:t>lugar en el aula.</a:t>
            </a:r>
          </a:p>
        </p:txBody>
      </p:sp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412776"/>
            <a:ext cx="2220416" cy="1665313"/>
          </a:xfrm>
          <a:prstGeom prst="rect">
            <a:avLst/>
          </a:prstGeom>
          <a:noFill/>
        </p:spPr>
      </p:pic>
      <p:sp>
        <p:nvSpPr>
          <p:cNvPr id="6148" name="AutoShape 4" descr="Resultado de imagen para metod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50" name="AutoShape 6" descr="Resultado de imagen para metod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4" name="Picture 10" descr="Resultado de imagen para pas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140968"/>
            <a:ext cx="2143125" cy="1584176"/>
          </a:xfrm>
          <a:prstGeom prst="rect">
            <a:avLst/>
          </a:prstGeom>
          <a:noFill/>
        </p:spPr>
      </p:pic>
      <p:pic>
        <p:nvPicPr>
          <p:cNvPr id="6156" name="Picture 12" descr="Resultado de imagen para trabajo por rinco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941168"/>
            <a:ext cx="2183363" cy="1916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3222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EDUCATIVAS ESPECIALES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/>
              <a:t>Son las barreras </a:t>
            </a:r>
            <a:r>
              <a:rPr lang="es-ES" dirty="0"/>
              <a:t>para progresar en relación con los </a:t>
            </a:r>
            <a:r>
              <a:rPr lang="es-ES" dirty="0" smtClean="0"/>
              <a:t>aprendizajes escolares</a:t>
            </a:r>
            <a:r>
              <a:rPr lang="es-ES" dirty="0"/>
              <a:t>, por la causa que fuere, reciba las ayudas y recursos especiales </a:t>
            </a:r>
            <a:r>
              <a:rPr lang="es-ES" dirty="0" smtClean="0"/>
              <a:t>que necesite</a:t>
            </a:r>
            <a:r>
              <a:rPr lang="es-ES" dirty="0"/>
              <a:t>, ya sea de </a:t>
            </a:r>
            <a:r>
              <a:rPr lang="es-ES" b="1" i="1" dirty="0"/>
              <a:t>forma temporal o permanente</a:t>
            </a:r>
            <a:r>
              <a:rPr lang="es-ES" dirty="0"/>
              <a:t>, en el contexto </a:t>
            </a:r>
            <a:r>
              <a:rPr lang="es-ES" dirty="0" smtClean="0"/>
              <a:t>educativo más </a:t>
            </a:r>
            <a:r>
              <a:rPr lang="es-ES" dirty="0"/>
              <a:t>normalizado posible.</a:t>
            </a:r>
          </a:p>
        </p:txBody>
      </p:sp>
      <p:pic>
        <p:nvPicPr>
          <p:cNvPr id="5122" name="Picture 2" descr="Resultado de imagen para educacion inclus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4962"/>
            <a:ext cx="5616624" cy="3143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4647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833</Words>
  <Application>Microsoft Office PowerPoint</Application>
  <PresentationFormat>Presentación en pantalla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HACIA UNA ESCUELA  PARA TODOS  Y CON TODOS</vt:lpstr>
      <vt:lpstr>Diapositiva 2</vt:lpstr>
      <vt:lpstr>Diapositiva 3</vt:lpstr>
      <vt:lpstr>Marco de Acción de la Conferencia Mundial sobre necesidades especiales (Salamanca, 1994)</vt:lpstr>
      <vt:lpstr>Diapositiva 5</vt:lpstr>
      <vt:lpstr>De las necesidades educativas comunes a las necesidades educativas especiales</vt:lpstr>
      <vt:lpstr>Diapositiva 7</vt:lpstr>
      <vt:lpstr>Las necesidades educativas especiales son aquellas que para ser atendidas requieren (Warnock Report, 1979):</vt:lpstr>
      <vt:lpstr>NECESIDADES EDUCATIVAS ESPECIALES</vt:lpstr>
      <vt:lpstr>Diapositiva 10</vt:lpstr>
      <vt:lpstr>¿Qué es la integración?</vt:lpstr>
      <vt:lpstr>Existen diferentes clasificaciones de los tipos de integración; el Informe Warnock (1979) plantea los siguientes:</vt:lpstr>
      <vt:lpstr>¿Por qué surge la integración?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una escuela para todos y con todos</dc:title>
  <dc:creator>SUB-ADMON</dc:creator>
  <cp:lastModifiedBy>Edith Araceli</cp:lastModifiedBy>
  <cp:revision>20</cp:revision>
  <dcterms:created xsi:type="dcterms:W3CDTF">2015-10-19T14:00:40Z</dcterms:created>
  <dcterms:modified xsi:type="dcterms:W3CDTF">2017-01-09T04:53:50Z</dcterms:modified>
</cp:coreProperties>
</file>