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0" d="100"/>
          <a:sy n="60"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D50A28B8-436E-4771-A2D1-F10CFB1451C2}" type="datetimeFigureOut">
              <a:rPr lang="es-ES" smtClean="0"/>
              <a:pPr/>
              <a:t>08/10/2019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33AE87-AF39-41E2-9F35-3A9C226B02D3}" type="slidenum">
              <a:rPr lang="es-ES" smtClean="0"/>
              <a:pPr/>
              <a:t>‹Nº›</a:t>
            </a:fld>
            <a:endParaRPr lang="es-ES"/>
          </a:p>
        </p:txBody>
      </p:sp>
    </p:spTree>
    <p:extLst>
      <p:ext uri="{BB962C8B-B14F-4D97-AF65-F5344CB8AC3E}">
        <p14:creationId xmlns:p14="http://schemas.microsoft.com/office/powerpoint/2010/main" val="2791784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50A28B8-436E-4771-A2D1-F10CFB1451C2}" type="datetimeFigureOut">
              <a:rPr lang="es-ES" smtClean="0"/>
              <a:pPr/>
              <a:t>08/10/2019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33AE87-AF39-41E2-9F35-3A9C226B02D3}" type="slidenum">
              <a:rPr lang="es-ES" smtClean="0"/>
              <a:pPr/>
              <a:t>‹Nº›</a:t>
            </a:fld>
            <a:endParaRPr lang="es-ES"/>
          </a:p>
        </p:txBody>
      </p:sp>
    </p:spTree>
    <p:extLst>
      <p:ext uri="{BB962C8B-B14F-4D97-AF65-F5344CB8AC3E}">
        <p14:creationId xmlns:p14="http://schemas.microsoft.com/office/powerpoint/2010/main" val="154829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50A28B8-436E-4771-A2D1-F10CFB1451C2}" type="datetimeFigureOut">
              <a:rPr lang="es-ES" smtClean="0"/>
              <a:pPr/>
              <a:t>08/10/2019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33AE87-AF39-41E2-9F35-3A9C226B02D3}" type="slidenum">
              <a:rPr lang="es-ES" smtClean="0"/>
              <a:pPr/>
              <a:t>‹Nº›</a:t>
            </a:fld>
            <a:endParaRPr lang="es-ES"/>
          </a:p>
        </p:txBody>
      </p:sp>
    </p:spTree>
    <p:extLst>
      <p:ext uri="{BB962C8B-B14F-4D97-AF65-F5344CB8AC3E}">
        <p14:creationId xmlns:p14="http://schemas.microsoft.com/office/powerpoint/2010/main" val="274029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50A28B8-436E-4771-A2D1-F10CFB1451C2}" type="datetimeFigureOut">
              <a:rPr lang="es-ES" smtClean="0"/>
              <a:pPr/>
              <a:t>08/10/2019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33AE87-AF39-41E2-9F35-3A9C226B02D3}" type="slidenum">
              <a:rPr lang="es-ES" smtClean="0"/>
              <a:pPr/>
              <a:t>‹Nº›</a:t>
            </a:fld>
            <a:endParaRPr lang="es-ES"/>
          </a:p>
        </p:txBody>
      </p:sp>
    </p:spTree>
    <p:extLst>
      <p:ext uri="{BB962C8B-B14F-4D97-AF65-F5344CB8AC3E}">
        <p14:creationId xmlns:p14="http://schemas.microsoft.com/office/powerpoint/2010/main" val="269871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D50A28B8-436E-4771-A2D1-F10CFB1451C2}" type="datetimeFigureOut">
              <a:rPr lang="es-ES" smtClean="0"/>
              <a:pPr/>
              <a:t>08/10/2019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33AE87-AF39-41E2-9F35-3A9C226B02D3}" type="slidenum">
              <a:rPr lang="es-ES" smtClean="0"/>
              <a:pPr/>
              <a:t>‹Nº›</a:t>
            </a:fld>
            <a:endParaRPr lang="es-ES"/>
          </a:p>
        </p:txBody>
      </p:sp>
    </p:spTree>
    <p:extLst>
      <p:ext uri="{BB962C8B-B14F-4D97-AF65-F5344CB8AC3E}">
        <p14:creationId xmlns:p14="http://schemas.microsoft.com/office/powerpoint/2010/main" val="266774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D50A28B8-436E-4771-A2D1-F10CFB1451C2}" type="datetimeFigureOut">
              <a:rPr lang="es-ES" smtClean="0"/>
              <a:pPr/>
              <a:t>08/10/2019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933AE87-AF39-41E2-9F35-3A9C226B02D3}" type="slidenum">
              <a:rPr lang="es-ES" smtClean="0"/>
              <a:pPr/>
              <a:t>‹Nº›</a:t>
            </a:fld>
            <a:endParaRPr lang="es-ES"/>
          </a:p>
        </p:txBody>
      </p:sp>
    </p:spTree>
    <p:extLst>
      <p:ext uri="{BB962C8B-B14F-4D97-AF65-F5344CB8AC3E}">
        <p14:creationId xmlns:p14="http://schemas.microsoft.com/office/powerpoint/2010/main" val="116232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D50A28B8-436E-4771-A2D1-F10CFB1451C2}" type="datetimeFigureOut">
              <a:rPr lang="es-ES" smtClean="0"/>
              <a:pPr/>
              <a:t>08/10/2019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933AE87-AF39-41E2-9F35-3A9C226B02D3}" type="slidenum">
              <a:rPr lang="es-ES" smtClean="0"/>
              <a:pPr/>
              <a:t>‹Nº›</a:t>
            </a:fld>
            <a:endParaRPr lang="es-ES"/>
          </a:p>
        </p:txBody>
      </p:sp>
    </p:spTree>
    <p:extLst>
      <p:ext uri="{BB962C8B-B14F-4D97-AF65-F5344CB8AC3E}">
        <p14:creationId xmlns:p14="http://schemas.microsoft.com/office/powerpoint/2010/main" val="284344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D50A28B8-436E-4771-A2D1-F10CFB1451C2}" type="datetimeFigureOut">
              <a:rPr lang="es-ES" smtClean="0"/>
              <a:pPr/>
              <a:t>08/10/2019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933AE87-AF39-41E2-9F35-3A9C226B02D3}" type="slidenum">
              <a:rPr lang="es-ES" smtClean="0"/>
              <a:pPr/>
              <a:t>‹Nº›</a:t>
            </a:fld>
            <a:endParaRPr lang="es-ES"/>
          </a:p>
        </p:txBody>
      </p:sp>
    </p:spTree>
    <p:extLst>
      <p:ext uri="{BB962C8B-B14F-4D97-AF65-F5344CB8AC3E}">
        <p14:creationId xmlns:p14="http://schemas.microsoft.com/office/powerpoint/2010/main" val="404094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50A28B8-436E-4771-A2D1-F10CFB1451C2}" type="datetimeFigureOut">
              <a:rPr lang="es-ES" smtClean="0"/>
              <a:pPr/>
              <a:t>08/10/2019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933AE87-AF39-41E2-9F35-3A9C226B02D3}" type="slidenum">
              <a:rPr lang="es-ES" smtClean="0"/>
              <a:pPr/>
              <a:t>‹Nº›</a:t>
            </a:fld>
            <a:endParaRPr lang="es-ES"/>
          </a:p>
        </p:txBody>
      </p:sp>
    </p:spTree>
    <p:extLst>
      <p:ext uri="{BB962C8B-B14F-4D97-AF65-F5344CB8AC3E}">
        <p14:creationId xmlns:p14="http://schemas.microsoft.com/office/powerpoint/2010/main" val="317962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50A28B8-436E-4771-A2D1-F10CFB1451C2}" type="datetimeFigureOut">
              <a:rPr lang="es-ES" smtClean="0"/>
              <a:pPr/>
              <a:t>08/10/2019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933AE87-AF39-41E2-9F35-3A9C226B02D3}" type="slidenum">
              <a:rPr lang="es-ES" smtClean="0"/>
              <a:pPr/>
              <a:t>‹Nº›</a:t>
            </a:fld>
            <a:endParaRPr lang="es-ES"/>
          </a:p>
        </p:txBody>
      </p:sp>
    </p:spTree>
    <p:extLst>
      <p:ext uri="{BB962C8B-B14F-4D97-AF65-F5344CB8AC3E}">
        <p14:creationId xmlns:p14="http://schemas.microsoft.com/office/powerpoint/2010/main" val="96856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50A28B8-436E-4771-A2D1-F10CFB1451C2}" type="datetimeFigureOut">
              <a:rPr lang="es-ES" smtClean="0"/>
              <a:pPr/>
              <a:t>08/10/2019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933AE87-AF39-41E2-9F35-3A9C226B02D3}" type="slidenum">
              <a:rPr lang="es-ES" smtClean="0"/>
              <a:pPr/>
              <a:t>‹Nº›</a:t>
            </a:fld>
            <a:endParaRPr lang="es-ES"/>
          </a:p>
        </p:txBody>
      </p:sp>
    </p:spTree>
    <p:extLst>
      <p:ext uri="{BB962C8B-B14F-4D97-AF65-F5344CB8AC3E}">
        <p14:creationId xmlns:p14="http://schemas.microsoft.com/office/powerpoint/2010/main" val="161320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A28B8-436E-4771-A2D1-F10CFB1451C2}" type="datetimeFigureOut">
              <a:rPr lang="es-ES" smtClean="0"/>
              <a:pPr/>
              <a:t>08/10/2019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3AE87-AF39-41E2-9F35-3A9C226B02D3}" type="slidenum">
              <a:rPr lang="es-ES" smtClean="0"/>
              <a:pPr/>
              <a:t>‹Nº›</a:t>
            </a:fld>
            <a:endParaRPr lang="es-ES"/>
          </a:p>
        </p:txBody>
      </p:sp>
    </p:spTree>
    <p:extLst>
      <p:ext uri="{BB962C8B-B14F-4D97-AF65-F5344CB8AC3E}">
        <p14:creationId xmlns:p14="http://schemas.microsoft.com/office/powerpoint/2010/main" val="1957443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16249" y="1559749"/>
            <a:ext cx="7772400" cy="1470025"/>
          </a:xfrm>
        </p:spPr>
        <p:txBody>
          <a:bodyPr>
            <a:noAutofit/>
          </a:bodyPr>
          <a:lstStyle/>
          <a:p>
            <a:r>
              <a:rPr lang="es-ES_tradnl" sz="5400" dirty="0"/>
              <a:t>HACIA UNA ESCUELA </a:t>
            </a:r>
            <a:br>
              <a:rPr lang="es-ES_tradnl" sz="5400" dirty="0"/>
            </a:br>
            <a:r>
              <a:rPr lang="es-ES_tradnl" sz="5400" dirty="0"/>
              <a:t>PARA TODOS </a:t>
            </a:r>
            <a:br>
              <a:rPr lang="es-ES_tradnl" sz="5400" dirty="0"/>
            </a:br>
            <a:r>
              <a:rPr lang="es-ES_tradnl" sz="5400" dirty="0"/>
              <a:t>Y CON TODOS</a:t>
            </a:r>
            <a:endParaRPr lang="es-ES" sz="5400" dirty="0"/>
          </a:p>
        </p:txBody>
      </p:sp>
      <p:sp>
        <p:nvSpPr>
          <p:cNvPr id="3" name="2 Subtítulo"/>
          <p:cNvSpPr>
            <a:spLocks noGrp="1"/>
          </p:cNvSpPr>
          <p:nvPr>
            <p:ph type="subTitle" idx="1"/>
          </p:nvPr>
        </p:nvSpPr>
        <p:spPr/>
        <p:txBody>
          <a:bodyPr/>
          <a:lstStyle/>
          <a:p>
            <a:r>
              <a:rPr lang="es-ES_tradnl" dirty="0"/>
              <a:t>Blanco G., Rosa</a:t>
            </a:r>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419" y="4437112"/>
            <a:ext cx="8380061" cy="2080217"/>
          </a:xfrm>
          <a:prstGeom prst="rect">
            <a:avLst/>
          </a:prstGeom>
        </p:spPr>
      </p:pic>
    </p:spTree>
    <p:extLst>
      <p:ext uri="{BB962C8B-B14F-4D97-AF65-F5344CB8AC3E}">
        <p14:creationId xmlns:p14="http://schemas.microsoft.com/office/powerpoint/2010/main" val="383338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496" y="-27384"/>
            <a:ext cx="9108504" cy="5145435"/>
          </a:xfrm>
        </p:spPr>
        <p:txBody>
          <a:bodyPr>
            <a:normAutofit/>
          </a:bodyPr>
          <a:lstStyle/>
          <a:p>
            <a:pPr algn="just"/>
            <a:r>
              <a:rPr lang="es-ES" sz="2800" dirty="0"/>
              <a:t>Las dificultades de aprendizaje, tienen un </a:t>
            </a:r>
            <a:r>
              <a:rPr lang="es-ES" sz="2800" b="1" i="1" dirty="0"/>
              <a:t>carácter interactivo</a:t>
            </a:r>
            <a:r>
              <a:rPr lang="es-ES" sz="2800" dirty="0"/>
              <a:t> dependiendo tanto de </a:t>
            </a:r>
            <a:r>
              <a:rPr lang="es-ES" sz="2800" b="1" i="1" dirty="0"/>
              <a:t>sus características personales (del alumno) como de la respuesta educativa</a:t>
            </a:r>
            <a:r>
              <a:rPr lang="es-ES" sz="2800" dirty="0"/>
              <a:t> que se le ofrece. </a:t>
            </a:r>
          </a:p>
          <a:p>
            <a:pPr algn="just"/>
            <a:endParaRPr lang="es-ES" sz="2800" dirty="0"/>
          </a:p>
          <a:p>
            <a:pPr algn="just"/>
            <a:r>
              <a:rPr lang="es-ES" sz="2800" dirty="0"/>
              <a:t>Las dificultades derivadas de su propia problemática pueden compensarse, minimizarse o incluso acentuarse en función de la respuesta educativa y de las características del contexto escolar en el que se desenvuelve.</a:t>
            </a:r>
          </a:p>
        </p:txBody>
      </p:sp>
      <p:pic>
        <p:nvPicPr>
          <p:cNvPr id="4098" name="Picture 2" descr="Resultado de imagen para dificultades de aprendizaje"/>
          <p:cNvPicPr>
            <a:picLocks noChangeAspect="1" noChangeArrowheads="1"/>
          </p:cNvPicPr>
          <p:nvPr/>
        </p:nvPicPr>
        <p:blipFill>
          <a:blip r:embed="rId2" cstate="print"/>
          <a:srcRect/>
          <a:stretch>
            <a:fillRect/>
          </a:stretch>
        </p:blipFill>
        <p:spPr bwMode="auto">
          <a:xfrm>
            <a:off x="251520" y="4176464"/>
            <a:ext cx="8572500" cy="2492896"/>
          </a:xfrm>
          <a:prstGeom prst="rect">
            <a:avLst/>
          </a:prstGeom>
          <a:noFill/>
        </p:spPr>
      </p:pic>
    </p:spTree>
    <p:extLst>
      <p:ext uri="{BB962C8B-B14F-4D97-AF65-F5344CB8AC3E}">
        <p14:creationId xmlns:p14="http://schemas.microsoft.com/office/powerpoint/2010/main" val="2554830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8229600" cy="1143000"/>
          </a:xfrm>
        </p:spPr>
        <p:txBody>
          <a:bodyPr/>
          <a:lstStyle/>
          <a:p>
            <a:r>
              <a:rPr lang="es-ES" b="1" i="1" dirty="0"/>
              <a:t>¿Qué es la integración?</a:t>
            </a:r>
            <a:endParaRPr lang="es-ES" dirty="0"/>
          </a:p>
        </p:txBody>
      </p:sp>
      <p:sp>
        <p:nvSpPr>
          <p:cNvPr id="3" name="2 Marcador de contenido"/>
          <p:cNvSpPr>
            <a:spLocks noGrp="1"/>
          </p:cNvSpPr>
          <p:nvPr>
            <p:ph idx="1"/>
          </p:nvPr>
        </p:nvSpPr>
        <p:spPr>
          <a:xfrm>
            <a:off x="36512" y="692696"/>
            <a:ext cx="9144000" cy="3589859"/>
          </a:xfrm>
        </p:spPr>
        <p:txBody>
          <a:bodyPr>
            <a:normAutofit lnSpcReduction="10000"/>
          </a:bodyPr>
          <a:lstStyle/>
          <a:p>
            <a:pPr marL="0" indent="0" algn="just">
              <a:buNone/>
            </a:pPr>
            <a:r>
              <a:rPr lang="es-ES" dirty="0"/>
              <a:t>Consecuencia del </a:t>
            </a:r>
            <a:r>
              <a:rPr lang="es-ES" dirty="0">
                <a:effectLst>
                  <a:outerShdw blurRad="38100" dist="38100" dir="2700000" algn="tl">
                    <a:srgbClr val="000000">
                      <a:alpha val="43137"/>
                    </a:srgbClr>
                  </a:outerShdw>
                </a:effectLst>
              </a:rPr>
              <a:t>principio de normalización</a:t>
            </a:r>
            <a:r>
              <a:rPr lang="es-ES" dirty="0"/>
              <a:t> el</a:t>
            </a:r>
          </a:p>
          <a:p>
            <a:pPr marL="0" indent="0" algn="just">
              <a:buNone/>
            </a:pPr>
            <a:r>
              <a:rPr lang="es-ES" dirty="0"/>
              <a:t>derecho de las personas con discapacidad a  participar en todos los ámbitos de la sociedad recibiendo el apoyo que necesitan en el marco de las estructuras comunes de educación, salud, empleo, ocio y cultura y servicios sociales, reconociéndoles los mismos derechos que el resto de la población.</a:t>
            </a:r>
          </a:p>
        </p:txBody>
      </p:sp>
      <p:pic>
        <p:nvPicPr>
          <p:cNvPr id="3076" name="Picture 4" descr="Imagen relacionada"/>
          <p:cNvPicPr>
            <a:picLocks noChangeAspect="1" noChangeArrowheads="1"/>
          </p:cNvPicPr>
          <p:nvPr/>
        </p:nvPicPr>
        <p:blipFill>
          <a:blip r:embed="rId2" cstate="print"/>
          <a:srcRect/>
          <a:stretch>
            <a:fillRect/>
          </a:stretch>
        </p:blipFill>
        <p:spPr bwMode="auto">
          <a:xfrm>
            <a:off x="827584" y="4005064"/>
            <a:ext cx="7505700" cy="2505497"/>
          </a:xfrm>
          <a:prstGeom prst="rect">
            <a:avLst/>
          </a:prstGeom>
          <a:noFill/>
        </p:spPr>
      </p:pic>
    </p:spTree>
    <p:extLst>
      <p:ext uri="{BB962C8B-B14F-4D97-AF65-F5344CB8AC3E}">
        <p14:creationId xmlns:p14="http://schemas.microsoft.com/office/powerpoint/2010/main" val="34423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97768"/>
            <a:ext cx="8229600" cy="1143000"/>
          </a:xfrm>
        </p:spPr>
        <p:txBody>
          <a:bodyPr>
            <a:noAutofit/>
          </a:bodyPr>
          <a:lstStyle/>
          <a:p>
            <a:r>
              <a:rPr lang="es-ES" sz="3200" b="1" dirty="0">
                <a:effectLst>
                  <a:outerShdw blurRad="38100" dist="38100" dir="2700000" algn="tl">
                    <a:srgbClr val="000000">
                      <a:alpha val="43137"/>
                    </a:srgbClr>
                  </a:outerShdw>
                </a:effectLst>
              </a:rPr>
              <a:t>Existen diferentes clasificaciones de los tipos de integración; el </a:t>
            </a:r>
            <a:r>
              <a:rPr lang="es-ES" sz="3200" b="1" u="sng" dirty="0">
                <a:effectLst>
                  <a:outerShdw blurRad="38100" dist="38100" dir="2700000" algn="tl">
                    <a:srgbClr val="000000">
                      <a:alpha val="43137"/>
                    </a:srgbClr>
                  </a:outerShdw>
                </a:effectLst>
              </a:rPr>
              <a:t>Informe </a:t>
            </a:r>
            <a:r>
              <a:rPr lang="es-ES" sz="3200" b="1" u="sng" dirty="0" err="1">
                <a:effectLst>
                  <a:outerShdw blurRad="38100" dist="38100" dir="2700000" algn="tl">
                    <a:srgbClr val="000000">
                      <a:alpha val="43137"/>
                    </a:srgbClr>
                  </a:outerShdw>
                </a:effectLst>
              </a:rPr>
              <a:t>Warnock</a:t>
            </a:r>
            <a:r>
              <a:rPr lang="es-ES" sz="3200" b="1" u="sng" dirty="0">
                <a:effectLst>
                  <a:outerShdw blurRad="38100" dist="38100" dir="2700000" algn="tl">
                    <a:srgbClr val="000000">
                      <a:alpha val="43137"/>
                    </a:srgbClr>
                  </a:outerShdw>
                </a:effectLst>
              </a:rPr>
              <a:t> </a:t>
            </a:r>
            <a:r>
              <a:rPr lang="es-ES" sz="3200" b="1" dirty="0">
                <a:effectLst>
                  <a:outerShdw blurRad="38100" dist="38100" dir="2700000" algn="tl">
                    <a:srgbClr val="000000">
                      <a:alpha val="43137"/>
                    </a:srgbClr>
                  </a:outerShdw>
                </a:effectLst>
              </a:rPr>
              <a:t>(1979) plantea los siguientes:</a:t>
            </a:r>
          </a:p>
        </p:txBody>
      </p:sp>
      <p:sp>
        <p:nvSpPr>
          <p:cNvPr id="3" name="2 Marcador de contenido"/>
          <p:cNvSpPr>
            <a:spLocks noGrp="1"/>
          </p:cNvSpPr>
          <p:nvPr>
            <p:ph idx="1"/>
          </p:nvPr>
        </p:nvSpPr>
        <p:spPr>
          <a:xfrm>
            <a:off x="0" y="1700808"/>
            <a:ext cx="8229600" cy="4525963"/>
          </a:xfrm>
        </p:spPr>
        <p:txBody>
          <a:bodyPr>
            <a:normAutofit/>
          </a:bodyPr>
          <a:lstStyle/>
          <a:p>
            <a:pPr algn="just"/>
            <a:r>
              <a:rPr lang="es-ES" sz="2400" b="1" i="1" dirty="0"/>
              <a:t>Integración física</a:t>
            </a:r>
            <a:r>
              <a:rPr lang="es-ES" sz="2400" b="1" dirty="0"/>
              <a:t>: </a:t>
            </a:r>
            <a:r>
              <a:rPr lang="es-ES" sz="2400" dirty="0"/>
              <a:t>escuela común pero con </a:t>
            </a:r>
          </a:p>
          <a:p>
            <a:pPr algn="just">
              <a:buNone/>
            </a:pPr>
            <a:r>
              <a:rPr lang="es-ES" sz="2400" dirty="0"/>
              <a:t>una organización totalmente independiente</a:t>
            </a:r>
          </a:p>
          <a:p>
            <a:pPr algn="just"/>
            <a:endParaRPr lang="es-ES" sz="2400" dirty="0"/>
          </a:p>
          <a:p>
            <a:pPr algn="just"/>
            <a:r>
              <a:rPr lang="es-ES" sz="2400" b="1" i="1" dirty="0"/>
              <a:t>Integración social</a:t>
            </a:r>
            <a:r>
              <a:rPr lang="es-ES" sz="2400" b="1" dirty="0"/>
              <a:t>: </a:t>
            </a:r>
            <a:r>
              <a:rPr lang="es-ES" sz="2400" dirty="0"/>
              <a:t>escuela común </a:t>
            </a:r>
          </a:p>
          <a:p>
            <a:pPr algn="just">
              <a:buNone/>
            </a:pPr>
            <a:r>
              <a:rPr lang="es-ES" sz="2400" dirty="0"/>
              <a:t>compartiendo algunas actividades extraescolares.</a:t>
            </a:r>
          </a:p>
          <a:p>
            <a:pPr algn="just"/>
            <a:endParaRPr lang="es-ES" sz="2400" dirty="0"/>
          </a:p>
          <a:p>
            <a:pPr algn="just"/>
            <a:r>
              <a:rPr lang="es-ES" sz="2400" b="1" i="1" dirty="0"/>
              <a:t>Integración funcional</a:t>
            </a:r>
            <a:r>
              <a:rPr lang="es-ES" sz="2400" b="1" dirty="0"/>
              <a:t>: </a:t>
            </a:r>
            <a:r>
              <a:rPr lang="es-ES" sz="2400" dirty="0"/>
              <a:t>participan a tiempo </a:t>
            </a:r>
          </a:p>
          <a:p>
            <a:pPr algn="just">
              <a:buNone/>
            </a:pPr>
            <a:r>
              <a:rPr lang="es-ES" sz="2400" dirty="0"/>
              <a:t>total o parcial en las actividades comunes y se </a:t>
            </a:r>
          </a:p>
          <a:p>
            <a:pPr algn="just">
              <a:buNone/>
            </a:pPr>
            <a:r>
              <a:rPr lang="es-ES" sz="2400" dirty="0"/>
              <a:t>incorporan como uno más en las escuelas</a:t>
            </a:r>
          </a:p>
        </p:txBody>
      </p:sp>
      <p:pic>
        <p:nvPicPr>
          <p:cNvPr id="4" name="Picture 2" descr="Resultado de imagen para educacion inclusiva"/>
          <p:cNvPicPr>
            <a:picLocks noChangeAspect="1" noChangeArrowheads="1"/>
          </p:cNvPicPr>
          <p:nvPr/>
        </p:nvPicPr>
        <p:blipFill>
          <a:blip r:embed="rId2" cstate="print"/>
          <a:srcRect t="10080" r="51020" b="12641"/>
          <a:stretch>
            <a:fillRect/>
          </a:stretch>
        </p:blipFill>
        <p:spPr bwMode="auto">
          <a:xfrm>
            <a:off x="6156176" y="1196752"/>
            <a:ext cx="2799184" cy="2808312"/>
          </a:xfrm>
          <a:prstGeom prst="rect">
            <a:avLst/>
          </a:prstGeom>
          <a:noFill/>
        </p:spPr>
      </p:pic>
      <p:pic>
        <p:nvPicPr>
          <p:cNvPr id="5" name="Picture 2" descr="Resultado de imagen para educacion inclusiva"/>
          <p:cNvPicPr>
            <a:picLocks noChangeAspect="1" noChangeArrowheads="1"/>
          </p:cNvPicPr>
          <p:nvPr/>
        </p:nvPicPr>
        <p:blipFill>
          <a:blip r:embed="rId2" cstate="print"/>
          <a:srcRect l="50093" t="10080" b="12641"/>
          <a:stretch>
            <a:fillRect/>
          </a:stretch>
        </p:blipFill>
        <p:spPr bwMode="auto">
          <a:xfrm>
            <a:off x="6228184" y="4077072"/>
            <a:ext cx="2852192" cy="2808312"/>
          </a:xfrm>
          <a:prstGeom prst="rect">
            <a:avLst/>
          </a:prstGeom>
          <a:noFill/>
        </p:spPr>
      </p:pic>
    </p:spTree>
    <p:extLst>
      <p:ext uri="{BB962C8B-B14F-4D97-AF65-F5344CB8AC3E}">
        <p14:creationId xmlns:p14="http://schemas.microsoft.com/office/powerpoint/2010/main" val="3585181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3408"/>
            <a:ext cx="8229600" cy="1143000"/>
          </a:xfrm>
        </p:spPr>
        <p:txBody>
          <a:bodyPr>
            <a:normAutofit/>
          </a:bodyPr>
          <a:lstStyle/>
          <a:p>
            <a:r>
              <a:rPr lang="es-ES" b="1" i="1" dirty="0"/>
              <a:t>¿Por qué surge la integración? </a:t>
            </a:r>
            <a:endParaRPr lang="es-ES" dirty="0"/>
          </a:p>
        </p:txBody>
      </p:sp>
      <p:sp>
        <p:nvSpPr>
          <p:cNvPr id="3" name="2 Marcador de contenido"/>
          <p:cNvSpPr>
            <a:spLocks noGrp="1"/>
          </p:cNvSpPr>
          <p:nvPr>
            <p:ph idx="1"/>
          </p:nvPr>
        </p:nvSpPr>
        <p:spPr>
          <a:xfrm>
            <a:off x="0" y="631229"/>
            <a:ext cx="9144000" cy="3949899"/>
          </a:xfrm>
        </p:spPr>
        <p:txBody>
          <a:bodyPr>
            <a:normAutofit fontScale="85000" lnSpcReduction="20000"/>
          </a:bodyPr>
          <a:lstStyle/>
          <a:p>
            <a:pPr algn="just"/>
            <a:r>
              <a:rPr lang="es-ES" dirty="0"/>
              <a:t>La OCDE señala que los niños con discapacidad pueden obtener mejores resultados en las escuelas integradas, aunque a veces muestran problemas en la autoestima, y que la enseñanza segregada no ofrece las ventajas que cabría esperar.</a:t>
            </a:r>
          </a:p>
          <a:p>
            <a:pPr algn="just"/>
            <a:endParaRPr lang="es-ES_tradnl" dirty="0"/>
          </a:p>
          <a:p>
            <a:pPr algn="just"/>
            <a:r>
              <a:rPr lang="es-ES" dirty="0" err="1"/>
              <a:t>Guskin</a:t>
            </a:r>
            <a:r>
              <a:rPr lang="es-ES" dirty="0"/>
              <a:t> y </a:t>
            </a:r>
            <a:r>
              <a:rPr lang="es-ES" dirty="0" err="1"/>
              <a:t>Spicker</a:t>
            </a:r>
            <a:r>
              <a:rPr lang="es-ES" dirty="0"/>
              <a:t> dicen que no hay estudios que justifiquen por qué se han instituido las clases especiales dado el poco éxito obtenido al demostrar la superioridad de los logros educativos en estos costosos programas.</a:t>
            </a:r>
          </a:p>
        </p:txBody>
      </p:sp>
      <p:pic>
        <p:nvPicPr>
          <p:cNvPr id="1026" name="Picture 2" descr="Imagen relacionada"/>
          <p:cNvPicPr>
            <a:picLocks noChangeAspect="1" noChangeArrowheads="1"/>
          </p:cNvPicPr>
          <p:nvPr/>
        </p:nvPicPr>
        <p:blipFill>
          <a:blip r:embed="rId2" cstate="print"/>
          <a:srcRect/>
          <a:stretch>
            <a:fillRect/>
          </a:stretch>
        </p:blipFill>
        <p:spPr bwMode="auto">
          <a:xfrm>
            <a:off x="1547664" y="4293096"/>
            <a:ext cx="6000750" cy="2381250"/>
          </a:xfrm>
          <a:prstGeom prst="rect">
            <a:avLst/>
          </a:prstGeom>
          <a:noFill/>
        </p:spPr>
      </p:pic>
    </p:spTree>
    <p:extLst>
      <p:ext uri="{BB962C8B-B14F-4D97-AF65-F5344CB8AC3E}">
        <p14:creationId xmlns:p14="http://schemas.microsoft.com/office/powerpoint/2010/main" val="359324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4848" y="3212976"/>
            <a:ext cx="8229600" cy="4525963"/>
          </a:xfrm>
        </p:spPr>
        <p:txBody>
          <a:bodyPr/>
          <a:lstStyle/>
          <a:p>
            <a:pPr algn="just"/>
            <a:r>
              <a:rPr lang="es-ES" i="1" u="sng" dirty="0"/>
              <a:t>Una de las grandes preocupaciones de la UNESCO es transformar los sistemas educativos, para convertirlos en verdaderos instrumentos de integración social que permitan la plena participación de los ciudadanos en la vida pública</a:t>
            </a:r>
            <a:r>
              <a:rPr lang="es-ES" i="1" dirty="0"/>
              <a:t>.</a:t>
            </a:r>
            <a:endParaRPr lang="es-ES" dirty="0"/>
          </a:p>
        </p:txBody>
      </p:sp>
      <p:pic>
        <p:nvPicPr>
          <p:cNvPr id="12290" name="Picture 2" descr="Resultado de imagen para unesco"/>
          <p:cNvPicPr>
            <a:picLocks noChangeAspect="1" noChangeArrowheads="1"/>
          </p:cNvPicPr>
          <p:nvPr/>
        </p:nvPicPr>
        <p:blipFill>
          <a:blip r:embed="rId2" cstate="print"/>
          <a:srcRect/>
          <a:stretch>
            <a:fillRect/>
          </a:stretch>
        </p:blipFill>
        <p:spPr bwMode="auto">
          <a:xfrm>
            <a:off x="1043608" y="188641"/>
            <a:ext cx="6667500" cy="2952328"/>
          </a:xfrm>
          <a:prstGeom prst="rect">
            <a:avLst/>
          </a:prstGeom>
          <a:noFill/>
        </p:spPr>
      </p:pic>
    </p:spTree>
    <p:extLst>
      <p:ext uri="{BB962C8B-B14F-4D97-AF65-F5344CB8AC3E}">
        <p14:creationId xmlns:p14="http://schemas.microsoft.com/office/powerpoint/2010/main" val="1533715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para niños discapacitados jugando"/>
          <p:cNvPicPr>
            <a:picLocks noChangeAspect="1" noChangeArrowheads="1"/>
          </p:cNvPicPr>
          <p:nvPr/>
        </p:nvPicPr>
        <p:blipFill>
          <a:blip r:embed="rId2" cstate="print"/>
          <a:srcRect/>
          <a:stretch>
            <a:fillRect/>
          </a:stretch>
        </p:blipFill>
        <p:spPr bwMode="auto">
          <a:xfrm>
            <a:off x="745232" y="4409728"/>
            <a:ext cx="7632848" cy="2448272"/>
          </a:xfrm>
          <a:prstGeom prst="rect">
            <a:avLst/>
          </a:prstGeom>
          <a:noFill/>
        </p:spPr>
      </p:pic>
      <p:sp>
        <p:nvSpPr>
          <p:cNvPr id="3" name="2 Marcador de contenido"/>
          <p:cNvSpPr>
            <a:spLocks noGrp="1"/>
          </p:cNvSpPr>
          <p:nvPr>
            <p:ph idx="1"/>
          </p:nvPr>
        </p:nvSpPr>
        <p:spPr>
          <a:xfrm>
            <a:off x="0" y="260648"/>
            <a:ext cx="8964488" cy="4525963"/>
          </a:xfrm>
        </p:spPr>
        <p:txBody>
          <a:bodyPr/>
          <a:lstStyle/>
          <a:p>
            <a:pPr algn="just"/>
            <a:r>
              <a:rPr lang="es-ES" i="1" dirty="0"/>
              <a:t>Conseguir el acceso de toda la población a la educación básica es un primer paso para avanzar hacia una mayor equidad, pero ésta sólo será realmente efectiva cuando se asegure </a:t>
            </a:r>
            <a:r>
              <a:rPr lang="es-ES" b="1" i="1" dirty="0"/>
              <a:t>la verdadera igualdad de oportunidades y cuando la calidad de la educación sea para todos y no sólo para unos pocos.</a:t>
            </a:r>
            <a:endParaRPr lang="es-ES" b="1" dirty="0"/>
          </a:p>
        </p:txBody>
      </p:sp>
    </p:spTree>
    <p:extLst>
      <p:ext uri="{BB962C8B-B14F-4D97-AF65-F5344CB8AC3E}">
        <p14:creationId xmlns:p14="http://schemas.microsoft.com/office/powerpoint/2010/main" val="1467924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99992" y="629816"/>
            <a:ext cx="4644008" cy="1143000"/>
          </a:xfrm>
        </p:spPr>
        <p:txBody>
          <a:bodyPr>
            <a:noAutofit/>
          </a:bodyPr>
          <a:lstStyle/>
          <a:p>
            <a:r>
              <a:rPr lang="es-ES" sz="3200" dirty="0">
                <a:effectLst>
                  <a:outerShdw blurRad="38100" dist="38100" dir="2700000" algn="tl">
                    <a:srgbClr val="000000">
                      <a:alpha val="43137"/>
                    </a:srgbClr>
                  </a:outerShdw>
                </a:effectLst>
              </a:rPr>
              <a:t>Marco de Acción de la Conferencia Mundial sobre necesidades especiales (Salamanca, 1994)</a:t>
            </a:r>
          </a:p>
        </p:txBody>
      </p:sp>
      <p:sp>
        <p:nvSpPr>
          <p:cNvPr id="3" name="2 Marcador de contenido"/>
          <p:cNvSpPr>
            <a:spLocks noGrp="1"/>
          </p:cNvSpPr>
          <p:nvPr>
            <p:ph idx="1"/>
          </p:nvPr>
        </p:nvSpPr>
        <p:spPr>
          <a:xfrm>
            <a:off x="0" y="2359421"/>
            <a:ext cx="9144000" cy="4525963"/>
          </a:xfrm>
        </p:spPr>
        <p:txBody>
          <a:bodyPr>
            <a:normAutofit/>
          </a:bodyPr>
          <a:lstStyle/>
          <a:p>
            <a:pPr algn="just"/>
            <a:r>
              <a:rPr lang="es-ES" dirty="0"/>
              <a:t>                                            </a:t>
            </a:r>
            <a:r>
              <a:rPr lang="es-ES" b="1" dirty="0"/>
              <a:t>Todas las escuelas deben  </a:t>
            </a:r>
          </a:p>
          <a:p>
            <a:pPr algn="just"/>
            <a:r>
              <a:rPr lang="es-ES" b="1" dirty="0"/>
              <a:t>                                            acoger a todos los niños </a:t>
            </a:r>
          </a:p>
          <a:p>
            <a:pPr algn="just"/>
            <a:r>
              <a:rPr lang="es-ES" dirty="0"/>
              <a:t>                                           independientemente de sus </a:t>
            </a:r>
          </a:p>
          <a:p>
            <a:pPr algn="just"/>
            <a:r>
              <a:rPr lang="es-ES" dirty="0"/>
              <a:t>                                           condiciones personales, </a:t>
            </a:r>
          </a:p>
          <a:p>
            <a:pPr algn="just">
              <a:buNone/>
            </a:pPr>
            <a:r>
              <a:rPr lang="es-ES" dirty="0"/>
              <a:t>                                               culturales o sociales, lo cual                                           </a:t>
            </a:r>
          </a:p>
          <a:p>
            <a:pPr algn="just">
              <a:buNone/>
            </a:pPr>
            <a:r>
              <a:rPr lang="es-ES" dirty="0"/>
              <a:t>                                               plantea un reto importante </a:t>
            </a:r>
          </a:p>
          <a:p>
            <a:pPr algn="just">
              <a:buNone/>
            </a:pPr>
            <a:r>
              <a:rPr lang="es-ES" dirty="0"/>
              <a:t>                                               para los sistemas escolares.</a:t>
            </a:r>
          </a:p>
        </p:txBody>
      </p:sp>
      <p:pic>
        <p:nvPicPr>
          <p:cNvPr id="10242" name="Picture 2" descr="Resultado de imagen para caricatura fachada escuela infantil"/>
          <p:cNvPicPr>
            <a:picLocks noChangeAspect="1" noChangeArrowheads="1"/>
          </p:cNvPicPr>
          <p:nvPr/>
        </p:nvPicPr>
        <p:blipFill>
          <a:blip r:embed="rId2" cstate="print"/>
          <a:srcRect/>
          <a:stretch>
            <a:fillRect/>
          </a:stretch>
        </p:blipFill>
        <p:spPr bwMode="auto">
          <a:xfrm>
            <a:off x="107504" y="332656"/>
            <a:ext cx="4214176" cy="6048672"/>
          </a:xfrm>
          <a:prstGeom prst="rect">
            <a:avLst/>
          </a:prstGeom>
          <a:noFill/>
        </p:spPr>
      </p:pic>
    </p:spTree>
    <p:extLst>
      <p:ext uri="{BB962C8B-B14F-4D97-AF65-F5344CB8AC3E}">
        <p14:creationId xmlns:p14="http://schemas.microsoft.com/office/powerpoint/2010/main" val="4286597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echa: a la derecha con bandas 4">
            <a:extLst>
              <a:ext uri="{FF2B5EF4-FFF2-40B4-BE49-F238E27FC236}">
                <a16:creationId xmlns:a16="http://schemas.microsoft.com/office/drawing/2014/main" id="{F01BE26F-7D53-4A7F-996C-F46A3B6E9191}"/>
              </a:ext>
            </a:extLst>
          </p:cNvPr>
          <p:cNvSpPr/>
          <p:nvPr/>
        </p:nvSpPr>
        <p:spPr>
          <a:xfrm>
            <a:off x="4372708" y="3451952"/>
            <a:ext cx="1800200" cy="7920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218" name="Picture 2" descr="Imagen relacionada"/>
          <p:cNvPicPr>
            <a:picLocks noChangeAspect="1" noChangeArrowheads="1"/>
          </p:cNvPicPr>
          <p:nvPr/>
        </p:nvPicPr>
        <p:blipFill rotWithShape="1">
          <a:blip r:embed="rId2" cstate="print"/>
          <a:srcRect l="6899" t="13868" r="50726" b="46728"/>
          <a:stretch/>
        </p:blipFill>
        <p:spPr bwMode="auto">
          <a:xfrm>
            <a:off x="1781944" y="4725144"/>
            <a:ext cx="5328592" cy="1879927"/>
          </a:xfrm>
          <a:prstGeom prst="rect">
            <a:avLst/>
          </a:prstGeom>
          <a:noFill/>
        </p:spPr>
      </p:pic>
      <p:sp>
        <p:nvSpPr>
          <p:cNvPr id="3" name="2 Marcador de contenido"/>
          <p:cNvSpPr>
            <a:spLocks noGrp="1"/>
          </p:cNvSpPr>
          <p:nvPr>
            <p:ph idx="1"/>
          </p:nvPr>
        </p:nvSpPr>
        <p:spPr>
          <a:xfrm>
            <a:off x="144016" y="332656"/>
            <a:ext cx="8892480" cy="6381328"/>
          </a:xfrm>
        </p:spPr>
        <p:txBody>
          <a:bodyPr>
            <a:normAutofit fontScale="47500" lnSpcReduction="20000"/>
          </a:bodyPr>
          <a:lstStyle/>
          <a:p>
            <a:pPr algn="just"/>
            <a:r>
              <a:rPr lang="es-ES" sz="5100" b="1" dirty="0"/>
              <a:t>Conseguir una cultura de la paz y la tolerancia </a:t>
            </a:r>
            <a:r>
              <a:rPr lang="es-ES" sz="5100" dirty="0"/>
              <a:t> </a:t>
            </a:r>
          </a:p>
          <a:p>
            <a:pPr algn="just">
              <a:buNone/>
            </a:pPr>
            <a:r>
              <a:rPr lang="es-ES" sz="4200" dirty="0"/>
              <a:t>Educando a los futuros ciudadanos en:                                           </a:t>
            </a:r>
          </a:p>
          <a:p>
            <a:pPr algn="just">
              <a:buNone/>
            </a:pPr>
            <a:r>
              <a:rPr lang="es-ES" sz="5100" dirty="0"/>
              <a:t>+ integración                                                                   </a:t>
            </a:r>
          </a:p>
          <a:p>
            <a:pPr algn="just">
              <a:buNone/>
            </a:pPr>
            <a:r>
              <a:rPr lang="es-ES" sz="5100" dirty="0"/>
              <a:t>+ respeto</a:t>
            </a:r>
          </a:p>
          <a:p>
            <a:pPr algn="just">
              <a:buNone/>
            </a:pPr>
            <a:r>
              <a:rPr lang="es-ES" sz="5100" dirty="0"/>
              <a:t>+ valoración de las diferencias</a:t>
            </a:r>
          </a:p>
          <a:p>
            <a:pPr algn="just">
              <a:buNone/>
            </a:pPr>
            <a:endParaRPr lang="es-ES" sz="5100" dirty="0"/>
          </a:p>
          <a:p>
            <a:pPr algn="just">
              <a:buNone/>
            </a:pPr>
            <a:endParaRPr lang="es-ES" sz="5100" dirty="0"/>
          </a:p>
          <a:p>
            <a:pPr algn="just">
              <a:buNone/>
            </a:pPr>
            <a:r>
              <a:rPr lang="es-ES" sz="5100" dirty="0"/>
              <a:t>        </a:t>
            </a:r>
          </a:p>
          <a:p>
            <a:pPr algn="just">
              <a:buNone/>
            </a:pPr>
            <a:r>
              <a:rPr lang="es-ES" sz="5100" dirty="0"/>
              <a:t>          conociendo</a:t>
            </a:r>
          </a:p>
          <a:p>
            <a:pPr algn="just">
              <a:buNone/>
            </a:pPr>
            <a:r>
              <a:rPr lang="es-ES" sz="5100" dirty="0"/>
              <a:t>         conviviendo con personas </a:t>
            </a:r>
          </a:p>
          <a:p>
            <a:pPr algn="just">
              <a:buNone/>
            </a:pPr>
            <a:r>
              <a:rPr lang="es-ES" sz="5100" dirty="0"/>
              <a:t>         con diferentes dificultades,            </a:t>
            </a:r>
            <a:r>
              <a:rPr lang="es-ES" sz="5100" b="1" dirty="0"/>
              <a:t>a través        </a:t>
            </a:r>
            <a:r>
              <a:rPr lang="es-ES" sz="5100" dirty="0"/>
              <a:t>cooperación</a:t>
            </a:r>
          </a:p>
          <a:p>
            <a:pPr algn="just">
              <a:buNone/>
            </a:pPr>
            <a:r>
              <a:rPr lang="es-ES" sz="5100" dirty="0"/>
              <a:t>         situaciones y modos de vida                                  solidaridad</a:t>
            </a:r>
            <a:endParaRPr lang="es-ES" sz="5100" b="1" dirty="0"/>
          </a:p>
          <a:p>
            <a:pPr algn="just">
              <a:buNone/>
            </a:pPr>
            <a:endParaRPr lang="es-ES" sz="5100" dirty="0"/>
          </a:p>
          <a:p>
            <a:pPr algn="just">
              <a:buNone/>
            </a:pPr>
            <a:r>
              <a:rPr lang="es-ES" sz="5100" dirty="0"/>
              <a:t>                                                                                 </a:t>
            </a:r>
            <a:endParaRPr lang="es-ES" dirty="0"/>
          </a:p>
          <a:p>
            <a:pPr algn="just">
              <a:buNone/>
            </a:pPr>
            <a:endParaRPr lang="es-ES" dirty="0"/>
          </a:p>
          <a:p>
            <a:pPr algn="just">
              <a:buNone/>
            </a:pPr>
            <a:endParaRPr lang="es-ES" dirty="0"/>
          </a:p>
          <a:p>
            <a:pPr algn="just">
              <a:buNone/>
            </a:pPr>
            <a:endParaRPr lang="es-ES" dirty="0"/>
          </a:p>
        </p:txBody>
      </p:sp>
      <p:sp>
        <p:nvSpPr>
          <p:cNvPr id="2" name="Flecha: a la derecha con bandas 1">
            <a:extLst>
              <a:ext uri="{FF2B5EF4-FFF2-40B4-BE49-F238E27FC236}">
                <a16:creationId xmlns:a16="http://schemas.microsoft.com/office/drawing/2014/main" id="{CB994ABF-19FC-4A39-80B9-71E15547EC4E}"/>
              </a:ext>
            </a:extLst>
          </p:cNvPr>
          <p:cNvSpPr/>
          <p:nvPr/>
        </p:nvSpPr>
        <p:spPr>
          <a:xfrm rot="5400000">
            <a:off x="1079612" y="2312876"/>
            <a:ext cx="1152128" cy="7920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Imagen relacionada">
            <a:extLst>
              <a:ext uri="{FF2B5EF4-FFF2-40B4-BE49-F238E27FC236}">
                <a16:creationId xmlns:a16="http://schemas.microsoft.com/office/drawing/2014/main" id="{7F36EE32-2E84-46B7-B9F8-6BE69A61EA2C}"/>
              </a:ext>
            </a:extLst>
          </p:cNvPr>
          <p:cNvPicPr>
            <a:picLocks noChangeAspect="1" noChangeArrowheads="1"/>
          </p:cNvPicPr>
          <p:nvPr/>
        </p:nvPicPr>
        <p:blipFill rotWithShape="1">
          <a:blip r:embed="rId2" cstate="print"/>
          <a:srcRect t="52878" r="46300" b="6155"/>
          <a:stretch/>
        </p:blipFill>
        <p:spPr bwMode="auto">
          <a:xfrm>
            <a:off x="6444208" y="836712"/>
            <a:ext cx="2213663" cy="1641537"/>
          </a:xfrm>
          <a:prstGeom prst="rect">
            <a:avLst/>
          </a:prstGeom>
          <a:noFill/>
        </p:spPr>
      </p:pic>
    </p:spTree>
    <p:extLst>
      <p:ext uri="{BB962C8B-B14F-4D97-AF65-F5344CB8AC3E}">
        <p14:creationId xmlns:p14="http://schemas.microsoft.com/office/powerpoint/2010/main" val="103676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1143000"/>
          </a:xfrm>
        </p:spPr>
        <p:txBody>
          <a:bodyPr>
            <a:noAutofit/>
          </a:bodyPr>
          <a:lstStyle/>
          <a:p>
            <a:r>
              <a:rPr lang="es-ES" sz="3200" b="1" dirty="0">
                <a:effectLst>
                  <a:outerShdw blurRad="38100" dist="38100" dir="2700000" algn="tl">
                    <a:srgbClr val="000000">
                      <a:alpha val="43137"/>
                    </a:srgbClr>
                  </a:outerShdw>
                </a:effectLst>
              </a:rPr>
              <a:t>De las necesidades educativas comunes a las necesidades educativas especiales</a:t>
            </a:r>
            <a:endParaRPr lang="es-ES" sz="3200"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323528" y="980728"/>
            <a:ext cx="8229600" cy="5069160"/>
          </a:xfrm>
        </p:spPr>
        <p:txBody>
          <a:bodyPr>
            <a:noAutofit/>
          </a:bodyPr>
          <a:lstStyle/>
          <a:p>
            <a:pPr algn="just"/>
            <a:r>
              <a:rPr lang="es-ES" sz="2400" dirty="0"/>
              <a:t>Existen unas </a:t>
            </a:r>
            <a:r>
              <a:rPr lang="es-ES" sz="2400" b="1" dirty="0"/>
              <a:t>necesidades educativas comunes </a:t>
            </a:r>
            <a:r>
              <a:rPr lang="es-ES" sz="2400" dirty="0"/>
              <a:t>compartidas por todos los alumnos, que hacen referencia a los </a:t>
            </a:r>
            <a:r>
              <a:rPr lang="es-ES" sz="2400" i="1" dirty="0"/>
              <a:t>aprendizajes esenciales para su desarrollo personal y socialización,</a:t>
            </a:r>
            <a:r>
              <a:rPr lang="es-ES" sz="2400" dirty="0"/>
              <a:t> que están expresadas en el currículo escolar.</a:t>
            </a:r>
          </a:p>
          <a:p>
            <a:pPr algn="just"/>
            <a:endParaRPr lang="es-ES" sz="2400" dirty="0"/>
          </a:p>
          <a:p>
            <a:pPr algn="just"/>
            <a:r>
              <a:rPr lang="es-ES" sz="2400" dirty="0"/>
              <a:t>No todos se enfrentan con el mismo bagaje y de la misma forma a los aprendizajes en él establecidos; </a:t>
            </a:r>
            <a:r>
              <a:rPr lang="es-ES" sz="2400" i="1" dirty="0"/>
              <a:t>todos los niños y niñas tienen capacidades, intereses, ritmos, motivaciones y experiencias diferentes </a:t>
            </a:r>
            <a:r>
              <a:rPr lang="es-ES" sz="2400" dirty="0"/>
              <a:t>que mediatizan su proceso de aprendizaje, haciendo que sea único e irrepetible en cada caso.</a:t>
            </a:r>
          </a:p>
        </p:txBody>
      </p:sp>
      <p:pic>
        <p:nvPicPr>
          <p:cNvPr id="8194" name="Picture 2" descr="Resultado de imagen para niños discapacitados jugando"/>
          <p:cNvPicPr>
            <a:picLocks noChangeAspect="1" noChangeArrowheads="1"/>
          </p:cNvPicPr>
          <p:nvPr/>
        </p:nvPicPr>
        <p:blipFill>
          <a:blip r:embed="rId2" cstate="print"/>
          <a:srcRect/>
          <a:stretch>
            <a:fillRect/>
          </a:stretch>
        </p:blipFill>
        <p:spPr bwMode="auto">
          <a:xfrm>
            <a:off x="1547664" y="5013176"/>
            <a:ext cx="6480720" cy="1844824"/>
          </a:xfrm>
          <a:prstGeom prst="rect">
            <a:avLst/>
          </a:prstGeom>
          <a:noFill/>
        </p:spPr>
      </p:pic>
    </p:spTree>
    <p:extLst>
      <p:ext uri="{BB962C8B-B14F-4D97-AF65-F5344CB8AC3E}">
        <p14:creationId xmlns:p14="http://schemas.microsoft.com/office/powerpoint/2010/main" val="1256820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83765"/>
            <a:ext cx="8892480" cy="6774235"/>
          </a:xfrm>
        </p:spPr>
        <p:txBody>
          <a:bodyPr>
            <a:normAutofit/>
          </a:bodyPr>
          <a:lstStyle/>
          <a:p>
            <a:pPr algn="just"/>
            <a:r>
              <a:rPr lang="es-ES" sz="2800" dirty="0"/>
              <a:t>Muchas necesidades individuales</a:t>
            </a:r>
          </a:p>
          <a:p>
            <a:pPr algn="just">
              <a:buNone/>
            </a:pPr>
            <a:r>
              <a:rPr lang="es-ES" sz="2800" dirty="0"/>
              <a:t>pueden ser atendidas a través de</a:t>
            </a:r>
          </a:p>
          <a:p>
            <a:pPr algn="just">
              <a:buNone/>
            </a:pPr>
            <a:r>
              <a:rPr lang="es-ES" sz="2800" dirty="0"/>
              <a:t>una serie de actuaciones que todo </a:t>
            </a:r>
          </a:p>
          <a:p>
            <a:pPr algn="just">
              <a:buNone/>
            </a:pPr>
            <a:r>
              <a:rPr lang="es-ES" sz="2800" dirty="0"/>
              <a:t>profesor y profesora conoce,  para dar </a:t>
            </a:r>
          </a:p>
          <a:p>
            <a:pPr algn="just">
              <a:buNone/>
            </a:pPr>
            <a:r>
              <a:rPr lang="es-ES" sz="2800" dirty="0"/>
              <a:t>respuesta a la diversidad.</a:t>
            </a:r>
          </a:p>
          <a:p>
            <a:pPr algn="just">
              <a:buNone/>
            </a:pPr>
            <a:endParaRPr lang="es-ES" sz="2800" dirty="0"/>
          </a:p>
          <a:p>
            <a:pPr algn="just"/>
            <a:endParaRPr lang="es-ES" sz="2800" dirty="0"/>
          </a:p>
          <a:p>
            <a:pPr algn="just"/>
            <a:r>
              <a:rPr lang="es-ES" sz="2800" dirty="0"/>
              <a:t>Determinadas necesidades individuales no pueden ser resueltas solamente por el profesor regular, siendo preciso poner en marcha una serie de ayudas, recursos y </a:t>
            </a:r>
            <a:r>
              <a:rPr lang="es-ES" sz="2800" i="1" dirty="0"/>
              <a:t>medidas pedagógicas </a:t>
            </a:r>
            <a:r>
              <a:rPr lang="es-ES" sz="2800" dirty="0"/>
              <a:t>especiales o de carácter extraordinario distintas de las que requieren habitualmente la mayoría de los alumnos.</a:t>
            </a:r>
          </a:p>
        </p:txBody>
      </p:sp>
      <p:pic>
        <p:nvPicPr>
          <p:cNvPr id="7170" name="Picture 2" descr="Imagen relacionada"/>
          <p:cNvPicPr>
            <a:picLocks noChangeAspect="1" noChangeArrowheads="1"/>
          </p:cNvPicPr>
          <p:nvPr/>
        </p:nvPicPr>
        <p:blipFill>
          <a:blip r:embed="rId2" cstate="print"/>
          <a:srcRect/>
          <a:stretch>
            <a:fillRect/>
          </a:stretch>
        </p:blipFill>
        <p:spPr bwMode="auto">
          <a:xfrm>
            <a:off x="6228184" y="71263"/>
            <a:ext cx="2781672" cy="2565649"/>
          </a:xfrm>
          <a:prstGeom prst="rect">
            <a:avLst/>
          </a:prstGeom>
          <a:noFill/>
        </p:spPr>
      </p:pic>
    </p:spTree>
    <p:extLst>
      <p:ext uri="{BB962C8B-B14F-4D97-AF65-F5344CB8AC3E}">
        <p14:creationId xmlns:p14="http://schemas.microsoft.com/office/powerpoint/2010/main" val="1810593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25760"/>
            <a:ext cx="8229600" cy="1143000"/>
          </a:xfrm>
        </p:spPr>
        <p:txBody>
          <a:bodyPr>
            <a:noAutofit/>
          </a:bodyPr>
          <a:lstStyle/>
          <a:p>
            <a:r>
              <a:rPr lang="es-ES" sz="2800" dirty="0">
                <a:effectLst>
                  <a:outerShdw blurRad="38100" dist="38100" dir="2700000" algn="tl">
                    <a:srgbClr val="000000">
                      <a:alpha val="43137"/>
                    </a:srgbClr>
                  </a:outerShdw>
                </a:effectLst>
              </a:rPr>
              <a:t>Las necesidades educativas especiales son aquellas que para ser atendidas requieren (</a:t>
            </a:r>
            <a:r>
              <a:rPr lang="es-ES" sz="2800" dirty="0" err="1">
                <a:effectLst>
                  <a:outerShdw blurRad="38100" dist="38100" dir="2700000" algn="tl">
                    <a:srgbClr val="000000">
                      <a:alpha val="43137"/>
                    </a:srgbClr>
                  </a:outerShdw>
                </a:effectLst>
              </a:rPr>
              <a:t>Warnock</a:t>
            </a:r>
            <a:r>
              <a:rPr lang="es-ES" sz="2800" dirty="0">
                <a:effectLst>
                  <a:outerShdw blurRad="38100" dist="38100" dir="2700000" algn="tl">
                    <a:srgbClr val="000000">
                      <a:alpha val="43137"/>
                    </a:srgbClr>
                  </a:outerShdw>
                </a:effectLst>
              </a:rPr>
              <a:t> </a:t>
            </a:r>
            <a:r>
              <a:rPr lang="es-ES" sz="2800" dirty="0" err="1">
                <a:effectLst>
                  <a:outerShdw blurRad="38100" dist="38100" dir="2700000" algn="tl">
                    <a:srgbClr val="000000">
                      <a:alpha val="43137"/>
                    </a:srgbClr>
                  </a:outerShdw>
                </a:effectLst>
              </a:rPr>
              <a:t>Report</a:t>
            </a:r>
            <a:r>
              <a:rPr lang="es-ES" sz="2800" dirty="0">
                <a:effectLst>
                  <a:outerShdw blurRad="38100" dist="38100" dir="2700000" algn="tl">
                    <a:srgbClr val="000000">
                      <a:alpha val="43137"/>
                    </a:srgbClr>
                  </a:outerShdw>
                </a:effectLst>
              </a:rPr>
              <a:t>, 1979):</a:t>
            </a:r>
          </a:p>
        </p:txBody>
      </p:sp>
      <p:sp>
        <p:nvSpPr>
          <p:cNvPr id="3" name="2 Marcador de contenido"/>
          <p:cNvSpPr>
            <a:spLocks noGrp="1"/>
          </p:cNvSpPr>
          <p:nvPr>
            <p:ph idx="1"/>
          </p:nvPr>
        </p:nvSpPr>
        <p:spPr>
          <a:xfrm>
            <a:off x="-36512" y="1351309"/>
            <a:ext cx="9180512" cy="5506691"/>
          </a:xfrm>
        </p:spPr>
        <p:txBody>
          <a:bodyPr>
            <a:normAutofit fontScale="92500" lnSpcReduction="20000"/>
          </a:bodyPr>
          <a:lstStyle/>
          <a:p>
            <a:pPr algn="just"/>
            <a:r>
              <a:rPr lang="es-ES" sz="2400" b="1" i="1" dirty="0"/>
              <a:t>Medios de acceso al currículo</a:t>
            </a:r>
            <a:r>
              <a:rPr lang="es-ES" sz="2400" b="1" dirty="0"/>
              <a:t>: </a:t>
            </a:r>
            <a:r>
              <a:rPr lang="es-ES" sz="2400" i="1" u="sng" dirty="0"/>
              <a:t>factores físicos </a:t>
            </a:r>
          </a:p>
          <a:p>
            <a:pPr algn="just">
              <a:buNone/>
            </a:pPr>
            <a:r>
              <a:rPr lang="es-ES" sz="2400" i="1" u="sng" dirty="0"/>
              <a:t>ambientales, la utilización de materiales y equipamiento </a:t>
            </a:r>
          </a:p>
          <a:p>
            <a:pPr algn="just">
              <a:buNone/>
            </a:pPr>
            <a:r>
              <a:rPr lang="es-ES" sz="2400" i="1" u="sng" dirty="0"/>
              <a:t>específico o material </a:t>
            </a:r>
            <a:r>
              <a:rPr lang="es-ES" sz="2400" dirty="0"/>
              <a:t>adaptado y el aprendizaje </a:t>
            </a:r>
          </a:p>
          <a:p>
            <a:pPr algn="just">
              <a:buNone/>
            </a:pPr>
            <a:r>
              <a:rPr lang="es-ES" sz="2400" dirty="0"/>
              <a:t>de un código aumentativo,  complementario o </a:t>
            </a:r>
          </a:p>
          <a:p>
            <a:pPr algn="just">
              <a:buNone/>
            </a:pPr>
            <a:r>
              <a:rPr lang="es-ES" sz="2400" dirty="0"/>
              <a:t>alternativo al lenguaje oral o escrito</a:t>
            </a:r>
          </a:p>
          <a:p>
            <a:pPr algn="just"/>
            <a:endParaRPr lang="es-ES" sz="2400" dirty="0"/>
          </a:p>
          <a:p>
            <a:pPr algn="just"/>
            <a:r>
              <a:rPr lang="es-ES" sz="2400" b="1" i="1" dirty="0"/>
              <a:t>                            Adaptaciones en los diferentes componentes del currículo:  </a:t>
            </a:r>
          </a:p>
          <a:p>
            <a:pPr algn="just"/>
            <a:r>
              <a:rPr lang="es-ES" sz="2400" b="1" i="1" dirty="0"/>
              <a:t>                             </a:t>
            </a:r>
            <a:r>
              <a:rPr lang="es-ES" sz="2400" i="1" u="sng" dirty="0"/>
              <a:t>en objetivos y contenidos y su secuenciación, metodología, </a:t>
            </a:r>
          </a:p>
          <a:p>
            <a:pPr algn="just"/>
            <a:r>
              <a:rPr lang="es-ES" sz="2400" i="1" u="sng" dirty="0"/>
              <a:t>                             y criterios y procedimientos de evaluación</a:t>
            </a:r>
            <a:r>
              <a:rPr lang="es-ES" sz="2400" dirty="0"/>
              <a:t>, se puede hablar </a:t>
            </a:r>
          </a:p>
          <a:p>
            <a:pPr algn="just"/>
            <a:r>
              <a:rPr lang="es-ES" sz="2400" dirty="0"/>
              <a:t>                                de adaptaciones curriculares más o menos significativas.</a:t>
            </a:r>
          </a:p>
          <a:p>
            <a:pPr marL="0" indent="0" algn="just">
              <a:buNone/>
            </a:pPr>
            <a:endParaRPr lang="es-ES" sz="2400" i="1" dirty="0"/>
          </a:p>
          <a:p>
            <a:pPr algn="just"/>
            <a:r>
              <a:rPr lang="es-ES" sz="2400" b="1" i="1" dirty="0"/>
              <a:t>Adaptaciones en los diferentes componentes del </a:t>
            </a:r>
          </a:p>
          <a:p>
            <a:pPr algn="just">
              <a:buNone/>
            </a:pPr>
            <a:r>
              <a:rPr lang="es-ES" sz="2400" b="1" i="1" dirty="0"/>
              <a:t>currículo: </a:t>
            </a:r>
          </a:p>
          <a:p>
            <a:pPr algn="just">
              <a:buNone/>
            </a:pPr>
            <a:r>
              <a:rPr lang="es-ES" sz="2400" dirty="0"/>
              <a:t>Algunas necesidades educativas requieren </a:t>
            </a:r>
            <a:r>
              <a:rPr lang="es-ES" sz="2400" i="1" u="sng" dirty="0"/>
              <a:t>cambios en la </a:t>
            </a:r>
          </a:p>
          <a:p>
            <a:pPr algn="just">
              <a:buNone/>
            </a:pPr>
            <a:r>
              <a:rPr lang="es-ES" sz="2400" i="1" u="sng" dirty="0"/>
              <a:t>organización de la enseñanza o en las interacciones </a:t>
            </a:r>
            <a:r>
              <a:rPr lang="es-ES" sz="2400" dirty="0"/>
              <a:t>que </a:t>
            </a:r>
          </a:p>
          <a:p>
            <a:pPr algn="just">
              <a:buNone/>
            </a:pPr>
            <a:r>
              <a:rPr lang="es-ES" sz="2400" dirty="0"/>
              <a:t>tienen lugar en el aula.</a:t>
            </a:r>
          </a:p>
        </p:txBody>
      </p:sp>
      <p:pic>
        <p:nvPicPr>
          <p:cNvPr id="6146" name="Picture 2" descr="Imagen relacionada"/>
          <p:cNvPicPr>
            <a:picLocks noChangeAspect="1" noChangeArrowheads="1"/>
          </p:cNvPicPr>
          <p:nvPr/>
        </p:nvPicPr>
        <p:blipFill>
          <a:blip r:embed="rId2" cstate="print"/>
          <a:srcRect/>
          <a:stretch>
            <a:fillRect/>
          </a:stretch>
        </p:blipFill>
        <p:spPr bwMode="auto">
          <a:xfrm>
            <a:off x="6588224" y="1412776"/>
            <a:ext cx="2220416" cy="1665313"/>
          </a:xfrm>
          <a:prstGeom prst="rect">
            <a:avLst/>
          </a:prstGeom>
          <a:noFill/>
        </p:spPr>
      </p:pic>
      <p:sp>
        <p:nvSpPr>
          <p:cNvPr id="6148" name="AutoShape 4" descr="Resultado de imagen para metodolo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6150" name="AutoShape 6" descr="Resultado de imagen para metodolo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6154" name="Picture 10" descr="Resultado de imagen para pasos"/>
          <p:cNvPicPr>
            <a:picLocks noChangeAspect="1" noChangeArrowheads="1"/>
          </p:cNvPicPr>
          <p:nvPr/>
        </p:nvPicPr>
        <p:blipFill>
          <a:blip r:embed="rId3" cstate="print"/>
          <a:srcRect/>
          <a:stretch>
            <a:fillRect/>
          </a:stretch>
        </p:blipFill>
        <p:spPr bwMode="auto">
          <a:xfrm>
            <a:off x="35496" y="3140968"/>
            <a:ext cx="2143125" cy="1584176"/>
          </a:xfrm>
          <a:prstGeom prst="rect">
            <a:avLst/>
          </a:prstGeom>
          <a:noFill/>
        </p:spPr>
      </p:pic>
      <p:pic>
        <p:nvPicPr>
          <p:cNvPr id="6156" name="Picture 12" descr="Resultado de imagen para trabajo por rincones"/>
          <p:cNvPicPr>
            <a:picLocks noChangeAspect="1" noChangeArrowheads="1"/>
          </p:cNvPicPr>
          <p:nvPr/>
        </p:nvPicPr>
        <p:blipFill>
          <a:blip r:embed="rId4" cstate="print"/>
          <a:srcRect/>
          <a:stretch>
            <a:fillRect/>
          </a:stretch>
        </p:blipFill>
        <p:spPr bwMode="auto">
          <a:xfrm>
            <a:off x="6804248" y="4941168"/>
            <a:ext cx="2183363" cy="1916832"/>
          </a:xfrm>
          <a:prstGeom prst="rect">
            <a:avLst/>
          </a:prstGeom>
          <a:noFill/>
        </p:spPr>
      </p:pic>
    </p:spTree>
    <p:extLst>
      <p:ext uri="{BB962C8B-B14F-4D97-AF65-F5344CB8AC3E}">
        <p14:creationId xmlns:p14="http://schemas.microsoft.com/office/powerpoint/2010/main" val="3893222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600" cy="1143000"/>
          </a:xfrm>
        </p:spPr>
        <p:txBody>
          <a:bodyPr>
            <a:normAutofit/>
          </a:bodyPr>
          <a:lstStyle/>
          <a:p>
            <a:r>
              <a:rPr lang="es-ES_tradnl" sz="3200" b="1" dirty="0">
                <a:effectLst>
                  <a:outerShdw blurRad="38100" dist="38100" dir="2700000" algn="tl">
                    <a:srgbClr val="000000">
                      <a:alpha val="43137"/>
                    </a:srgbClr>
                  </a:outerShdw>
                </a:effectLst>
              </a:rPr>
              <a:t>NECESIDADES EDUCATIVAS ESPECIALES</a:t>
            </a:r>
            <a:endParaRPr lang="es-ES" sz="3200"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764704"/>
            <a:ext cx="8229600" cy="4525963"/>
          </a:xfrm>
        </p:spPr>
        <p:txBody>
          <a:bodyPr/>
          <a:lstStyle/>
          <a:p>
            <a:pPr marL="0" indent="0" algn="just">
              <a:buNone/>
            </a:pPr>
            <a:r>
              <a:rPr lang="es-ES" dirty="0"/>
              <a:t>Son las barreras para progresar en relación con los aprendizajes escolares, por la causa que fuere, reciba las ayudas y recursos especiales que necesite, ya sea de </a:t>
            </a:r>
            <a:r>
              <a:rPr lang="es-ES" b="1" i="1" dirty="0"/>
              <a:t>forma temporal o permanente</a:t>
            </a:r>
            <a:r>
              <a:rPr lang="es-ES" dirty="0"/>
              <a:t>, en el contexto educativo más normalizado posible.</a:t>
            </a:r>
          </a:p>
        </p:txBody>
      </p:sp>
      <p:pic>
        <p:nvPicPr>
          <p:cNvPr id="5122" name="Picture 2" descr="Resultado de imagen para educacion inclusiva"/>
          <p:cNvPicPr>
            <a:picLocks noChangeAspect="1" noChangeArrowheads="1"/>
          </p:cNvPicPr>
          <p:nvPr/>
        </p:nvPicPr>
        <p:blipFill>
          <a:blip r:embed="rId2" cstate="print"/>
          <a:srcRect/>
          <a:stretch>
            <a:fillRect/>
          </a:stretch>
        </p:blipFill>
        <p:spPr bwMode="auto">
          <a:xfrm>
            <a:off x="1187624" y="3714962"/>
            <a:ext cx="5616624" cy="3143037"/>
          </a:xfrm>
          <a:prstGeom prst="rect">
            <a:avLst/>
          </a:prstGeom>
          <a:noFill/>
        </p:spPr>
      </p:pic>
    </p:spTree>
    <p:extLst>
      <p:ext uri="{BB962C8B-B14F-4D97-AF65-F5344CB8AC3E}">
        <p14:creationId xmlns:p14="http://schemas.microsoft.com/office/powerpoint/2010/main" val="29446475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801</Words>
  <Application>Microsoft Office PowerPoint</Application>
  <PresentationFormat>Presentación en pantalla (4:3)</PresentationFormat>
  <Paragraphs>78</Paragraphs>
  <Slides>13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13</vt:i4>
      </vt:variant>
    </vt:vector>
  </HeadingPairs>
  <TitlesOfParts>
    <vt:vector size="16" baseType="lpstr">
      <vt:lpstr>Arial</vt:lpstr>
      <vt:lpstr>Calibri</vt:lpstr>
      <vt:lpstr>Tema de Office</vt:lpstr>
      <vt:lpstr>HACIA UNA ESCUELA  PARA TODOS  Y CON TODOS</vt:lpstr>
      <vt:lpstr>Presentación de PowerPoint</vt:lpstr>
      <vt:lpstr>Presentación de PowerPoint</vt:lpstr>
      <vt:lpstr>Marco de Acción de la Conferencia Mundial sobre necesidades especiales (Salamanca, 1994)</vt:lpstr>
      <vt:lpstr>Presentación de PowerPoint</vt:lpstr>
      <vt:lpstr>De las necesidades educativas comunes a las necesidades educativas especiales</vt:lpstr>
      <vt:lpstr>Presentación de PowerPoint</vt:lpstr>
      <vt:lpstr>Las necesidades educativas especiales son aquellas que para ser atendidas requieren (Warnock Report, 1979):</vt:lpstr>
      <vt:lpstr>NECESIDADES EDUCATIVAS ESPECIALES</vt:lpstr>
      <vt:lpstr>Presentación de PowerPoint</vt:lpstr>
      <vt:lpstr>¿Qué es la integración?</vt:lpstr>
      <vt:lpstr>Existen diferentes clasificaciones de los tipos de integración; el Informe Warnock (1979) plantea los siguientes:</vt:lpstr>
      <vt:lpstr>¿Por qué surge la integración?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Hacia una escuela para todos y con todos</dc:title>
  <dc:creator>SUB-ADMON</dc:creator>
  <cp:lastModifiedBy>edith</cp:lastModifiedBy>
  <cp:revision>24</cp:revision>
  <dcterms:created xsi:type="dcterms:W3CDTF">2015-10-19T14:00:40Z</dcterms:created>
  <dcterms:modified xsi:type="dcterms:W3CDTF">2019-10-08T17:51:44Z</dcterms:modified>
</cp:coreProperties>
</file>