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E88"/>
    <a:srgbClr val="FD6BEC"/>
    <a:srgbClr val="FC2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0" d="100"/>
          <a:sy n="60" d="100"/>
        </p:scale>
        <p:origin x="13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E46AA-3D2B-43C0-A495-79345DAC6939}"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s-MX"/>
        </a:p>
      </dgm:t>
    </dgm:pt>
    <dgm:pt modelId="{6B27B406-AAF9-4742-9372-292D7D44796D}">
      <dgm:prSet phldrT="[Texto]"/>
      <dgm:spPr/>
      <dgm:t>
        <a:bodyPr/>
        <a:lstStyle/>
        <a:p>
          <a:r>
            <a:rPr lang="es-MX" dirty="0"/>
            <a:t>Conferencia </a:t>
          </a:r>
          <a:r>
            <a:rPr lang="es-MX" dirty="0" err="1"/>
            <a:t>Jomtien</a:t>
          </a:r>
          <a:r>
            <a:rPr lang="es-MX" dirty="0"/>
            <a:t> (</a:t>
          </a:r>
          <a:r>
            <a:rPr lang="es-MX" dirty="0" err="1"/>
            <a:t>Thailandia</a:t>
          </a:r>
          <a:r>
            <a:rPr lang="es-MX" dirty="0"/>
            <a:t>, 1990)</a:t>
          </a:r>
        </a:p>
      </dgm:t>
    </dgm:pt>
    <dgm:pt modelId="{07408D9F-F7C5-4381-B414-51E55989C2D3}" type="parTrans" cxnId="{FFD98BA9-FC70-49C4-8806-1438F2A607CE}">
      <dgm:prSet/>
      <dgm:spPr/>
      <dgm:t>
        <a:bodyPr/>
        <a:lstStyle/>
        <a:p>
          <a:endParaRPr lang="es-MX"/>
        </a:p>
      </dgm:t>
    </dgm:pt>
    <dgm:pt modelId="{1C40A6EA-29DF-4905-9FB6-FA16F9E47A81}" type="sibTrans" cxnId="{FFD98BA9-FC70-49C4-8806-1438F2A607CE}">
      <dgm:prSet/>
      <dgm:spPr/>
      <dgm:t>
        <a:bodyPr/>
        <a:lstStyle/>
        <a:p>
          <a:endParaRPr lang="es-MX"/>
        </a:p>
      </dgm:t>
    </dgm:pt>
    <dgm:pt modelId="{5A67D23F-60B5-4DF4-B71C-E147230ED7A5}">
      <dgm:prSet phldrT="[Texto]"/>
      <dgm:spPr/>
      <dgm:t>
        <a:bodyPr/>
        <a:lstStyle/>
        <a:p>
          <a:pPr>
            <a:lnSpc>
              <a:spcPct val="100000"/>
            </a:lnSpc>
          </a:pPr>
          <a:r>
            <a:rPr lang="es-MX" dirty="0"/>
            <a:t>Se promovió la idea de </a:t>
          </a:r>
          <a:r>
            <a:rPr lang="es-MX" b="1" dirty="0"/>
            <a:t>una Educación para todos</a:t>
          </a:r>
          <a:r>
            <a:rPr lang="es-MX" dirty="0"/>
            <a:t>,  configurándose así el germen de la idea de </a:t>
          </a:r>
          <a:r>
            <a:rPr lang="es-MX" b="1" i="1" dirty="0"/>
            <a:t>inclusión</a:t>
          </a:r>
          <a:r>
            <a:rPr lang="es-MX" dirty="0"/>
            <a:t>.</a:t>
          </a:r>
        </a:p>
      </dgm:t>
    </dgm:pt>
    <dgm:pt modelId="{29FA54F2-B1E8-406C-AE2D-7C9A40B4FC1E}" type="parTrans" cxnId="{47AC6A38-BB16-433E-9809-2D27E14257B6}">
      <dgm:prSet/>
      <dgm:spPr/>
      <dgm:t>
        <a:bodyPr/>
        <a:lstStyle/>
        <a:p>
          <a:endParaRPr lang="es-MX"/>
        </a:p>
      </dgm:t>
    </dgm:pt>
    <dgm:pt modelId="{5CED31AE-A863-46D6-ADB0-481EF652265A}" type="sibTrans" cxnId="{47AC6A38-BB16-433E-9809-2D27E14257B6}">
      <dgm:prSet/>
      <dgm:spPr/>
      <dgm:t>
        <a:bodyPr/>
        <a:lstStyle/>
        <a:p>
          <a:endParaRPr lang="es-MX"/>
        </a:p>
      </dgm:t>
    </dgm:pt>
    <dgm:pt modelId="{1BBF6141-18F3-4725-99A8-7E50B7A78681}">
      <dgm:prSet phldrT="[Texto]"/>
      <dgm:spPr/>
      <dgm:t>
        <a:bodyPr/>
        <a:lstStyle/>
        <a:p>
          <a:r>
            <a:rPr lang="es-MX" u="sng" dirty="0"/>
            <a:t>Conferencia de Salamanca (1994)</a:t>
          </a:r>
        </a:p>
      </dgm:t>
    </dgm:pt>
    <dgm:pt modelId="{ADD805A9-4299-449E-BFAC-A51B6B438619}" type="parTrans" cxnId="{E9D1D609-14CA-4CD1-85C9-02F3C636CAD6}">
      <dgm:prSet/>
      <dgm:spPr/>
      <dgm:t>
        <a:bodyPr/>
        <a:lstStyle/>
        <a:p>
          <a:endParaRPr lang="es-MX"/>
        </a:p>
      </dgm:t>
    </dgm:pt>
    <dgm:pt modelId="{F2EF754A-7603-4E45-BB02-F89D2460B304}" type="sibTrans" cxnId="{E9D1D609-14CA-4CD1-85C9-02F3C636CAD6}">
      <dgm:prSet/>
      <dgm:spPr/>
      <dgm:t>
        <a:bodyPr/>
        <a:lstStyle/>
        <a:p>
          <a:endParaRPr lang="es-MX"/>
        </a:p>
      </dgm:t>
    </dgm:pt>
    <dgm:pt modelId="{70DB0101-EFA1-4E38-A040-AD3F239FF70E}">
      <dgm:prSet phldrT="[Texto]"/>
      <dgm:spPr/>
      <dgm:t>
        <a:bodyPr/>
        <a:lstStyle/>
        <a:p>
          <a:r>
            <a:rPr lang="es-MX" dirty="0"/>
            <a:t>88 países y 25 organizaciones internacionales vinculadas a la educación asumen la idea de desarrollar o promover sistemas educativos con una</a:t>
          </a:r>
          <a:r>
            <a:rPr lang="es-MX" b="1" i="1" dirty="0"/>
            <a:t> orientación inclusiva</a:t>
          </a:r>
        </a:p>
      </dgm:t>
    </dgm:pt>
    <dgm:pt modelId="{D05FE68A-785A-42B4-A4BF-9A0C26500474}" type="parTrans" cxnId="{997D88F0-34DC-47A7-AEF5-70D600898028}">
      <dgm:prSet/>
      <dgm:spPr/>
      <dgm:t>
        <a:bodyPr/>
        <a:lstStyle/>
        <a:p>
          <a:endParaRPr lang="es-MX"/>
        </a:p>
      </dgm:t>
    </dgm:pt>
    <dgm:pt modelId="{1521442D-0275-464C-88EF-D6E96EEDA46B}" type="sibTrans" cxnId="{997D88F0-34DC-47A7-AEF5-70D600898028}">
      <dgm:prSet/>
      <dgm:spPr/>
      <dgm:t>
        <a:bodyPr/>
        <a:lstStyle/>
        <a:p>
          <a:endParaRPr lang="es-MX"/>
        </a:p>
      </dgm:t>
    </dgm:pt>
    <dgm:pt modelId="{FD219AA2-D49A-424E-BF55-BDD27D59CFAA}">
      <dgm:prSet phldrT="[Texto]"/>
      <dgm:spPr/>
      <dgm:t>
        <a:bodyPr/>
        <a:lstStyle/>
        <a:p>
          <a:r>
            <a:rPr lang="es-MX" dirty="0"/>
            <a:t>La orientación inclusiva se asume como un </a:t>
          </a:r>
          <a:r>
            <a:rPr lang="es-MX" b="1" dirty="0"/>
            <a:t>derecho de todos los niños</a:t>
          </a:r>
          <a:r>
            <a:rPr lang="es-MX" dirty="0"/>
            <a:t>, de todas las personas, no sólo de aquellos calificados como personas con Necesidades Educativas Especiales (NEE)</a:t>
          </a:r>
        </a:p>
      </dgm:t>
    </dgm:pt>
    <dgm:pt modelId="{B1B67116-1BD6-4DFA-B0A1-40BB4D4B9970}" type="parTrans" cxnId="{4D1210F5-208D-4C59-8B93-271D37473804}">
      <dgm:prSet/>
      <dgm:spPr/>
      <dgm:t>
        <a:bodyPr/>
        <a:lstStyle/>
        <a:p>
          <a:endParaRPr lang="es-MX"/>
        </a:p>
      </dgm:t>
    </dgm:pt>
    <dgm:pt modelId="{2C0BDC51-E3BD-4789-B560-8B9AF8D0A6BB}" type="sibTrans" cxnId="{4D1210F5-208D-4C59-8B93-271D37473804}">
      <dgm:prSet/>
      <dgm:spPr/>
      <dgm:t>
        <a:bodyPr/>
        <a:lstStyle/>
        <a:p>
          <a:endParaRPr lang="es-MX"/>
        </a:p>
      </dgm:t>
    </dgm:pt>
    <dgm:pt modelId="{A1E393CC-ED41-43C3-A42C-3AA9755A26CD}" type="pres">
      <dgm:prSet presAssocID="{223E46AA-3D2B-43C0-A495-79345DAC6939}" presName="Name0" presStyleCnt="0">
        <dgm:presLayoutVars>
          <dgm:chMax val="5"/>
          <dgm:chPref val="5"/>
          <dgm:dir/>
          <dgm:animLvl val="lvl"/>
        </dgm:presLayoutVars>
      </dgm:prSet>
      <dgm:spPr/>
    </dgm:pt>
    <dgm:pt modelId="{EE433C36-9FFD-434E-8355-05BB3B06F16B}" type="pres">
      <dgm:prSet presAssocID="{6B27B406-AAF9-4742-9372-292D7D44796D}" presName="parentText1" presStyleLbl="node1" presStyleIdx="0" presStyleCnt="2" custScaleY="197393" custLinFactNeighborY="-55803">
        <dgm:presLayoutVars>
          <dgm:chMax/>
          <dgm:chPref val="3"/>
          <dgm:bulletEnabled val="1"/>
        </dgm:presLayoutVars>
      </dgm:prSet>
      <dgm:spPr/>
    </dgm:pt>
    <dgm:pt modelId="{01E54266-B90B-4179-8447-269AA9B5C073}" type="pres">
      <dgm:prSet presAssocID="{6B27B406-AAF9-4742-9372-292D7D44796D}" presName="childText1" presStyleLbl="solidAlignAcc1" presStyleIdx="0" presStyleCnt="2" custScaleY="43482" custLinFactNeighborY="-49466">
        <dgm:presLayoutVars>
          <dgm:chMax val="0"/>
          <dgm:chPref val="0"/>
          <dgm:bulletEnabled val="1"/>
        </dgm:presLayoutVars>
      </dgm:prSet>
      <dgm:spPr/>
    </dgm:pt>
    <dgm:pt modelId="{1C306718-A0FB-481D-803E-B1F6C872C54E}" type="pres">
      <dgm:prSet presAssocID="{1BBF6141-18F3-4725-99A8-7E50B7A78681}" presName="parentText2" presStyleLbl="node1" presStyleIdx="1" presStyleCnt="2" custScaleY="167933">
        <dgm:presLayoutVars>
          <dgm:chMax/>
          <dgm:chPref val="3"/>
          <dgm:bulletEnabled val="1"/>
        </dgm:presLayoutVars>
      </dgm:prSet>
      <dgm:spPr/>
    </dgm:pt>
    <dgm:pt modelId="{68C347DE-873B-4114-9D98-B8A1C73E9F08}" type="pres">
      <dgm:prSet presAssocID="{1BBF6141-18F3-4725-99A8-7E50B7A78681}" presName="childText2" presStyleLbl="solidAlignAcc1" presStyleIdx="1" presStyleCnt="2" custScaleX="84421" custScaleY="126170" custLinFactNeighborX="-4904" custLinFactNeighborY="24046">
        <dgm:presLayoutVars>
          <dgm:chMax val="0"/>
          <dgm:chPref val="0"/>
          <dgm:bulletEnabled val="1"/>
        </dgm:presLayoutVars>
      </dgm:prSet>
      <dgm:spPr/>
    </dgm:pt>
  </dgm:ptLst>
  <dgm:cxnLst>
    <dgm:cxn modelId="{B9A63E02-7954-4E3E-8F6F-6A3F009101EA}" type="presOf" srcId="{6B27B406-AAF9-4742-9372-292D7D44796D}" destId="{EE433C36-9FFD-434E-8355-05BB3B06F16B}" srcOrd="0" destOrd="0" presId="urn:microsoft.com/office/officeart/2009/3/layout/IncreasingArrowsProcess"/>
    <dgm:cxn modelId="{E9D1D609-14CA-4CD1-85C9-02F3C636CAD6}" srcId="{223E46AA-3D2B-43C0-A495-79345DAC6939}" destId="{1BBF6141-18F3-4725-99A8-7E50B7A78681}" srcOrd="1" destOrd="0" parTransId="{ADD805A9-4299-449E-BFAC-A51B6B438619}" sibTransId="{F2EF754A-7603-4E45-BB02-F89D2460B304}"/>
    <dgm:cxn modelId="{3D08302A-EADE-4D7A-97A4-37AD089898F5}" type="presOf" srcId="{70DB0101-EFA1-4E38-A040-AD3F239FF70E}" destId="{68C347DE-873B-4114-9D98-B8A1C73E9F08}" srcOrd="0" destOrd="0" presId="urn:microsoft.com/office/officeart/2009/3/layout/IncreasingArrowsProcess"/>
    <dgm:cxn modelId="{033A7335-0076-473C-BCC8-A4F696FA3CE6}" type="presOf" srcId="{5A67D23F-60B5-4DF4-B71C-E147230ED7A5}" destId="{01E54266-B90B-4179-8447-269AA9B5C073}" srcOrd="0" destOrd="0" presId="urn:microsoft.com/office/officeart/2009/3/layout/IncreasingArrowsProcess"/>
    <dgm:cxn modelId="{47AC6A38-BB16-433E-9809-2D27E14257B6}" srcId="{6B27B406-AAF9-4742-9372-292D7D44796D}" destId="{5A67D23F-60B5-4DF4-B71C-E147230ED7A5}" srcOrd="0" destOrd="0" parTransId="{29FA54F2-B1E8-406C-AE2D-7C9A40B4FC1E}" sibTransId="{5CED31AE-A863-46D6-ADB0-481EF652265A}"/>
    <dgm:cxn modelId="{FFD98BA9-FC70-49C4-8806-1438F2A607CE}" srcId="{223E46AA-3D2B-43C0-A495-79345DAC6939}" destId="{6B27B406-AAF9-4742-9372-292D7D44796D}" srcOrd="0" destOrd="0" parTransId="{07408D9F-F7C5-4381-B414-51E55989C2D3}" sibTransId="{1C40A6EA-29DF-4905-9FB6-FA16F9E47A81}"/>
    <dgm:cxn modelId="{D7AF7FAC-9F2A-4B40-8800-3E1C7438A23B}" type="presOf" srcId="{1BBF6141-18F3-4725-99A8-7E50B7A78681}" destId="{1C306718-A0FB-481D-803E-B1F6C872C54E}" srcOrd="0" destOrd="0" presId="urn:microsoft.com/office/officeart/2009/3/layout/IncreasingArrowsProcess"/>
    <dgm:cxn modelId="{55CE77DB-27A9-4285-AA59-AE4F665EE240}" type="presOf" srcId="{223E46AA-3D2B-43C0-A495-79345DAC6939}" destId="{A1E393CC-ED41-43C3-A42C-3AA9755A26CD}" srcOrd="0" destOrd="0" presId="urn:microsoft.com/office/officeart/2009/3/layout/IncreasingArrowsProcess"/>
    <dgm:cxn modelId="{4FFDF6E0-2E62-4A2B-9FBB-EAEBDD632745}" type="presOf" srcId="{FD219AA2-D49A-424E-BF55-BDD27D59CFAA}" destId="{68C347DE-873B-4114-9D98-B8A1C73E9F08}" srcOrd="0" destOrd="1" presId="urn:microsoft.com/office/officeart/2009/3/layout/IncreasingArrowsProcess"/>
    <dgm:cxn modelId="{997D88F0-34DC-47A7-AEF5-70D600898028}" srcId="{1BBF6141-18F3-4725-99A8-7E50B7A78681}" destId="{70DB0101-EFA1-4E38-A040-AD3F239FF70E}" srcOrd="0" destOrd="0" parTransId="{D05FE68A-785A-42B4-A4BF-9A0C26500474}" sibTransId="{1521442D-0275-464C-88EF-D6E96EEDA46B}"/>
    <dgm:cxn modelId="{4D1210F5-208D-4C59-8B93-271D37473804}" srcId="{1BBF6141-18F3-4725-99A8-7E50B7A78681}" destId="{FD219AA2-D49A-424E-BF55-BDD27D59CFAA}" srcOrd="1" destOrd="0" parTransId="{B1B67116-1BD6-4DFA-B0A1-40BB4D4B9970}" sibTransId="{2C0BDC51-E3BD-4789-B560-8B9AF8D0A6BB}"/>
    <dgm:cxn modelId="{4CD23BCA-469D-4223-927E-2BF9E95E1FA2}" type="presParOf" srcId="{A1E393CC-ED41-43C3-A42C-3AA9755A26CD}" destId="{EE433C36-9FFD-434E-8355-05BB3B06F16B}" srcOrd="0" destOrd="0" presId="urn:microsoft.com/office/officeart/2009/3/layout/IncreasingArrowsProcess"/>
    <dgm:cxn modelId="{CEFD74C0-07F7-4D6D-98CF-50E0122D9FD6}" type="presParOf" srcId="{A1E393CC-ED41-43C3-A42C-3AA9755A26CD}" destId="{01E54266-B90B-4179-8447-269AA9B5C073}" srcOrd="1" destOrd="0" presId="urn:microsoft.com/office/officeart/2009/3/layout/IncreasingArrowsProcess"/>
    <dgm:cxn modelId="{7AA47563-D057-4512-9A37-245A33B79E95}" type="presParOf" srcId="{A1E393CC-ED41-43C3-A42C-3AA9755A26CD}" destId="{1C306718-A0FB-481D-803E-B1F6C872C54E}" srcOrd="2" destOrd="0" presId="urn:microsoft.com/office/officeart/2009/3/layout/IncreasingArrowsProcess"/>
    <dgm:cxn modelId="{A3ABEEFE-1CF9-4144-8AFD-9AA31CEA7802}" type="presParOf" srcId="{A1E393CC-ED41-43C3-A42C-3AA9755A26CD}" destId="{68C347DE-873B-4114-9D98-B8A1C73E9F0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3C36-9FFD-434E-8355-05BB3B06F16B}">
      <dsp:nvSpPr>
        <dsp:cNvPr id="0" name=""/>
        <dsp:cNvSpPr/>
      </dsp:nvSpPr>
      <dsp:spPr>
        <a:xfrm>
          <a:off x="0" y="0"/>
          <a:ext cx="8820150" cy="2535817"/>
        </a:xfrm>
        <a:prstGeom prst="rightArrow">
          <a:avLst>
            <a:gd name="adj1" fmla="val 5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03939" numCol="1" spcCol="1270" anchor="ctr" anchorCtr="0">
          <a:noAutofit/>
        </a:bodyPr>
        <a:lstStyle/>
        <a:p>
          <a:pPr marL="0" lvl="0" indent="0" algn="l" defTabSz="1155700">
            <a:lnSpc>
              <a:spcPct val="90000"/>
            </a:lnSpc>
            <a:spcBef>
              <a:spcPct val="0"/>
            </a:spcBef>
            <a:spcAft>
              <a:spcPct val="35000"/>
            </a:spcAft>
            <a:buNone/>
          </a:pPr>
          <a:r>
            <a:rPr lang="es-MX" sz="2600" kern="1200" dirty="0"/>
            <a:t>Conferencia </a:t>
          </a:r>
          <a:r>
            <a:rPr lang="es-MX" sz="2600" kern="1200" dirty="0" err="1"/>
            <a:t>Jomtien</a:t>
          </a:r>
          <a:r>
            <a:rPr lang="es-MX" sz="2600" kern="1200" dirty="0"/>
            <a:t> (</a:t>
          </a:r>
          <a:r>
            <a:rPr lang="es-MX" sz="2600" kern="1200" dirty="0" err="1"/>
            <a:t>Thailandia</a:t>
          </a:r>
          <a:r>
            <a:rPr lang="es-MX" sz="2600" kern="1200" dirty="0"/>
            <a:t>, 1990)</a:t>
          </a:r>
        </a:p>
      </dsp:txBody>
      <dsp:txXfrm>
        <a:off x="0" y="633954"/>
        <a:ext cx="8186196" cy="1267909"/>
      </dsp:txXfrm>
    </dsp:sp>
    <dsp:sp modelId="{01E54266-B90B-4179-8447-269AA9B5C073}">
      <dsp:nvSpPr>
        <dsp:cNvPr id="0" name=""/>
        <dsp:cNvSpPr/>
      </dsp:nvSpPr>
      <dsp:spPr>
        <a:xfrm>
          <a:off x="0" y="1700813"/>
          <a:ext cx="4074909" cy="1246810"/>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s-MX" sz="1800" kern="1200" dirty="0"/>
            <a:t>Se promovió la idea de </a:t>
          </a:r>
          <a:r>
            <a:rPr lang="es-MX" sz="1800" b="1" kern="1200" dirty="0"/>
            <a:t>una Educación para todos</a:t>
          </a:r>
          <a:r>
            <a:rPr lang="es-MX" sz="1800" kern="1200" dirty="0"/>
            <a:t>,  configurándose así el germen de la idea de </a:t>
          </a:r>
          <a:r>
            <a:rPr lang="es-MX" sz="1800" b="1" i="1" kern="1200" dirty="0"/>
            <a:t>inclusión</a:t>
          </a:r>
          <a:r>
            <a:rPr lang="es-MX" sz="1800" kern="1200" dirty="0"/>
            <a:t>.</a:t>
          </a:r>
        </a:p>
      </dsp:txBody>
      <dsp:txXfrm>
        <a:off x="0" y="1700813"/>
        <a:ext cx="4074909" cy="1246810"/>
      </dsp:txXfrm>
    </dsp:sp>
    <dsp:sp modelId="{1C306718-A0FB-481D-803E-B1F6C872C54E}">
      <dsp:nvSpPr>
        <dsp:cNvPr id="0" name=""/>
        <dsp:cNvSpPr/>
      </dsp:nvSpPr>
      <dsp:spPr>
        <a:xfrm>
          <a:off x="4074909" y="1306791"/>
          <a:ext cx="4745240" cy="2157358"/>
        </a:xfrm>
        <a:prstGeom prst="rightArrow">
          <a:avLst>
            <a:gd name="adj1" fmla="val 5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03939" numCol="1" spcCol="1270" anchor="ctr" anchorCtr="0">
          <a:noAutofit/>
        </a:bodyPr>
        <a:lstStyle/>
        <a:p>
          <a:pPr marL="0" lvl="0" indent="0" algn="l" defTabSz="1155700">
            <a:lnSpc>
              <a:spcPct val="90000"/>
            </a:lnSpc>
            <a:spcBef>
              <a:spcPct val="0"/>
            </a:spcBef>
            <a:spcAft>
              <a:spcPct val="35000"/>
            </a:spcAft>
            <a:buNone/>
          </a:pPr>
          <a:r>
            <a:rPr lang="es-MX" sz="2600" u="sng" kern="1200" dirty="0"/>
            <a:t>Conferencia de Salamanca (1994)</a:t>
          </a:r>
        </a:p>
      </dsp:txBody>
      <dsp:txXfrm>
        <a:off x="4074909" y="1846131"/>
        <a:ext cx="4205901" cy="1078679"/>
      </dsp:txXfrm>
    </dsp:sp>
    <dsp:sp modelId="{68C347DE-873B-4114-9D98-B8A1C73E9F08}">
      <dsp:nvSpPr>
        <dsp:cNvPr id="0" name=""/>
        <dsp:cNvSpPr/>
      </dsp:nvSpPr>
      <dsp:spPr>
        <a:xfrm>
          <a:off x="4192490" y="3051267"/>
          <a:ext cx="3440079" cy="3617820"/>
        </a:xfrm>
        <a:prstGeom prst="rect">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88 países y 25 organizaciones internacionales vinculadas a la educación asumen la idea de desarrollar o promover sistemas educativos con una</a:t>
          </a:r>
          <a:r>
            <a:rPr lang="es-MX" sz="1800" b="1" i="1" kern="1200" dirty="0"/>
            <a:t> orientación inclusiva</a:t>
          </a:r>
        </a:p>
        <a:p>
          <a:pPr marL="0" lvl="0" indent="0" algn="l" defTabSz="800100">
            <a:lnSpc>
              <a:spcPct val="90000"/>
            </a:lnSpc>
            <a:spcBef>
              <a:spcPct val="0"/>
            </a:spcBef>
            <a:spcAft>
              <a:spcPct val="35000"/>
            </a:spcAft>
            <a:buNone/>
          </a:pPr>
          <a:r>
            <a:rPr lang="es-MX" sz="1800" kern="1200" dirty="0"/>
            <a:t>La orientación inclusiva se asume como un </a:t>
          </a:r>
          <a:r>
            <a:rPr lang="es-MX" sz="1800" b="1" kern="1200" dirty="0"/>
            <a:t>derecho de todos los niños</a:t>
          </a:r>
          <a:r>
            <a:rPr lang="es-MX" sz="1800" kern="1200" dirty="0"/>
            <a:t>, de todas las personas, no sólo de aquellos calificados como personas con Necesidades Educativas Especiales (NEE)</a:t>
          </a:r>
        </a:p>
      </dsp:txBody>
      <dsp:txXfrm>
        <a:off x="4192490" y="3051267"/>
        <a:ext cx="3440079" cy="361782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223469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52530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414458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130519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420779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145804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128601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393147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200058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329792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9E4157-CA1A-416B-95D9-095AAA295A94}" type="datetimeFigureOut">
              <a:rPr lang="es-MX" smtClean="0"/>
              <a:pPr/>
              <a:t>08/10/2019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7B486C-20DB-4494-A48B-125DE88AB43D}" type="slidenum">
              <a:rPr lang="es-MX" smtClean="0"/>
              <a:pPr/>
              <a:t>‹Nº›</a:t>
            </a:fld>
            <a:endParaRPr lang="es-MX"/>
          </a:p>
        </p:txBody>
      </p:sp>
    </p:spTree>
    <p:extLst>
      <p:ext uri="{BB962C8B-B14F-4D97-AF65-F5344CB8AC3E}">
        <p14:creationId xmlns:p14="http://schemas.microsoft.com/office/powerpoint/2010/main" val="123510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E4157-CA1A-416B-95D9-095AAA295A94}" type="datetimeFigureOut">
              <a:rPr lang="es-MX" smtClean="0"/>
              <a:pPr/>
              <a:t>08/10/2019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B486C-20DB-4494-A48B-125DE88AB43D}" type="slidenum">
              <a:rPr lang="es-MX" smtClean="0"/>
              <a:pPr/>
              <a:t>‹Nº›</a:t>
            </a:fld>
            <a:endParaRPr lang="es-MX"/>
          </a:p>
        </p:txBody>
      </p:sp>
    </p:spTree>
    <p:extLst>
      <p:ext uri="{BB962C8B-B14F-4D97-AF65-F5344CB8AC3E}">
        <p14:creationId xmlns:p14="http://schemas.microsoft.com/office/powerpoint/2010/main" val="224802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60040" y="332656"/>
            <a:ext cx="8460432" cy="2727325"/>
          </a:xfrm>
          <a:prstGeom prst="rect">
            <a:avLst/>
          </a:prstGeom>
          <a:solidFill>
            <a:srgbClr val="FF6699"/>
          </a:solidFill>
          <a:ln w="76200">
            <a:solidFill>
              <a:schemeClr val="bg1">
                <a:lumMod val="95000"/>
              </a:schemeClr>
            </a:solidFill>
          </a:ln>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6000" b="1" i="0" u="none" strike="noStrike" kern="1200" cap="none" spc="0" normalizeH="0" baseline="0" noProof="0" dirty="0">
                <a:ln w="12700">
                  <a:solidFill>
                    <a:schemeClr val="accent5"/>
                  </a:solidFill>
                  <a:prstDash val="solid"/>
                </a:ln>
                <a:solidFill>
                  <a:schemeClr val="tx1"/>
                </a:solidFill>
                <a:effectLst>
                  <a:outerShdw blurRad="38100" dist="38100" dir="2700000" algn="tl">
                    <a:srgbClr val="000000">
                      <a:alpha val="43137"/>
                    </a:srgbClr>
                  </a:outerShdw>
                </a:effectLst>
                <a:uLnTx/>
                <a:uFillTx/>
                <a:latin typeface="+mj-lt"/>
                <a:ea typeface="+mj-ea"/>
                <a:cs typeface="+mj-cs"/>
              </a:rPr>
              <a:t>ACERCA</a:t>
            </a:r>
            <a:r>
              <a:rPr kumimoji="0" lang="es-MX" sz="6000" b="1" i="0" u="none" strike="noStrike" kern="1200" cap="none" spc="50" normalizeH="0" baseline="0" noProof="0" dirty="0">
                <a:ln w="9525" cmpd="sng">
                  <a:solidFill>
                    <a:schemeClr val="accent1"/>
                  </a:solidFill>
                  <a:prstDash val="solid"/>
                </a:ln>
                <a:solidFill>
                  <a:schemeClr val="tx1"/>
                </a:solidFill>
                <a:effectLst>
                  <a:glow rad="38100">
                    <a:schemeClr val="accent1">
                      <a:alpha val="40000"/>
                    </a:schemeClr>
                  </a:glow>
                  <a:outerShdw blurRad="50800" dist="38100" dir="5400000" algn="t" rotWithShape="0">
                    <a:prstClr val="black">
                      <a:alpha val="40000"/>
                    </a:prstClr>
                  </a:outerShdw>
                </a:effectLst>
                <a:uLnTx/>
                <a:uFillTx/>
                <a:latin typeface="+mj-lt"/>
                <a:ea typeface="+mj-ea"/>
                <a:cs typeface="+mj-cs"/>
              </a:rPr>
              <a:t> DEL ORIGEN Y SENTIDO DE LA EDUCACIÓN INCLUSIVA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MX" sz="6000" b="1" spc="50" dirty="0">
              <a:ln w="9525" cmpd="sng">
                <a:solidFill>
                  <a:schemeClr val="accent1"/>
                </a:solidFill>
                <a:prstDash val="solid"/>
              </a:ln>
              <a:effectLst>
                <a:glow rad="38100">
                  <a:schemeClr val="accent1">
                    <a:alpha val="40000"/>
                  </a:schemeClr>
                </a:glow>
                <a:outerShdw blurRad="50800" dist="38100" dir="5400000" algn="t" rotWithShape="0">
                  <a:prstClr val="black">
                    <a:alpha val="40000"/>
                  </a:prst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6000" b="1" i="0" u="none" strike="noStrike" kern="1200" cap="none" spc="50" normalizeH="0" baseline="0" noProof="0" dirty="0">
              <a:ln w="9525" cmpd="sng">
                <a:solidFill>
                  <a:schemeClr val="accent1"/>
                </a:solidFill>
                <a:prstDash val="solid"/>
              </a:ln>
              <a:solidFill>
                <a:schemeClr val="tx1"/>
              </a:solidFill>
              <a:effectLst>
                <a:glow rad="38100">
                  <a:schemeClr val="accent1">
                    <a:alpha val="40000"/>
                  </a:schemeClr>
                </a:glow>
                <a:outerShdw blurRad="50800" dist="38100" dir="5400000" algn="t" rotWithShape="0">
                  <a:prstClr val="black">
                    <a:alpha val="40000"/>
                  </a:prst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50" normalizeH="0" baseline="0" noProof="0" dirty="0">
                <a:ln w="9525" cmpd="sng">
                  <a:solidFill>
                    <a:schemeClr val="accent1"/>
                  </a:solidFill>
                  <a:prstDash val="solid"/>
                </a:ln>
                <a:solidFill>
                  <a:schemeClr val="tx1"/>
                </a:solidFill>
                <a:effectLst>
                  <a:glow rad="38100">
                    <a:schemeClr val="accent1">
                      <a:alpha val="40000"/>
                    </a:schemeClr>
                  </a:glow>
                  <a:outerShdw blurRad="50800" dist="38100" dir="5400000" algn="t" rotWithShape="0">
                    <a:prstClr val="black">
                      <a:alpha val="40000"/>
                    </a:prstClr>
                  </a:outerShdw>
                </a:effectLst>
                <a:uLnTx/>
                <a:uFillTx/>
                <a:latin typeface="+mj-lt"/>
                <a:ea typeface="+mj-ea"/>
                <a:cs typeface="+mj-cs"/>
              </a:rPr>
              <a:t>Ángeles Parilla Latas</a:t>
            </a:r>
          </a:p>
        </p:txBody>
      </p:sp>
      <p:pic>
        <p:nvPicPr>
          <p:cNvPr id="7" name="Picture 2" descr="https://pedagogia2b.wikispaces.com/file/view/frases001.jpg/315042296/frases001.jpg"/>
          <p:cNvPicPr>
            <a:picLocks noChangeAspect="1" noChangeArrowheads="1"/>
          </p:cNvPicPr>
          <p:nvPr/>
        </p:nvPicPr>
        <p:blipFill>
          <a:blip r:embed="rId2" cstate="print"/>
          <a:srcRect t="17455" r="26" b="17513"/>
          <a:stretch>
            <a:fillRect/>
          </a:stretch>
        </p:blipFill>
        <p:spPr bwMode="auto">
          <a:xfrm>
            <a:off x="2339752" y="3861048"/>
            <a:ext cx="4645025" cy="2727325"/>
          </a:xfrm>
          <a:prstGeom prst="rect">
            <a:avLst/>
          </a:prstGeom>
          <a:noFill/>
          <a:ln w="9525">
            <a:noFill/>
            <a:miter lim="800000"/>
            <a:headEnd/>
            <a:tailEnd/>
          </a:ln>
        </p:spPr>
      </p:pic>
    </p:spTree>
    <p:extLst>
      <p:ext uri="{BB962C8B-B14F-4D97-AF65-F5344CB8AC3E}">
        <p14:creationId xmlns:p14="http://schemas.microsoft.com/office/powerpoint/2010/main" val="135496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ERSPECTIVA SOCIAL"/>
          <p:cNvPicPr>
            <a:picLocks noChangeAspect="1" noChangeArrowheads="1"/>
          </p:cNvPicPr>
          <p:nvPr/>
        </p:nvPicPr>
        <p:blipFill>
          <a:blip r:embed="rId2" cstate="print"/>
          <a:srcRect/>
          <a:stretch>
            <a:fillRect/>
          </a:stretch>
        </p:blipFill>
        <p:spPr bwMode="auto">
          <a:xfrm>
            <a:off x="503548" y="823696"/>
            <a:ext cx="8136904" cy="3505572"/>
          </a:xfrm>
          <a:prstGeom prst="rect">
            <a:avLst/>
          </a:prstGeom>
          <a:noFill/>
        </p:spPr>
      </p:pic>
      <p:sp>
        <p:nvSpPr>
          <p:cNvPr id="2" name="1 Título"/>
          <p:cNvSpPr>
            <a:spLocks noGrp="1"/>
          </p:cNvSpPr>
          <p:nvPr>
            <p:ph type="title"/>
          </p:nvPr>
        </p:nvSpPr>
        <p:spPr>
          <a:xfrm>
            <a:off x="0" y="0"/>
            <a:ext cx="9144000" cy="1143000"/>
          </a:xfrm>
        </p:spPr>
        <p:txBody>
          <a:bodyPr>
            <a:noAutofit/>
          </a:bodyPr>
          <a:lstStyle/>
          <a:p>
            <a:r>
              <a:rPr lang="es-MX" sz="2400" dirty="0">
                <a:effectLst>
                  <a:outerShdw blurRad="38100" dist="38100" dir="2700000" algn="tl">
                    <a:srgbClr val="000000">
                      <a:alpha val="43137"/>
                    </a:srgbClr>
                  </a:outerShdw>
                </a:effectLst>
              </a:rPr>
              <a:t>LA PERSPECTIVA SOCIAL: LA LECTURA EN CLAVE SOCIAL DE LA DISCAPACIDAD</a:t>
            </a:r>
          </a:p>
        </p:txBody>
      </p:sp>
      <p:sp>
        <p:nvSpPr>
          <p:cNvPr id="3" name="2 Marcador de contenido"/>
          <p:cNvSpPr>
            <a:spLocks noGrp="1"/>
          </p:cNvSpPr>
          <p:nvPr>
            <p:ph idx="1"/>
          </p:nvPr>
        </p:nvSpPr>
        <p:spPr>
          <a:xfrm>
            <a:off x="0" y="3839102"/>
            <a:ext cx="8964488" cy="3018898"/>
          </a:xfrm>
        </p:spPr>
        <p:txBody>
          <a:bodyPr>
            <a:normAutofit lnSpcReduction="10000"/>
          </a:bodyPr>
          <a:lstStyle/>
          <a:p>
            <a:pPr algn="just"/>
            <a:r>
              <a:rPr lang="es-MX" sz="2300" dirty="0"/>
              <a:t>El modelo social plantea la influencia social en el proceso que lleva a crear </a:t>
            </a:r>
            <a:r>
              <a:rPr lang="es-MX" sz="2300" b="1" dirty="0"/>
              <a:t>identidades discapacitadas</a:t>
            </a:r>
            <a:r>
              <a:rPr lang="es-MX" sz="2300" dirty="0"/>
              <a:t>, a través de una sociedad que es en sí misma </a:t>
            </a:r>
            <a:r>
              <a:rPr lang="es-MX" sz="2300" b="1" dirty="0" err="1"/>
              <a:t>discapacitadora</a:t>
            </a:r>
            <a:r>
              <a:rPr lang="es-MX" sz="2300" dirty="0"/>
              <a:t> y que legitima una visión negativa de las diferencias.</a:t>
            </a:r>
          </a:p>
          <a:p>
            <a:pPr algn="just"/>
            <a:endParaRPr lang="es-MX" sz="2300" dirty="0"/>
          </a:p>
          <a:p>
            <a:r>
              <a:rPr lang="es-MX" sz="2300" dirty="0"/>
              <a:t>Plantea se considere el papel protagonista de los excluidos como personas de derechos, con  autonomía y capacidad de decisión y participación efectiva.</a:t>
            </a:r>
            <a:endParaRPr lang="es-MX" sz="2800" dirty="0"/>
          </a:p>
        </p:txBody>
      </p:sp>
    </p:spTree>
    <p:extLst>
      <p:ext uri="{BB962C8B-B14F-4D97-AF65-F5344CB8AC3E}">
        <p14:creationId xmlns:p14="http://schemas.microsoft.com/office/powerpoint/2010/main" val="109984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4664" y="-99392"/>
            <a:ext cx="12169352" cy="1143000"/>
          </a:xfrm>
        </p:spPr>
        <p:txBody>
          <a:bodyPr>
            <a:noAutofit/>
          </a:bodyPr>
          <a:lstStyle/>
          <a:p>
            <a:r>
              <a:rPr lang="es-MX" sz="2400" b="1" dirty="0">
                <a:effectLst>
                  <a:outerShdw blurRad="38100" dist="38100" dir="2700000" algn="tl">
                    <a:srgbClr val="000000">
                      <a:alpha val="43137"/>
                    </a:srgbClr>
                  </a:outerShdw>
                </a:effectLst>
              </a:rPr>
              <a:t>LA PERSPECTIVA ORGANIZATIVA:</a:t>
            </a:r>
            <a:br>
              <a:rPr lang="es-MX" sz="2400" b="1" dirty="0">
                <a:effectLst>
                  <a:outerShdw blurRad="38100" dist="38100" dir="2700000" algn="tl">
                    <a:srgbClr val="000000">
                      <a:alpha val="43137"/>
                    </a:srgbClr>
                  </a:outerShdw>
                </a:effectLst>
              </a:rPr>
            </a:br>
            <a:r>
              <a:rPr lang="es-MX" sz="2400" b="1" dirty="0">
                <a:effectLst>
                  <a:outerShdw blurRad="38100" dist="38100" dir="2700000" algn="tl">
                    <a:srgbClr val="000000">
                      <a:alpha val="43137"/>
                    </a:srgbClr>
                  </a:outerShdw>
                </a:effectLst>
              </a:rPr>
              <a:t>LA CONSTRUCCIÓN INSTITUCIONAL DE LA ORGANIZACIÓN INCLUSIVA</a:t>
            </a:r>
          </a:p>
        </p:txBody>
      </p:sp>
      <p:sp>
        <p:nvSpPr>
          <p:cNvPr id="3" name="2 Marcador de contenido"/>
          <p:cNvSpPr>
            <a:spLocks noGrp="1"/>
          </p:cNvSpPr>
          <p:nvPr>
            <p:ph idx="1"/>
          </p:nvPr>
        </p:nvSpPr>
        <p:spPr>
          <a:xfrm>
            <a:off x="0" y="980728"/>
            <a:ext cx="9144000" cy="4525963"/>
          </a:xfrm>
        </p:spPr>
        <p:txBody>
          <a:bodyPr>
            <a:normAutofit/>
          </a:bodyPr>
          <a:lstStyle/>
          <a:p>
            <a:pPr algn="just"/>
            <a:r>
              <a:rPr lang="es-MX" sz="2400" dirty="0"/>
              <a:t>Defiende el carácter global e institucional del proceso inclusivo en la escuela </a:t>
            </a:r>
          </a:p>
          <a:p>
            <a:pPr algn="just"/>
            <a:r>
              <a:rPr lang="es-MX" sz="2400" dirty="0"/>
              <a:t>Afronta la inclusión como proyecto  global que la afecta a toda la institución</a:t>
            </a:r>
          </a:p>
          <a:p>
            <a:pPr algn="just"/>
            <a:r>
              <a:rPr lang="es-MX" sz="2400" dirty="0"/>
              <a:t>Las dificultades de aprendizaje se relacionan fuertemente con la forma en que las escuelas están organizadas, con su estructura escolar, con la forma en que se organizan las respuestas en el aula a los alumnos, etc. (Clark, </a:t>
            </a:r>
            <a:r>
              <a:rPr lang="es-MX" sz="2400" dirty="0" err="1"/>
              <a:t>Dyson</a:t>
            </a:r>
            <a:r>
              <a:rPr lang="es-MX" sz="2400" dirty="0"/>
              <a:t>, </a:t>
            </a:r>
            <a:r>
              <a:rPr lang="es-MX" sz="2400" dirty="0" err="1"/>
              <a:t>Millwarcl</a:t>
            </a:r>
            <a:r>
              <a:rPr lang="es-MX" sz="2400" dirty="0"/>
              <a:t> y </a:t>
            </a:r>
            <a:r>
              <a:rPr lang="es-MX" sz="2400" dirty="0" err="1"/>
              <a:t>Robson</a:t>
            </a:r>
            <a:r>
              <a:rPr lang="es-MX" sz="2400" dirty="0"/>
              <a:t>, 1999)</a:t>
            </a:r>
          </a:p>
        </p:txBody>
      </p:sp>
      <p:pic>
        <p:nvPicPr>
          <p:cNvPr id="3074" name="Picture 2" descr="Resultado de imagen para PERSPECTIVA ORGANIZATIVA"/>
          <p:cNvPicPr>
            <a:picLocks noChangeAspect="1" noChangeArrowheads="1"/>
          </p:cNvPicPr>
          <p:nvPr/>
        </p:nvPicPr>
        <p:blipFill>
          <a:blip r:embed="rId2" cstate="print"/>
          <a:srcRect/>
          <a:stretch>
            <a:fillRect/>
          </a:stretch>
        </p:blipFill>
        <p:spPr bwMode="auto">
          <a:xfrm>
            <a:off x="1628164" y="4293096"/>
            <a:ext cx="5824156" cy="2276872"/>
          </a:xfrm>
          <a:prstGeom prst="rect">
            <a:avLst/>
          </a:prstGeom>
          <a:noFill/>
        </p:spPr>
      </p:pic>
    </p:spTree>
    <p:extLst>
      <p:ext uri="{BB962C8B-B14F-4D97-AF65-F5344CB8AC3E}">
        <p14:creationId xmlns:p14="http://schemas.microsoft.com/office/powerpoint/2010/main" val="195450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4624"/>
            <a:ext cx="8820472" cy="1143000"/>
          </a:xfrm>
        </p:spPr>
        <p:txBody>
          <a:bodyPr>
            <a:noAutofit/>
          </a:bodyPr>
          <a:lstStyle/>
          <a:p>
            <a:r>
              <a:rPr lang="es-MX" sz="2800" b="1" dirty="0">
                <a:effectLst>
                  <a:outerShdw blurRad="38100" dist="38100" dir="2700000" algn="tl">
                    <a:srgbClr val="000000">
                      <a:alpha val="43137"/>
                    </a:srgbClr>
                  </a:outerShdw>
                </a:effectLst>
              </a:rPr>
              <a:t>LA PERSPECTIVA INVESTIGADORA:</a:t>
            </a:r>
            <a:br>
              <a:rPr lang="es-MX" sz="2800" b="1" dirty="0">
                <a:effectLst>
                  <a:outerShdw blurRad="38100" dist="38100" dir="2700000" algn="tl">
                    <a:srgbClr val="000000">
                      <a:alpha val="43137"/>
                    </a:srgbClr>
                  </a:outerShdw>
                </a:effectLst>
              </a:rPr>
            </a:br>
            <a:r>
              <a:rPr lang="es-MX" sz="2800" b="1" dirty="0">
                <a:effectLst>
                  <a:outerShdw blurRad="38100" dist="38100" dir="2700000" algn="tl">
                    <a:srgbClr val="000000">
                      <a:alpha val="43137"/>
                    </a:srgbClr>
                  </a:outerShdw>
                </a:effectLst>
              </a:rPr>
              <a:t>LA EMANCIPACIÓN COMO CAMINO HACIA </a:t>
            </a:r>
            <a:r>
              <a:rPr lang="es-MX" sz="2800" dirty="0">
                <a:effectLst>
                  <a:outerShdw blurRad="38100" dist="38100" dir="2700000" algn="tl">
                    <a:srgbClr val="000000">
                      <a:alpha val="43137"/>
                    </a:srgbClr>
                  </a:outerShdw>
                </a:effectLst>
              </a:rPr>
              <a:t>LA </a:t>
            </a:r>
            <a:r>
              <a:rPr lang="es-MX" sz="2800" b="1" dirty="0">
                <a:effectLst>
                  <a:outerShdw blurRad="38100" dist="38100" dir="2700000" algn="tl">
                    <a:srgbClr val="000000">
                      <a:alpha val="43137"/>
                    </a:srgbClr>
                  </a:outerShdw>
                </a:effectLst>
              </a:rPr>
              <a:t>INCLUSIÓN</a:t>
            </a:r>
            <a:endParaRPr lang="es-MX" sz="28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268760"/>
            <a:ext cx="8640960" cy="4525963"/>
          </a:xfrm>
        </p:spPr>
        <p:txBody>
          <a:bodyPr>
            <a:normAutofit/>
          </a:bodyPr>
          <a:lstStyle/>
          <a:p>
            <a:pPr marL="0" indent="0" algn="just">
              <a:buNone/>
            </a:pPr>
            <a:r>
              <a:rPr lang="es-MX" sz="2800" dirty="0"/>
              <a:t>Los estudios sobre inclusión, han de ser ni gestados y decididos desde el profundo respeto a las necesidades e intereses de las escuelas y profesores, y deben desarrollarse desde el compromiso rector de contribuir a la mejora (a la liberación en términos críticos y radicales) de los procesos de inclusión, evitando, denunciando y frenando los procesos que manifiesta o sutilmente generan exclusión.</a:t>
            </a:r>
          </a:p>
        </p:txBody>
      </p:sp>
      <p:pic>
        <p:nvPicPr>
          <p:cNvPr id="2050" name="Picture 2" descr="Resultado de imagen para INVESTIGADORA"/>
          <p:cNvPicPr>
            <a:picLocks noChangeAspect="1" noChangeArrowheads="1"/>
          </p:cNvPicPr>
          <p:nvPr/>
        </p:nvPicPr>
        <p:blipFill>
          <a:blip r:embed="rId2" cstate="print"/>
          <a:srcRect r="22426"/>
          <a:stretch>
            <a:fillRect/>
          </a:stretch>
        </p:blipFill>
        <p:spPr bwMode="auto">
          <a:xfrm>
            <a:off x="3672408" y="4572322"/>
            <a:ext cx="3419872" cy="1953022"/>
          </a:xfrm>
          <a:prstGeom prst="rect">
            <a:avLst/>
          </a:prstGeom>
          <a:noFill/>
        </p:spPr>
      </p:pic>
    </p:spTree>
    <p:extLst>
      <p:ext uri="{BB962C8B-B14F-4D97-AF65-F5344CB8AC3E}">
        <p14:creationId xmlns:p14="http://schemas.microsoft.com/office/powerpoint/2010/main" val="381048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3644858436"/>
              </p:ext>
            </p:extLst>
          </p:nvPr>
        </p:nvGraphicFramePr>
        <p:xfrm>
          <a:off x="323850" y="0"/>
          <a:ext cx="8820150" cy="666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3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229600" cy="4525963"/>
          </a:xfrm>
        </p:spPr>
        <p:txBody>
          <a:bodyPr/>
          <a:lstStyle/>
          <a:p>
            <a:pPr marL="0" indent="0" algn="just">
              <a:buNone/>
            </a:pPr>
            <a:r>
              <a:rPr lang="es-MX" dirty="0"/>
              <a:t>La diversidad se ha entendido  tradicionalmente en los sistema educativos desde una óptica negativa y, por tanto, los esfuerzos se han dirigido a luchar contra ella.</a:t>
            </a:r>
          </a:p>
        </p:txBody>
      </p:sp>
      <p:pic>
        <p:nvPicPr>
          <p:cNvPr id="4" name="Picture 4" descr="http://www.coppellstudentmedia.com/wp-content/uploads/2011/11/social-exclusion-Haley.jpg"/>
          <p:cNvPicPr>
            <a:picLocks noChangeAspect="1" noChangeArrowheads="1"/>
          </p:cNvPicPr>
          <p:nvPr/>
        </p:nvPicPr>
        <p:blipFill>
          <a:blip r:embed="rId2" cstate="print"/>
          <a:srcRect/>
          <a:stretch>
            <a:fillRect/>
          </a:stretch>
        </p:blipFill>
        <p:spPr bwMode="auto">
          <a:xfrm>
            <a:off x="1331640" y="2204864"/>
            <a:ext cx="6552728" cy="3600400"/>
          </a:xfrm>
          <a:prstGeom prst="rect">
            <a:avLst/>
          </a:prstGeom>
          <a:noFill/>
          <a:ln w="9525">
            <a:noFill/>
            <a:miter lim="800000"/>
            <a:headEnd/>
            <a:tailEnd/>
          </a:ln>
        </p:spPr>
      </p:pic>
    </p:spTree>
    <p:extLst>
      <p:ext uri="{BB962C8B-B14F-4D97-AF65-F5344CB8AC3E}">
        <p14:creationId xmlns:p14="http://schemas.microsoft.com/office/powerpoint/2010/main" val="301003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0" y="4077072"/>
            <a:ext cx="9144000" cy="266429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0" y="1124744"/>
            <a:ext cx="9144000" cy="2664296"/>
          </a:xfrm>
          <a:prstGeom prst="rect">
            <a:avLst/>
          </a:prstGeom>
          <a:solidFill>
            <a:srgbClr val="FD6B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cv</a:t>
            </a:r>
            <a:endParaRPr lang="es-MX" dirty="0"/>
          </a:p>
        </p:txBody>
      </p:sp>
      <p:sp>
        <p:nvSpPr>
          <p:cNvPr id="2" name="1 Título"/>
          <p:cNvSpPr>
            <a:spLocks noGrp="1"/>
          </p:cNvSpPr>
          <p:nvPr>
            <p:ph type="title"/>
          </p:nvPr>
        </p:nvSpPr>
        <p:spPr>
          <a:xfrm>
            <a:off x="806896" y="989856"/>
            <a:ext cx="3189040" cy="1143000"/>
          </a:xfrm>
        </p:spPr>
        <p:txBody>
          <a:bodyPr>
            <a:normAutofit/>
          </a:bodyPr>
          <a:lstStyle/>
          <a:p>
            <a:r>
              <a:rPr lang="es-MX" dirty="0"/>
              <a:t>EXCLUSIÓN</a:t>
            </a:r>
          </a:p>
        </p:txBody>
      </p:sp>
      <p:sp>
        <p:nvSpPr>
          <p:cNvPr id="3" name="2 Marcador de contenido"/>
          <p:cNvSpPr>
            <a:spLocks noGrp="1"/>
          </p:cNvSpPr>
          <p:nvPr>
            <p:ph idx="1"/>
          </p:nvPr>
        </p:nvSpPr>
        <p:spPr>
          <a:xfrm>
            <a:off x="1022920" y="1700808"/>
            <a:ext cx="7869560" cy="3312368"/>
          </a:xfrm>
        </p:spPr>
        <p:txBody>
          <a:bodyPr>
            <a:normAutofit/>
          </a:bodyPr>
          <a:lstStyle/>
          <a:p>
            <a:pPr marL="0" indent="0" algn="just">
              <a:buNone/>
            </a:pPr>
            <a:r>
              <a:rPr lang="es-MX" sz="2400" dirty="0"/>
              <a:t>Exclusión, de hecho o de derecho, de la escuela de todos aquellos </a:t>
            </a:r>
            <a:r>
              <a:rPr lang="es-MX" sz="2400" b="1" dirty="0"/>
              <a:t>grupo no pertenecientes a la población específica </a:t>
            </a:r>
            <a:r>
              <a:rPr lang="es-MX" sz="2400" dirty="0"/>
              <a:t>a la que se dirigía la misma en sus inicios: una población urbana, burguesa y con intereses en los ámbitos eclesiástico, burocrático </a:t>
            </a:r>
            <a:r>
              <a:rPr lang="pt-BR" sz="2400" dirty="0"/>
              <a:t>o militar. </a:t>
            </a:r>
            <a:r>
              <a:rPr lang="pt-BR" sz="2000" dirty="0"/>
              <a:t>P (Fernández </a:t>
            </a:r>
            <a:r>
              <a:rPr lang="pt-BR" sz="2000" dirty="0" err="1"/>
              <a:t>Enguita</a:t>
            </a:r>
            <a:r>
              <a:rPr lang="pt-BR" sz="2000" dirty="0"/>
              <a:t>, 1998).</a:t>
            </a:r>
            <a:endParaRPr lang="es-MX" sz="2400" dirty="0"/>
          </a:p>
        </p:txBody>
      </p:sp>
      <p:sp>
        <p:nvSpPr>
          <p:cNvPr id="13" name="CuadroTexto 13"/>
          <p:cNvSpPr txBox="1"/>
          <p:nvPr/>
        </p:nvSpPr>
        <p:spPr>
          <a:xfrm>
            <a:off x="1691680" y="0"/>
            <a:ext cx="7200800" cy="1200329"/>
          </a:xfrm>
          <a:prstGeom prst="rect">
            <a:avLst/>
          </a:prstGeom>
          <a:solidFill>
            <a:schemeClr val="bg1"/>
          </a:solidFill>
        </p:spPr>
        <p:txBody>
          <a:bodyPr wrap="square">
            <a:spAutoFit/>
          </a:bodyPr>
          <a:lstStyle/>
          <a:p>
            <a:pPr algn="ctr" fontAlgn="auto">
              <a:spcBef>
                <a:spcPts val="0"/>
              </a:spcBef>
              <a:spcAft>
                <a:spcPts val="0"/>
              </a:spcAft>
              <a:defRPr/>
            </a:pPr>
            <a:r>
              <a:rPr lang="es-MX" sz="3600" b="1" u="sng" dirty="0">
                <a:effectLst>
                  <a:outerShdw blurRad="38100" dist="38100" dir="2700000" algn="tl">
                    <a:srgbClr val="000000">
                      <a:alpha val="43137"/>
                    </a:srgbClr>
                  </a:outerShdw>
                </a:effectLst>
                <a:latin typeface="+mn-lt"/>
                <a:cs typeface="+mn-cs"/>
              </a:rPr>
              <a:t>Cuatro </a:t>
            </a:r>
            <a:r>
              <a:rPr lang="es-MX" sz="3600" b="1" u="sng" dirty="0">
                <a:effectLst>
                  <a:outerShdw blurRad="38100" dist="38100" dir="2700000" algn="tl">
                    <a:srgbClr val="000000">
                      <a:alpha val="43137"/>
                    </a:srgbClr>
                  </a:outerShdw>
                </a:effectLst>
              </a:rPr>
              <a:t>etapas</a:t>
            </a:r>
            <a:r>
              <a:rPr lang="es-MX" sz="3600" b="1" u="sng" dirty="0">
                <a:effectLst>
                  <a:outerShdw blurRad="38100" dist="38100" dir="2700000" algn="tl">
                    <a:srgbClr val="000000">
                      <a:alpha val="43137"/>
                    </a:srgbClr>
                  </a:outerShdw>
                </a:effectLst>
                <a:latin typeface="+mn-lt"/>
                <a:cs typeface="+mn-cs"/>
              </a:rPr>
              <a:t> de </a:t>
            </a:r>
            <a:r>
              <a:rPr lang="es-MX" sz="3600" b="1" u="sng" dirty="0" err="1">
                <a:effectLst>
                  <a:outerShdw blurRad="38100" dist="38100" dir="2700000" algn="tl">
                    <a:srgbClr val="000000">
                      <a:alpha val="43137"/>
                    </a:srgbClr>
                  </a:outerShdw>
                </a:effectLst>
                <a:latin typeface="+mn-lt"/>
                <a:cs typeface="+mn-cs"/>
              </a:rPr>
              <a:t>Fernandez</a:t>
            </a:r>
            <a:r>
              <a:rPr lang="es-MX" sz="3600" b="1" u="sng" dirty="0">
                <a:effectLst>
                  <a:outerShdw blurRad="38100" dist="38100" dir="2700000" algn="tl">
                    <a:srgbClr val="000000">
                      <a:alpha val="43137"/>
                    </a:srgbClr>
                  </a:outerShdw>
                </a:effectLst>
                <a:latin typeface="+mn-lt"/>
                <a:cs typeface="+mn-cs"/>
              </a:rPr>
              <a:t> </a:t>
            </a:r>
            <a:r>
              <a:rPr lang="es-MX" sz="3600" b="1" u="sng" dirty="0" err="1">
                <a:effectLst>
                  <a:outerShdw blurRad="38100" dist="38100" dir="2700000" algn="tl">
                    <a:srgbClr val="000000">
                      <a:alpha val="43137"/>
                    </a:srgbClr>
                  </a:outerShdw>
                </a:effectLst>
                <a:latin typeface="+mn-lt"/>
                <a:cs typeface="+mn-cs"/>
              </a:rPr>
              <a:t>Enguita</a:t>
            </a:r>
            <a:r>
              <a:rPr lang="es-MX" sz="3600" b="1" u="sng" dirty="0">
                <a:effectLst>
                  <a:outerShdw blurRad="38100" dist="38100" dir="2700000" algn="tl">
                    <a:srgbClr val="000000">
                      <a:alpha val="43137"/>
                    </a:srgbClr>
                  </a:outerShdw>
                </a:effectLst>
                <a:latin typeface="+mn-lt"/>
                <a:cs typeface="+mn-cs"/>
              </a:rPr>
              <a:t> (1998)</a:t>
            </a:r>
          </a:p>
        </p:txBody>
      </p:sp>
      <p:pic>
        <p:nvPicPr>
          <p:cNvPr id="13314" name="Picture 2" descr="Resultado de imagen para numero 1"/>
          <p:cNvPicPr>
            <a:picLocks noChangeAspect="1" noChangeArrowheads="1"/>
          </p:cNvPicPr>
          <p:nvPr/>
        </p:nvPicPr>
        <p:blipFill>
          <a:blip r:embed="rId2" cstate="print"/>
          <a:srcRect l="24426" t="4652" r="24597" b="6543"/>
          <a:stretch>
            <a:fillRect/>
          </a:stretch>
        </p:blipFill>
        <p:spPr bwMode="auto">
          <a:xfrm>
            <a:off x="35496" y="1654218"/>
            <a:ext cx="936104" cy="910686"/>
          </a:xfrm>
          <a:prstGeom prst="rect">
            <a:avLst/>
          </a:prstGeom>
          <a:noFill/>
        </p:spPr>
      </p:pic>
      <p:pic>
        <p:nvPicPr>
          <p:cNvPr id="13316" name="Picture 4" descr="Resultado de imagen para numero 2 con dedos"/>
          <p:cNvPicPr>
            <a:picLocks noChangeAspect="1" noChangeArrowheads="1"/>
          </p:cNvPicPr>
          <p:nvPr/>
        </p:nvPicPr>
        <p:blipFill>
          <a:blip r:embed="rId3" cstate="print"/>
          <a:srcRect l="21168" t="1512" r="22889"/>
          <a:stretch>
            <a:fillRect/>
          </a:stretch>
        </p:blipFill>
        <p:spPr bwMode="auto">
          <a:xfrm>
            <a:off x="8063880" y="4149080"/>
            <a:ext cx="1080120" cy="1152128"/>
          </a:xfrm>
          <a:prstGeom prst="rect">
            <a:avLst/>
          </a:prstGeom>
          <a:noFill/>
        </p:spPr>
      </p:pic>
      <p:sp>
        <p:nvSpPr>
          <p:cNvPr id="19" name="2 Marcador de contenido"/>
          <p:cNvSpPr txBox="1">
            <a:spLocks/>
          </p:cNvSpPr>
          <p:nvPr/>
        </p:nvSpPr>
        <p:spPr>
          <a:xfrm>
            <a:off x="0" y="4941168"/>
            <a:ext cx="8028384"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chemeClr val="tx1"/>
                </a:solidFill>
                <a:effectLst/>
                <a:uLnTx/>
                <a:uFillTx/>
                <a:latin typeface="+mn-lt"/>
                <a:ea typeface="+mn-ea"/>
                <a:cs typeface="+mn-cs"/>
              </a:rPr>
              <a:t>Incorporación</a:t>
            </a:r>
            <a:r>
              <a:rPr kumimoji="0" lang="es-MX" sz="2400" b="0" i="0" u="none" strike="noStrike" kern="1200" cap="none" spc="0" normalizeH="0" baseline="0" noProof="0" dirty="0">
                <a:ln>
                  <a:noFill/>
                </a:ln>
                <a:solidFill>
                  <a:schemeClr val="tx1"/>
                </a:solidFill>
                <a:effectLst/>
                <a:uLnTx/>
                <a:uFillTx/>
                <a:latin typeface="+mn-lt"/>
                <a:ea typeface="+mn-ea"/>
                <a:cs typeface="+mn-cs"/>
              </a:rPr>
              <a:t> de las clases trabajadoras, y a la situación de discriminación de mujeres y grupos culturales distintos al dominante, la escolaridad pero en condiciones que hoy calificaríamos de </a:t>
            </a:r>
            <a:r>
              <a:rPr kumimoji="0" lang="es-MX" sz="2400" b="0" i="0" u="none" strike="noStrike" kern="1200" cap="none" spc="0" normalizeH="0" baseline="0" noProof="0" dirty="0" err="1">
                <a:ln>
                  <a:noFill/>
                </a:ln>
                <a:solidFill>
                  <a:schemeClr val="tx1"/>
                </a:solidFill>
                <a:effectLst/>
                <a:uLnTx/>
                <a:uFillTx/>
                <a:latin typeface="+mn-lt"/>
                <a:ea typeface="+mn-ea"/>
                <a:cs typeface="+mn-cs"/>
              </a:rPr>
              <a:t>segregadoras</a:t>
            </a:r>
            <a:r>
              <a:rPr lang="es-MX" sz="2400" dirty="0"/>
              <a:t>,se dan las </a:t>
            </a:r>
            <a:r>
              <a:rPr lang="es-MX" sz="2400" b="1" dirty="0"/>
              <a:t>escuelas especiales</a:t>
            </a:r>
            <a:endParaRPr kumimoji="0" lang="es-MX"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19 Rectángulo"/>
          <p:cNvSpPr/>
          <p:nvPr/>
        </p:nvSpPr>
        <p:spPr>
          <a:xfrm>
            <a:off x="107504" y="4149080"/>
            <a:ext cx="3504806" cy="769441"/>
          </a:xfrm>
          <a:prstGeom prst="rect">
            <a:avLst/>
          </a:prstGeom>
        </p:spPr>
        <p:txBody>
          <a:bodyPr wrap="none">
            <a:spAutoFit/>
          </a:bodyPr>
          <a:lstStyle/>
          <a:p>
            <a:r>
              <a:rPr lang="es-MX" sz="4400" dirty="0"/>
              <a:t>SEGREGACIÓN</a:t>
            </a:r>
          </a:p>
        </p:txBody>
      </p:sp>
      <p:pic>
        <p:nvPicPr>
          <p:cNvPr id="9218" name="Picture 2" descr="Resultado de imagen para NIÑOENCERRADO"/>
          <p:cNvPicPr>
            <a:picLocks noChangeAspect="1" noChangeArrowheads="1"/>
          </p:cNvPicPr>
          <p:nvPr/>
        </p:nvPicPr>
        <p:blipFill rotWithShape="1">
          <a:blip r:embed="rId4" cstate="print"/>
          <a:srcRect r="21178"/>
          <a:stretch/>
        </p:blipFill>
        <p:spPr bwMode="auto">
          <a:xfrm>
            <a:off x="0" y="2636912"/>
            <a:ext cx="1022920" cy="1152128"/>
          </a:xfrm>
          <a:prstGeom prst="rect">
            <a:avLst/>
          </a:prstGeom>
          <a:noFill/>
        </p:spPr>
      </p:pic>
      <p:sp>
        <p:nvSpPr>
          <p:cNvPr id="9220" name="AutoShape 4" descr="Resultado de imagen para niños INTELIGENTES Y BUR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222" name="AutoShape 6" descr="Resultado de imagen para niños INTELIGENTES Y BUR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224" name="AutoShape 8" descr="Resultado de imagen para niños INTELIGENTES Y BURR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226" name="Picture 10" descr="Resultado de imagen para niños INTELIGENTES Y BURROS"/>
          <p:cNvPicPr>
            <a:picLocks noChangeAspect="1" noChangeArrowheads="1"/>
          </p:cNvPicPr>
          <p:nvPr/>
        </p:nvPicPr>
        <p:blipFill>
          <a:blip r:embed="rId5" cstate="print"/>
          <a:srcRect/>
          <a:stretch>
            <a:fillRect/>
          </a:stretch>
        </p:blipFill>
        <p:spPr bwMode="auto">
          <a:xfrm>
            <a:off x="8063880" y="5301208"/>
            <a:ext cx="1080120" cy="1224136"/>
          </a:xfrm>
          <a:prstGeom prst="rect">
            <a:avLst/>
          </a:prstGeom>
          <a:noFill/>
        </p:spPr>
      </p:pic>
    </p:spTree>
    <p:extLst>
      <p:ext uri="{BB962C8B-B14F-4D97-AF65-F5344CB8AC3E}">
        <p14:creationId xmlns:p14="http://schemas.microsoft.com/office/powerpoint/2010/main" val="357763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512" y="0"/>
            <a:ext cx="9144000" cy="2420888"/>
          </a:xfrm>
          <a:prstGeom prst="rect">
            <a:avLst/>
          </a:prstGeom>
          <a:solidFill>
            <a:srgbClr val="B7CE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290" name="Picture 2" descr="Resultado de imagen para numero 3 con dedos"/>
          <p:cNvPicPr>
            <a:picLocks noChangeAspect="1" noChangeArrowheads="1"/>
          </p:cNvPicPr>
          <p:nvPr/>
        </p:nvPicPr>
        <p:blipFill>
          <a:blip r:embed="rId2" cstate="print"/>
          <a:srcRect l="55730"/>
          <a:stretch>
            <a:fillRect/>
          </a:stretch>
        </p:blipFill>
        <p:spPr bwMode="auto">
          <a:xfrm>
            <a:off x="35496" y="209574"/>
            <a:ext cx="1315616" cy="1419226"/>
          </a:xfrm>
          <a:prstGeom prst="rect">
            <a:avLst/>
          </a:prstGeom>
          <a:noFill/>
        </p:spPr>
      </p:pic>
      <p:sp>
        <p:nvSpPr>
          <p:cNvPr id="9" name="1 Título"/>
          <p:cNvSpPr>
            <a:spLocks noGrp="1"/>
          </p:cNvSpPr>
          <p:nvPr>
            <p:ph type="title"/>
          </p:nvPr>
        </p:nvSpPr>
        <p:spPr>
          <a:xfrm>
            <a:off x="-1281336" y="-243408"/>
            <a:ext cx="8229600" cy="1143000"/>
          </a:xfrm>
        </p:spPr>
        <p:txBody>
          <a:bodyPr>
            <a:normAutofit/>
          </a:bodyPr>
          <a:lstStyle/>
          <a:p>
            <a:r>
              <a:rPr lang="es-MX" dirty="0"/>
              <a:t>INCLUSIÓN </a:t>
            </a:r>
          </a:p>
        </p:txBody>
      </p:sp>
      <p:sp>
        <p:nvSpPr>
          <p:cNvPr id="10" name="2 Marcador de contenido"/>
          <p:cNvSpPr>
            <a:spLocks noGrp="1"/>
          </p:cNvSpPr>
          <p:nvPr>
            <p:ph idx="1"/>
          </p:nvPr>
        </p:nvSpPr>
        <p:spPr>
          <a:xfrm>
            <a:off x="1331640" y="404664"/>
            <a:ext cx="7689032" cy="4525963"/>
          </a:xfrm>
        </p:spPr>
        <p:txBody>
          <a:bodyPr>
            <a:normAutofit/>
          </a:bodyPr>
          <a:lstStyle/>
          <a:p>
            <a:pPr marL="0" indent="0" algn="just">
              <a:buNone/>
            </a:pPr>
            <a:r>
              <a:rPr lang="es-MX" sz="2800" dirty="0"/>
              <a:t>Serie de </a:t>
            </a:r>
            <a:r>
              <a:rPr lang="es-MX" sz="2800" b="1" dirty="0"/>
              <a:t>cambios en los sistemas educativos </a:t>
            </a:r>
            <a:r>
              <a:rPr lang="es-MX" sz="2800" dirty="0"/>
              <a:t>tendentes a corregir las fuertes desigualdades que se iban produciendo como consecuencia de los procesos de segregación, </a:t>
            </a:r>
          </a:p>
        </p:txBody>
      </p:sp>
      <p:sp>
        <p:nvSpPr>
          <p:cNvPr id="11" name="2 Marcador de contenido"/>
          <p:cNvSpPr txBox="1">
            <a:spLocks/>
          </p:cNvSpPr>
          <p:nvPr/>
        </p:nvSpPr>
        <p:spPr>
          <a:xfrm>
            <a:off x="107504" y="3007493"/>
            <a:ext cx="8229600"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1. </a:t>
            </a:r>
            <a:r>
              <a:rPr kumimoji="0" lang="es-MX"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Reforma comprensiva de la enseñanza</a:t>
            </a:r>
            <a:r>
              <a:rPr kumimoji="0" lang="es-MX" sz="2800" b="0" i="0" u="none" strike="noStrike" kern="1200" cap="none" spc="0" normalizeH="0" baseline="0" noProof="0" dirty="0">
                <a:ln>
                  <a:noFill/>
                </a:ln>
                <a:solidFill>
                  <a:schemeClr val="tx1"/>
                </a:solidFill>
                <a:effectLst/>
                <a:uLnTx/>
                <a:uFillTx/>
                <a:latin typeface="+mn-lt"/>
                <a:ea typeface="+mn-ea"/>
                <a:cs typeface="+mn-cs"/>
              </a:rPr>
              <a:t>, incorpora a los distintos sectores socioeconómicos de la población en una única escuela básica y de carácter obligatorio</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 2. </a:t>
            </a:r>
            <a:r>
              <a:rPr kumimoji="0" lang="es-MX"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Escuelas compensatorias y multiculturales</a:t>
            </a:r>
            <a:r>
              <a:rPr kumimoji="0" lang="es-MX" sz="2800" b="0" i="0" u="none" strike="noStrike" kern="1200" cap="none" spc="0" normalizeH="0" baseline="0" noProof="0" dirty="0">
                <a:ln>
                  <a:noFill/>
                </a:ln>
                <a:solidFill>
                  <a:schemeClr val="tx1"/>
                </a:solidFill>
                <a:effectLst/>
                <a:uLnTx/>
                <a:uFillTx/>
                <a:latin typeface="+mn-lt"/>
                <a:ea typeface="+mn-ea"/>
                <a:cs typeface="+mn-cs"/>
              </a:rPr>
              <a:t>, trataron de reunir alumnos de diferentes culturas.</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3. </a:t>
            </a:r>
            <a:r>
              <a:rPr kumimoji="0" lang="es-MX"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Reformas </a:t>
            </a:r>
            <a:r>
              <a:rPr kumimoji="0" lang="es-MX" sz="2800" b="0"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n-lt"/>
                <a:ea typeface="+mn-ea"/>
                <a:cs typeface="+mn-cs"/>
              </a:rPr>
              <a:t>coeducativas</a:t>
            </a:r>
            <a:r>
              <a:rPr kumimoji="0" lang="es-MX" sz="2800" b="0" i="0" u="none" strike="noStrike" kern="1200" cap="none" spc="0" normalizeH="0" baseline="0" noProof="0" dirty="0">
                <a:ln>
                  <a:noFill/>
                </a:ln>
                <a:solidFill>
                  <a:schemeClr val="tx1"/>
                </a:solidFill>
                <a:effectLst/>
                <a:uLnTx/>
                <a:uFillTx/>
                <a:latin typeface="+mn-lt"/>
                <a:ea typeface="+mn-ea"/>
                <a:cs typeface="+mn-cs"/>
              </a:rPr>
              <a:t>, se incorporó la mujer</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4. </a:t>
            </a:r>
            <a:r>
              <a:rPr kumimoji="0" lang="es-MX"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Integración</a:t>
            </a:r>
            <a:r>
              <a:rPr kumimoji="0" lang="es-MX" sz="2800" b="0" i="0" u="none" strike="noStrike" kern="1200" cap="none" spc="0" normalizeH="0" baseline="0" noProof="0" dirty="0">
                <a:ln>
                  <a:noFill/>
                </a:ln>
                <a:solidFill>
                  <a:schemeClr val="tx1"/>
                </a:solidFill>
                <a:effectLst/>
                <a:uLnTx/>
                <a:uFillTx/>
                <a:latin typeface="+mn-lt"/>
                <a:ea typeface="+mn-ea"/>
                <a:cs typeface="+mn-cs"/>
              </a:rPr>
              <a:t> de los alumnos con NEE en las escuelas ordinarias</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 Título"/>
          <p:cNvSpPr txBox="1">
            <a:spLocks/>
          </p:cNvSpPr>
          <p:nvPr/>
        </p:nvSpPr>
        <p:spPr>
          <a:xfrm>
            <a:off x="-1548680" y="22048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a:ln>
                  <a:noFill/>
                </a:ln>
                <a:solidFill>
                  <a:schemeClr val="tx1"/>
                </a:solidFill>
                <a:effectLst/>
                <a:uLnTx/>
                <a:uFillTx/>
                <a:latin typeface="+mj-lt"/>
                <a:ea typeface="+mj-ea"/>
                <a:cs typeface="+mj-cs"/>
              </a:rPr>
              <a:t>Reformas integradoras</a:t>
            </a: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2200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5" name="4 Marcador de contenido"/>
          <p:cNvSpPr>
            <a:spLocks noGrp="1"/>
          </p:cNvSpPr>
          <p:nvPr>
            <p:ph idx="1"/>
          </p:nvPr>
        </p:nvSpPr>
        <p:spPr/>
        <p:txBody>
          <a:bodyPr/>
          <a:lstStyle/>
          <a:p>
            <a:endParaRPr lang="es-MX"/>
          </a:p>
        </p:txBody>
      </p:sp>
      <p:sp>
        <p:nvSpPr>
          <p:cNvPr id="6" name="5 Rectángulo"/>
          <p:cNvSpPr/>
          <p:nvPr/>
        </p:nvSpPr>
        <p:spPr>
          <a:xfrm>
            <a:off x="0" y="0"/>
            <a:ext cx="9144000" cy="674136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266" name="Picture 2" descr="Resultado de imagen para numero 4 con dedos"/>
          <p:cNvPicPr>
            <a:picLocks noChangeAspect="1" noChangeArrowheads="1"/>
          </p:cNvPicPr>
          <p:nvPr/>
        </p:nvPicPr>
        <p:blipFill>
          <a:blip r:embed="rId2" cstate="print"/>
          <a:srcRect/>
          <a:stretch>
            <a:fillRect/>
          </a:stretch>
        </p:blipFill>
        <p:spPr bwMode="auto">
          <a:xfrm>
            <a:off x="7380312" y="0"/>
            <a:ext cx="1475656" cy="1556792"/>
          </a:xfrm>
          <a:prstGeom prst="rect">
            <a:avLst/>
          </a:prstGeom>
          <a:noFill/>
        </p:spPr>
      </p:pic>
      <p:sp>
        <p:nvSpPr>
          <p:cNvPr id="8" name="1 Título"/>
          <p:cNvSpPr txBox="1">
            <a:spLocks/>
          </p:cNvSpPr>
          <p:nvPr/>
        </p:nvSpPr>
        <p:spPr>
          <a:xfrm>
            <a:off x="-108520" y="1166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dirty="0">
                <a:latin typeface="+mj-lt"/>
                <a:ea typeface="+mj-ea"/>
                <a:cs typeface="+mj-cs"/>
              </a:rPr>
              <a:t>REESTRUCTURACIÓN</a:t>
            </a:r>
            <a:endParaRPr kumimoji="0" lang="es-MX"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2 Marcador de contenido"/>
          <p:cNvSpPr txBox="1">
            <a:spLocks/>
          </p:cNvSpPr>
          <p:nvPr/>
        </p:nvSpPr>
        <p:spPr>
          <a:xfrm>
            <a:off x="0" y="1052736"/>
            <a:ext cx="8964488" cy="4525963"/>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La educación inclusiva supone dos procesos interrelacionados: </a:t>
            </a:r>
          </a:p>
          <a:p>
            <a:pPr marL="514350" marR="0" lvl="0" indent="-514350" algn="just"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El proceso de </a:t>
            </a:r>
            <a:r>
              <a:rPr kumimoji="0" lang="es-MX" sz="2800" b="1" i="0" u="none" strike="noStrike" kern="1200" cap="none" spc="0" normalizeH="0" baseline="0" noProof="0" dirty="0">
                <a:ln>
                  <a:noFill/>
                </a:ln>
                <a:solidFill>
                  <a:schemeClr val="tx1"/>
                </a:solidFill>
                <a:effectLst/>
                <a:uLnTx/>
                <a:uFillTx/>
                <a:latin typeface="+mn-lt"/>
                <a:ea typeface="+mn-ea"/>
                <a:cs typeface="+mn-cs"/>
              </a:rPr>
              <a:t>incrementar la participación </a:t>
            </a:r>
            <a:r>
              <a:rPr kumimoji="0" lang="es-MX" sz="2800" b="0" i="0" u="none" strike="noStrike" kern="1200" cap="none" spc="0" normalizeH="0" baseline="0" noProof="0" dirty="0">
                <a:ln>
                  <a:noFill/>
                </a:ln>
                <a:solidFill>
                  <a:schemeClr val="tx1"/>
                </a:solidFill>
                <a:effectLst/>
                <a:uLnTx/>
                <a:uFillTx/>
                <a:latin typeface="+mn-lt"/>
                <a:ea typeface="+mn-ea"/>
                <a:cs typeface="+mn-cs"/>
              </a:rPr>
              <a:t>de los alumnos en la cultura y el currículum de las comunidades y escuelas ordinarias, y </a:t>
            </a:r>
          </a:p>
          <a:p>
            <a:pPr marL="514350" marR="0" lvl="0" indent="-514350" algn="just"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chemeClr val="tx1"/>
                </a:solidFill>
                <a:effectLst/>
                <a:uLnTx/>
                <a:uFillTx/>
                <a:latin typeface="+mn-lt"/>
                <a:ea typeface="+mn-ea"/>
                <a:cs typeface="+mn-cs"/>
              </a:rPr>
              <a:t>El proceso de </a:t>
            </a:r>
            <a:r>
              <a:rPr kumimoji="0" lang="es-MX" sz="2800" b="1" i="0" u="none" strike="noStrike" kern="1200" cap="none" spc="0" normalizeH="0" baseline="0" noProof="0" dirty="0">
                <a:ln>
                  <a:noFill/>
                </a:ln>
                <a:solidFill>
                  <a:schemeClr val="tx1"/>
                </a:solidFill>
                <a:effectLst/>
                <a:uLnTx/>
                <a:uFillTx/>
                <a:latin typeface="+mn-lt"/>
                <a:ea typeface="+mn-ea"/>
                <a:cs typeface="+mn-cs"/>
              </a:rPr>
              <a:t>reducir la exclusión </a:t>
            </a:r>
            <a:r>
              <a:rPr kumimoji="0" lang="es-MX" sz="2800" b="0" i="0" u="none" strike="noStrike" kern="1200" cap="none" spc="0" normalizeH="0" baseline="0" noProof="0" dirty="0">
                <a:ln>
                  <a:noFill/>
                </a:ln>
                <a:solidFill>
                  <a:schemeClr val="tx1"/>
                </a:solidFill>
                <a:effectLst/>
                <a:uLnTx/>
                <a:uFillTx/>
                <a:latin typeface="+mn-lt"/>
                <a:ea typeface="+mn-ea"/>
                <a:cs typeface="+mn-cs"/>
              </a:rPr>
              <a:t>de los alumnos de las comunidades y culturas normales.</a:t>
            </a:r>
          </a:p>
          <a:p>
            <a:pPr marL="514350" indent="-514350" algn="just">
              <a:spcBef>
                <a:spcPct val="20000"/>
              </a:spcBef>
            </a:pPr>
            <a:r>
              <a:rPr lang="es-MX" sz="2800" dirty="0"/>
              <a:t>Hablar de inclusión nos remite a la consideración de prácticas —educativas y sociales— democráticas., y es la respuesta a la </a:t>
            </a:r>
            <a:r>
              <a:rPr lang="es-MX" sz="2800" u="sng" dirty="0"/>
              <a:t>discapacidad</a:t>
            </a:r>
          </a:p>
          <a:p>
            <a:pPr marL="514350" marR="0" lvl="0" indent="-514350" algn="just"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endParaRPr kumimoji="0" lang="es-MX"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descr="Resultado de imagen para etica profesional docente"/>
          <p:cNvPicPr>
            <a:picLocks noChangeAspect="1" noChangeArrowheads="1"/>
          </p:cNvPicPr>
          <p:nvPr/>
        </p:nvPicPr>
        <p:blipFill>
          <a:blip r:embed="rId3" cstate="print"/>
          <a:srcRect/>
          <a:stretch>
            <a:fillRect/>
          </a:stretch>
        </p:blipFill>
        <p:spPr bwMode="auto">
          <a:xfrm>
            <a:off x="2771800" y="5199112"/>
            <a:ext cx="3057525" cy="1326232"/>
          </a:xfrm>
          <a:prstGeom prst="rect">
            <a:avLst/>
          </a:prstGeom>
          <a:noFill/>
        </p:spPr>
      </p:pic>
    </p:spTree>
    <p:extLst>
      <p:ext uri="{BB962C8B-B14F-4D97-AF65-F5344CB8AC3E}">
        <p14:creationId xmlns:p14="http://schemas.microsoft.com/office/powerpoint/2010/main" val="317301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229600" cy="5289451"/>
          </a:xfrm>
        </p:spPr>
        <p:txBody>
          <a:bodyPr>
            <a:normAutofit/>
          </a:bodyPr>
          <a:lstStyle/>
          <a:p>
            <a:pPr marL="0" indent="0" algn="just">
              <a:buNone/>
            </a:pPr>
            <a:r>
              <a:rPr lang="es-MX" sz="2800" dirty="0"/>
              <a:t>Por primera vez en la historia, hablar de diversidad en la escuela es hablar de la participación de cualquier persona (con independencia de sus características sociales, culturales, biológicas, intelectuales, afectivas, etc.) en la escuela de su comunidad, es hablar de la necesidad de estudiar y luchar contra las barreras al aprendizaje en la escuela, y es hablar de una educación de calidad para todos los alumnos (Booth,2000).</a:t>
            </a:r>
          </a:p>
        </p:txBody>
      </p:sp>
      <p:pic>
        <p:nvPicPr>
          <p:cNvPr id="7170" name="Picture 2" descr="Resultado de imagen para INCLUSION"/>
          <p:cNvPicPr>
            <a:picLocks noChangeAspect="1" noChangeArrowheads="1"/>
          </p:cNvPicPr>
          <p:nvPr/>
        </p:nvPicPr>
        <p:blipFill>
          <a:blip r:embed="rId2" cstate="print"/>
          <a:srcRect/>
          <a:stretch>
            <a:fillRect/>
          </a:stretch>
        </p:blipFill>
        <p:spPr bwMode="auto">
          <a:xfrm>
            <a:off x="200347" y="3861048"/>
            <a:ext cx="8620125" cy="2808312"/>
          </a:xfrm>
          <a:prstGeom prst="rect">
            <a:avLst/>
          </a:prstGeom>
          <a:noFill/>
        </p:spPr>
      </p:pic>
    </p:spTree>
    <p:extLst>
      <p:ext uri="{BB962C8B-B14F-4D97-AF65-F5344CB8AC3E}">
        <p14:creationId xmlns:p14="http://schemas.microsoft.com/office/powerpoint/2010/main" val="97806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1811"/>
            <a:ext cx="8229600" cy="1143000"/>
          </a:xfrm>
        </p:spPr>
        <p:txBody>
          <a:bodyPr/>
          <a:lstStyle/>
          <a:p>
            <a:r>
              <a:rPr lang="es-MX" dirty="0"/>
              <a:t>Perspectivas de la inclusión</a:t>
            </a:r>
          </a:p>
        </p:txBody>
      </p:sp>
      <p:sp>
        <p:nvSpPr>
          <p:cNvPr id="3" name="2 Marcador de contenido"/>
          <p:cNvSpPr>
            <a:spLocks noGrp="1"/>
          </p:cNvSpPr>
          <p:nvPr>
            <p:ph idx="1"/>
          </p:nvPr>
        </p:nvSpPr>
        <p:spPr>
          <a:xfrm>
            <a:off x="179512" y="1700808"/>
            <a:ext cx="8229600" cy="4525963"/>
          </a:xfrm>
        </p:spPr>
        <p:txBody>
          <a:bodyPr/>
          <a:lstStyle/>
          <a:p>
            <a:r>
              <a:rPr lang="es-MX" dirty="0"/>
              <a:t>Derechos humanos</a:t>
            </a:r>
          </a:p>
          <a:p>
            <a:r>
              <a:rPr lang="es-MX" dirty="0"/>
              <a:t>Modelo social</a:t>
            </a:r>
          </a:p>
          <a:p>
            <a:r>
              <a:rPr lang="es-MX" dirty="0"/>
              <a:t>Perspectiva organizativa</a:t>
            </a:r>
          </a:p>
          <a:p>
            <a:r>
              <a:rPr lang="es-MX" dirty="0"/>
              <a:t>Modelos comunitarios </a:t>
            </a:r>
          </a:p>
          <a:p>
            <a:r>
              <a:rPr lang="es-MX" dirty="0"/>
              <a:t>Perspectiva </a:t>
            </a:r>
            <a:r>
              <a:rPr lang="es-MX" dirty="0" err="1"/>
              <a:t>emancipatoria</a:t>
            </a:r>
            <a:r>
              <a:rPr lang="es-MX" dirty="0"/>
              <a:t> </a:t>
            </a:r>
          </a:p>
          <a:p>
            <a:r>
              <a:rPr lang="es-MX" dirty="0"/>
              <a:t>Perspectiva participativa</a:t>
            </a:r>
          </a:p>
          <a:p>
            <a:endParaRPr lang="es-MX" dirty="0"/>
          </a:p>
        </p:txBody>
      </p:sp>
      <p:pic>
        <p:nvPicPr>
          <p:cNvPr id="6146" name="Picture 2" descr="Resultado de imagen para INCLUSION"/>
          <p:cNvPicPr>
            <a:picLocks noChangeAspect="1" noChangeArrowheads="1"/>
          </p:cNvPicPr>
          <p:nvPr/>
        </p:nvPicPr>
        <p:blipFill>
          <a:blip r:embed="rId2" cstate="print"/>
          <a:srcRect/>
          <a:stretch>
            <a:fillRect/>
          </a:stretch>
        </p:blipFill>
        <p:spPr bwMode="auto">
          <a:xfrm>
            <a:off x="5187255" y="1628800"/>
            <a:ext cx="3705225" cy="4752528"/>
          </a:xfrm>
          <a:prstGeom prst="rect">
            <a:avLst/>
          </a:prstGeom>
          <a:noFill/>
        </p:spPr>
      </p:pic>
    </p:spTree>
    <p:extLst>
      <p:ext uri="{BB962C8B-B14F-4D97-AF65-F5344CB8AC3E}">
        <p14:creationId xmlns:p14="http://schemas.microsoft.com/office/powerpoint/2010/main" val="274474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9144000" cy="1143000"/>
          </a:xfrm>
        </p:spPr>
        <p:txBody>
          <a:bodyPr>
            <a:noAutofit/>
          </a:bodyPr>
          <a:lstStyle/>
          <a:p>
            <a:r>
              <a:rPr lang="es-MX" sz="2600" b="1" dirty="0">
                <a:effectLst>
                  <a:outerShdw blurRad="38100" dist="38100" dir="2700000" algn="tl">
                    <a:srgbClr val="000000">
                      <a:alpha val="43137"/>
                    </a:srgbClr>
                  </a:outerShdw>
                </a:effectLst>
              </a:rPr>
              <a:t>LA PERSPECTIVA ÉTICA: LOS DERECHOS</a:t>
            </a:r>
            <a:br>
              <a:rPr lang="es-MX" sz="2600" b="1" dirty="0">
                <a:effectLst>
                  <a:outerShdw blurRad="38100" dist="38100" dir="2700000" algn="tl">
                    <a:srgbClr val="000000">
                      <a:alpha val="43137"/>
                    </a:srgbClr>
                  </a:outerShdw>
                </a:effectLst>
              </a:rPr>
            </a:br>
            <a:r>
              <a:rPr lang="es-MX" sz="2600" b="1" dirty="0">
                <a:effectLst>
                  <a:outerShdw blurRad="38100" dist="38100" dir="2700000" algn="tl">
                    <a:srgbClr val="000000">
                      <a:alpha val="43137"/>
                    </a:srgbClr>
                  </a:outerShdw>
                </a:effectLst>
              </a:rPr>
              <a:t>HUMANOS COMO TRASFONDO DE LA INCLUSIÓN EDUCATIVA</a:t>
            </a:r>
          </a:p>
        </p:txBody>
      </p:sp>
      <p:sp>
        <p:nvSpPr>
          <p:cNvPr id="3" name="2 Marcador de contenido"/>
          <p:cNvSpPr>
            <a:spLocks noGrp="1"/>
          </p:cNvSpPr>
          <p:nvPr>
            <p:ph idx="1"/>
          </p:nvPr>
        </p:nvSpPr>
        <p:spPr>
          <a:xfrm>
            <a:off x="251520" y="1268760"/>
            <a:ext cx="8229600" cy="4525963"/>
          </a:xfrm>
        </p:spPr>
        <p:txBody>
          <a:bodyPr>
            <a:normAutofit/>
          </a:bodyPr>
          <a:lstStyle/>
          <a:p>
            <a:r>
              <a:rPr lang="es-MX" sz="2800" dirty="0"/>
              <a:t>Declaración de los derechos humanos</a:t>
            </a:r>
          </a:p>
          <a:p>
            <a:r>
              <a:rPr lang="es-MX" sz="2800" dirty="0"/>
              <a:t>La inclusión se plantea pues como un derecho humano.</a:t>
            </a:r>
          </a:p>
          <a:p>
            <a:r>
              <a:rPr lang="es-MX" sz="2800" dirty="0"/>
              <a:t>El concepto de </a:t>
            </a:r>
            <a:r>
              <a:rPr lang="es-MX" sz="2800" dirty="0">
                <a:effectLst>
                  <a:outerShdw blurRad="38100" dist="38100" dir="2700000" algn="tl">
                    <a:srgbClr val="000000">
                      <a:alpha val="43137"/>
                    </a:srgbClr>
                  </a:outerShdw>
                </a:effectLst>
              </a:rPr>
              <a:t>justicia social </a:t>
            </a:r>
            <a:r>
              <a:rPr lang="es-MX" sz="2800" dirty="0"/>
              <a:t>conlleva pensar en los excluidos como seres humanos con derechos, y en la sociedad como institución con obligaciones de justicia hacia ellos.</a:t>
            </a:r>
          </a:p>
        </p:txBody>
      </p:sp>
      <p:pic>
        <p:nvPicPr>
          <p:cNvPr id="5122" name="Picture 2" descr="Resultado de imagen para ETICA"/>
          <p:cNvPicPr>
            <a:picLocks noChangeAspect="1" noChangeArrowheads="1"/>
          </p:cNvPicPr>
          <p:nvPr/>
        </p:nvPicPr>
        <p:blipFill>
          <a:blip r:embed="rId2" cstate="print"/>
          <a:srcRect/>
          <a:stretch>
            <a:fillRect/>
          </a:stretch>
        </p:blipFill>
        <p:spPr bwMode="auto">
          <a:xfrm>
            <a:off x="1187624" y="4581128"/>
            <a:ext cx="6768752" cy="2016224"/>
          </a:xfrm>
          <a:prstGeom prst="rect">
            <a:avLst/>
          </a:prstGeom>
          <a:noFill/>
        </p:spPr>
      </p:pic>
    </p:spTree>
    <p:extLst>
      <p:ext uri="{BB962C8B-B14F-4D97-AF65-F5344CB8AC3E}">
        <p14:creationId xmlns:p14="http://schemas.microsoft.com/office/powerpoint/2010/main" val="4084572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770</Words>
  <Application>Microsoft Office PowerPoint</Application>
  <PresentationFormat>Presentación en pantalla (4:3)</PresentationFormat>
  <Paragraphs>50</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EXCLUSIÓN</vt:lpstr>
      <vt:lpstr>INCLUSIÓN </vt:lpstr>
      <vt:lpstr>Presentación de PowerPoint</vt:lpstr>
      <vt:lpstr>Presentación de PowerPoint</vt:lpstr>
      <vt:lpstr>Perspectivas de la inclusión</vt:lpstr>
      <vt:lpstr>LA PERSPECTIVA ÉTICA: LOS DERECHOS HUMANOS COMO TRASFONDO DE LA INCLUSIÓN EDUCATIVA</vt:lpstr>
      <vt:lpstr>LA PERSPECTIVA SOCIAL: LA LECTURA EN CLAVE SOCIAL DE LA DISCAPACIDAD</vt:lpstr>
      <vt:lpstr>LA PERSPECTIVA ORGANIZATIVA: LA CONSTRUCCIÓN INSTITUCIONAL DE LA ORGANIZACIÓN INCLUSIVA</vt:lpstr>
      <vt:lpstr>LA PERSPECTIVA INVESTIGADORA: LA EMANCIPACIÓN COMO CAMINO HACIA LA INCLUSIÓN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escuela para todos</dc:title>
  <dc:creator>OfficeDepot</dc:creator>
  <cp:lastModifiedBy>edith</cp:lastModifiedBy>
  <cp:revision>38</cp:revision>
  <dcterms:created xsi:type="dcterms:W3CDTF">2015-10-18T22:24:09Z</dcterms:created>
  <dcterms:modified xsi:type="dcterms:W3CDTF">2019-10-08T18:09:17Z</dcterms:modified>
</cp:coreProperties>
</file>