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5" r:id="rId8"/>
    <p:sldId id="266" r:id="rId9"/>
    <p:sldId id="267" r:id="rId10"/>
    <p:sldId id="268" r:id="rId11"/>
    <p:sldId id="269" r:id="rId12"/>
    <p:sldId id="270" r:id="rId13"/>
    <p:sldId id="271" r:id="rId14"/>
    <p:sldId id="273" r:id="rId15"/>
    <p:sldId id="274"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5" d="100"/>
          <a:sy n="45" d="100"/>
        </p:scale>
        <p:origin x="-67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74F91-3459-4153-A394-451A0645DE0E}"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s-MX"/>
        </a:p>
      </dgm:t>
    </dgm:pt>
    <dgm:pt modelId="{680A3E01-577C-42A7-B641-200A007855C4}">
      <dgm:prSet phldrT="[Texto]"/>
      <dgm:spPr/>
      <dgm:t>
        <a:bodyPr/>
        <a:lstStyle/>
        <a:p>
          <a:r>
            <a:rPr lang="es-MX" dirty="0"/>
            <a:t>Integración</a:t>
          </a:r>
        </a:p>
      </dgm:t>
    </dgm:pt>
    <dgm:pt modelId="{E9F0D156-D2BD-4722-B6D1-71F67D83050F}" type="parTrans" cxnId="{F0CB1CC4-F803-4EAC-8DB6-4AD0718FA048}">
      <dgm:prSet/>
      <dgm:spPr/>
      <dgm:t>
        <a:bodyPr/>
        <a:lstStyle/>
        <a:p>
          <a:endParaRPr lang="es-MX"/>
        </a:p>
      </dgm:t>
    </dgm:pt>
    <dgm:pt modelId="{D8A71966-247E-47BF-A9D1-9484B72FB1FF}" type="sibTrans" cxnId="{F0CB1CC4-F803-4EAC-8DB6-4AD0718FA048}">
      <dgm:prSet/>
      <dgm:spPr/>
      <dgm:t>
        <a:bodyPr/>
        <a:lstStyle/>
        <a:p>
          <a:endParaRPr lang="es-MX"/>
        </a:p>
      </dgm:t>
    </dgm:pt>
    <dgm:pt modelId="{135E9A7C-1372-4125-BCDA-64CE863BA86F}">
      <dgm:prSet phldrT="[Texto]"/>
      <dgm:spPr/>
      <dgm:t>
        <a:bodyPr/>
        <a:lstStyle/>
        <a:p>
          <a:r>
            <a:rPr lang="es-MX" dirty="0"/>
            <a:t>Aún hay niños que son excluidos, por ejemplo los pobres</a:t>
          </a:r>
        </a:p>
      </dgm:t>
    </dgm:pt>
    <dgm:pt modelId="{1A941DA6-00F9-4E98-8259-4C0ECDB46658}" type="parTrans" cxnId="{ABF2BEE9-CC8A-4F55-936B-3B2C6560655D}">
      <dgm:prSet/>
      <dgm:spPr/>
      <dgm:t>
        <a:bodyPr/>
        <a:lstStyle/>
        <a:p>
          <a:endParaRPr lang="es-MX"/>
        </a:p>
      </dgm:t>
    </dgm:pt>
    <dgm:pt modelId="{B3AA19B6-E41D-4BC9-94C7-70AA30B11FEF}" type="sibTrans" cxnId="{ABF2BEE9-CC8A-4F55-936B-3B2C6560655D}">
      <dgm:prSet/>
      <dgm:spPr/>
      <dgm:t>
        <a:bodyPr/>
        <a:lstStyle/>
        <a:p>
          <a:endParaRPr lang="es-MX"/>
        </a:p>
      </dgm:t>
    </dgm:pt>
    <dgm:pt modelId="{5F3CFAAA-D2DF-426D-8736-049E10A68B08}">
      <dgm:prSet phldrT="[Texto]"/>
      <dgm:spPr/>
      <dgm:t>
        <a:bodyPr/>
        <a:lstStyle/>
        <a:p>
          <a:pPr algn="ctr"/>
          <a:r>
            <a:rPr lang="es-MX" dirty="0"/>
            <a:t>Dos limitaciones:</a:t>
          </a:r>
        </a:p>
        <a:p>
          <a:pPr algn="l"/>
          <a:r>
            <a:rPr lang="es-MX" dirty="0"/>
            <a:t>1. No atiende a toda la población excluida de las escuelas comunes, se ha limitado a la atención de niños con NEE.</a:t>
          </a:r>
        </a:p>
        <a:p>
          <a:pPr algn="l"/>
          <a:r>
            <a:rPr lang="es-MX" dirty="0"/>
            <a:t>2. Los esfuerzos están en preparar al alumno para ajustarse a la dinámica del aula que parece inalterable.</a:t>
          </a:r>
        </a:p>
      </dgm:t>
    </dgm:pt>
    <dgm:pt modelId="{F596D5FA-FA22-48F4-A393-011E648FDBBE}" type="parTrans" cxnId="{5010B7A6-92A7-4E60-9051-5F56F386CB14}">
      <dgm:prSet/>
      <dgm:spPr/>
      <dgm:t>
        <a:bodyPr/>
        <a:lstStyle/>
        <a:p>
          <a:endParaRPr lang="es-MX"/>
        </a:p>
      </dgm:t>
    </dgm:pt>
    <dgm:pt modelId="{DABFF8A3-0558-4AB3-A8F1-049DDE694B45}" type="sibTrans" cxnId="{5010B7A6-92A7-4E60-9051-5F56F386CB14}">
      <dgm:prSet/>
      <dgm:spPr/>
      <dgm:t>
        <a:bodyPr/>
        <a:lstStyle/>
        <a:p>
          <a:endParaRPr lang="es-MX"/>
        </a:p>
      </dgm:t>
    </dgm:pt>
    <dgm:pt modelId="{4F69A2FC-AD71-4FC3-903C-49725DA25BA6}">
      <dgm:prSet phldrT="[Texto]"/>
      <dgm:spPr/>
      <dgm:t>
        <a:bodyPr/>
        <a:lstStyle/>
        <a:p>
          <a:r>
            <a:rPr lang="es-MX" dirty="0"/>
            <a:t>Inclusión</a:t>
          </a:r>
        </a:p>
      </dgm:t>
    </dgm:pt>
    <dgm:pt modelId="{E6DF4DAB-9F4F-4254-BCE2-D86C23E5609A}" type="parTrans" cxnId="{51469344-CFF0-4F6B-94C3-EC69608E2CF6}">
      <dgm:prSet/>
      <dgm:spPr/>
      <dgm:t>
        <a:bodyPr/>
        <a:lstStyle/>
        <a:p>
          <a:endParaRPr lang="es-MX"/>
        </a:p>
      </dgm:t>
    </dgm:pt>
    <dgm:pt modelId="{577C3283-9530-410F-9FD2-93DA950C4659}" type="sibTrans" cxnId="{51469344-CFF0-4F6B-94C3-EC69608E2CF6}">
      <dgm:prSet/>
      <dgm:spPr/>
      <dgm:t>
        <a:bodyPr/>
        <a:lstStyle/>
        <a:p>
          <a:endParaRPr lang="es-MX"/>
        </a:p>
      </dgm:t>
    </dgm:pt>
    <dgm:pt modelId="{50844F53-B892-4A3E-A3FA-8ECD8E96A1EA}">
      <dgm:prSet phldrT="[Texto]"/>
      <dgm:spPr/>
      <dgm:t>
        <a:bodyPr/>
        <a:lstStyle/>
        <a:p>
          <a:r>
            <a:rPr lang="es-MX" dirty="0"/>
            <a:t>Es lo opuesto a la excusión</a:t>
          </a:r>
        </a:p>
      </dgm:t>
    </dgm:pt>
    <dgm:pt modelId="{BB81C615-3DCE-4C91-A4D5-115F9EA79DE7}" type="parTrans" cxnId="{E8B2CA38-44CE-46C8-9DD2-1EDDED94398A}">
      <dgm:prSet/>
      <dgm:spPr/>
      <dgm:t>
        <a:bodyPr/>
        <a:lstStyle/>
        <a:p>
          <a:endParaRPr lang="es-MX"/>
        </a:p>
      </dgm:t>
    </dgm:pt>
    <dgm:pt modelId="{2A9ADC39-C109-468B-BBAC-2A66E60CF6A9}" type="sibTrans" cxnId="{E8B2CA38-44CE-46C8-9DD2-1EDDED94398A}">
      <dgm:prSet/>
      <dgm:spPr/>
      <dgm:t>
        <a:bodyPr/>
        <a:lstStyle/>
        <a:p>
          <a:endParaRPr lang="es-MX"/>
        </a:p>
      </dgm:t>
    </dgm:pt>
    <dgm:pt modelId="{11DA0AB4-3A3F-4082-8FF4-D7FF1BC930ED}">
      <dgm:prSet phldrT="[Texto]"/>
      <dgm:spPr/>
      <dgm:t>
        <a:bodyPr/>
        <a:lstStyle/>
        <a:p>
          <a:r>
            <a:rPr lang="es-MX" dirty="0"/>
            <a:t>Nace como respuesta a la exclusión</a:t>
          </a:r>
        </a:p>
      </dgm:t>
    </dgm:pt>
    <dgm:pt modelId="{ED2E009A-6B1B-418D-B857-2F3968D303C6}" type="parTrans" cxnId="{29D022D3-262C-417E-BFF2-E0F3D4946E1C}">
      <dgm:prSet/>
      <dgm:spPr/>
      <dgm:t>
        <a:bodyPr/>
        <a:lstStyle/>
        <a:p>
          <a:endParaRPr lang="es-MX"/>
        </a:p>
      </dgm:t>
    </dgm:pt>
    <dgm:pt modelId="{4A47BC22-1A79-4B65-9F33-24E2FF487C55}" type="sibTrans" cxnId="{29D022D3-262C-417E-BFF2-E0F3D4946E1C}">
      <dgm:prSet/>
      <dgm:spPr/>
      <dgm:t>
        <a:bodyPr/>
        <a:lstStyle/>
        <a:p>
          <a:endParaRPr lang="es-MX"/>
        </a:p>
      </dgm:t>
    </dgm:pt>
    <dgm:pt modelId="{24D2CA90-FCEC-49CE-A859-068CAF2E3AFF}">
      <dgm:prSet phldrT="[Texto]"/>
      <dgm:spPr/>
      <dgm:t>
        <a:bodyPr/>
        <a:lstStyle/>
        <a:p>
          <a:r>
            <a:rPr lang="es-MX" dirty="0"/>
            <a:t>Supone un avance cualitativo respecto a la integración</a:t>
          </a:r>
        </a:p>
      </dgm:t>
    </dgm:pt>
    <dgm:pt modelId="{A75275B4-5436-4EEB-B562-0802255FC2DC}" type="parTrans" cxnId="{F981E96B-FDE4-4F36-8232-E5D202BBE6DB}">
      <dgm:prSet/>
      <dgm:spPr/>
      <dgm:t>
        <a:bodyPr/>
        <a:lstStyle/>
        <a:p>
          <a:endParaRPr lang="es-MX"/>
        </a:p>
      </dgm:t>
    </dgm:pt>
    <dgm:pt modelId="{E5D90C74-6C43-4C0D-8278-1EF0796160FC}" type="sibTrans" cxnId="{F981E96B-FDE4-4F36-8232-E5D202BBE6DB}">
      <dgm:prSet/>
      <dgm:spPr/>
      <dgm:t>
        <a:bodyPr/>
        <a:lstStyle/>
        <a:p>
          <a:endParaRPr lang="es-MX"/>
        </a:p>
      </dgm:t>
    </dgm:pt>
    <dgm:pt modelId="{C2A7F68A-2BC1-4779-8A6F-844A5ADF3432}" type="pres">
      <dgm:prSet presAssocID="{CAE74F91-3459-4153-A394-451A0645DE0E}" presName="diagram" presStyleCnt="0">
        <dgm:presLayoutVars>
          <dgm:chPref val="1"/>
          <dgm:dir/>
          <dgm:animOne val="branch"/>
          <dgm:animLvl val="lvl"/>
          <dgm:resizeHandles/>
        </dgm:presLayoutVars>
      </dgm:prSet>
      <dgm:spPr/>
      <dgm:t>
        <a:bodyPr/>
        <a:lstStyle/>
        <a:p>
          <a:endParaRPr lang="es-ES"/>
        </a:p>
      </dgm:t>
    </dgm:pt>
    <dgm:pt modelId="{9DEAF60F-0AFD-42F4-8E16-8D07C76FD320}" type="pres">
      <dgm:prSet presAssocID="{680A3E01-577C-42A7-B641-200A007855C4}" presName="root" presStyleCnt="0"/>
      <dgm:spPr/>
    </dgm:pt>
    <dgm:pt modelId="{54868FC6-A2D6-4CE3-AF22-B833381F7BFD}" type="pres">
      <dgm:prSet presAssocID="{680A3E01-577C-42A7-B641-200A007855C4}" presName="rootComposite" presStyleCnt="0"/>
      <dgm:spPr/>
    </dgm:pt>
    <dgm:pt modelId="{F7B5CF02-13BB-4A1D-80BB-6697AFFE862F}" type="pres">
      <dgm:prSet presAssocID="{680A3E01-577C-42A7-B641-200A007855C4}" presName="rootText" presStyleLbl="node1" presStyleIdx="0" presStyleCnt="2" custScaleX="155533"/>
      <dgm:spPr/>
      <dgm:t>
        <a:bodyPr/>
        <a:lstStyle/>
        <a:p>
          <a:endParaRPr lang="es-ES"/>
        </a:p>
      </dgm:t>
    </dgm:pt>
    <dgm:pt modelId="{D1EE95C3-A3C9-4B62-91AE-036AFF600DE4}" type="pres">
      <dgm:prSet presAssocID="{680A3E01-577C-42A7-B641-200A007855C4}" presName="rootConnector" presStyleLbl="node1" presStyleIdx="0" presStyleCnt="2"/>
      <dgm:spPr/>
      <dgm:t>
        <a:bodyPr/>
        <a:lstStyle/>
        <a:p>
          <a:endParaRPr lang="es-ES"/>
        </a:p>
      </dgm:t>
    </dgm:pt>
    <dgm:pt modelId="{F91848F3-1D7E-41B6-853C-A9E8D151FF5B}" type="pres">
      <dgm:prSet presAssocID="{680A3E01-577C-42A7-B641-200A007855C4}" presName="childShape" presStyleCnt="0"/>
      <dgm:spPr/>
    </dgm:pt>
    <dgm:pt modelId="{9ACBE235-A6AE-426C-A1FE-9B0BFC452277}" type="pres">
      <dgm:prSet presAssocID="{1A941DA6-00F9-4E98-8259-4C0ECDB46658}" presName="Name13" presStyleLbl="parChTrans1D2" presStyleIdx="0" presStyleCnt="5"/>
      <dgm:spPr/>
      <dgm:t>
        <a:bodyPr/>
        <a:lstStyle/>
        <a:p>
          <a:endParaRPr lang="es-ES"/>
        </a:p>
      </dgm:t>
    </dgm:pt>
    <dgm:pt modelId="{14D2A536-2F95-4611-A09B-4E7EEFE0A0FD}" type="pres">
      <dgm:prSet presAssocID="{135E9A7C-1372-4125-BCDA-64CE863BA86F}" presName="childText" presStyleLbl="bgAcc1" presStyleIdx="0" presStyleCnt="5" custScaleX="194369">
        <dgm:presLayoutVars>
          <dgm:bulletEnabled val="1"/>
        </dgm:presLayoutVars>
      </dgm:prSet>
      <dgm:spPr/>
      <dgm:t>
        <a:bodyPr/>
        <a:lstStyle/>
        <a:p>
          <a:endParaRPr lang="es-ES"/>
        </a:p>
      </dgm:t>
    </dgm:pt>
    <dgm:pt modelId="{B4055B0D-6B36-439A-8842-C5C31EC73CBF}" type="pres">
      <dgm:prSet presAssocID="{F596D5FA-FA22-48F4-A393-011E648FDBBE}" presName="Name13" presStyleLbl="parChTrans1D2" presStyleIdx="1" presStyleCnt="5"/>
      <dgm:spPr/>
      <dgm:t>
        <a:bodyPr/>
        <a:lstStyle/>
        <a:p>
          <a:endParaRPr lang="es-ES"/>
        </a:p>
      </dgm:t>
    </dgm:pt>
    <dgm:pt modelId="{4EC032B1-2E9C-4259-AD2A-6FA8D961A2B0}" type="pres">
      <dgm:prSet presAssocID="{5F3CFAAA-D2DF-426D-8736-049E10A68B08}" presName="childText" presStyleLbl="bgAcc1" presStyleIdx="1" presStyleCnt="5" custScaleX="228243" custScaleY="221284">
        <dgm:presLayoutVars>
          <dgm:bulletEnabled val="1"/>
        </dgm:presLayoutVars>
      </dgm:prSet>
      <dgm:spPr/>
      <dgm:t>
        <a:bodyPr/>
        <a:lstStyle/>
        <a:p>
          <a:endParaRPr lang="es-ES"/>
        </a:p>
      </dgm:t>
    </dgm:pt>
    <dgm:pt modelId="{AF9F4892-5732-4A34-B58A-C5121CE1FF97}" type="pres">
      <dgm:prSet presAssocID="{4F69A2FC-AD71-4FC3-903C-49725DA25BA6}" presName="root" presStyleCnt="0"/>
      <dgm:spPr/>
    </dgm:pt>
    <dgm:pt modelId="{8EA1D458-FD5F-4650-A5F2-69B69DDC4030}" type="pres">
      <dgm:prSet presAssocID="{4F69A2FC-AD71-4FC3-903C-49725DA25BA6}" presName="rootComposite" presStyleCnt="0"/>
      <dgm:spPr/>
    </dgm:pt>
    <dgm:pt modelId="{73FF3B0B-B9C8-4C92-8F21-FD42FE37F883}" type="pres">
      <dgm:prSet presAssocID="{4F69A2FC-AD71-4FC3-903C-49725DA25BA6}" presName="rootText" presStyleLbl="node1" presStyleIdx="1" presStyleCnt="2" custScaleX="134351"/>
      <dgm:spPr/>
      <dgm:t>
        <a:bodyPr/>
        <a:lstStyle/>
        <a:p>
          <a:endParaRPr lang="es-ES"/>
        </a:p>
      </dgm:t>
    </dgm:pt>
    <dgm:pt modelId="{19E476E5-C2EE-44F7-A026-1E77C58A4324}" type="pres">
      <dgm:prSet presAssocID="{4F69A2FC-AD71-4FC3-903C-49725DA25BA6}" presName="rootConnector" presStyleLbl="node1" presStyleIdx="1" presStyleCnt="2"/>
      <dgm:spPr/>
      <dgm:t>
        <a:bodyPr/>
        <a:lstStyle/>
        <a:p>
          <a:endParaRPr lang="es-ES"/>
        </a:p>
      </dgm:t>
    </dgm:pt>
    <dgm:pt modelId="{8757BE7A-805C-48DE-B087-D24C49F08D56}" type="pres">
      <dgm:prSet presAssocID="{4F69A2FC-AD71-4FC3-903C-49725DA25BA6}" presName="childShape" presStyleCnt="0"/>
      <dgm:spPr/>
    </dgm:pt>
    <dgm:pt modelId="{9B02C0EB-DF19-4BAD-85F1-3CFAFB758C4D}" type="pres">
      <dgm:prSet presAssocID="{BB81C615-3DCE-4C91-A4D5-115F9EA79DE7}" presName="Name13" presStyleLbl="parChTrans1D2" presStyleIdx="2" presStyleCnt="5"/>
      <dgm:spPr/>
      <dgm:t>
        <a:bodyPr/>
        <a:lstStyle/>
        <a:p>
          <a:endParaRPr lang="es-ES"/>
        </a:p>
      </dgm:t>
    </dgm:pt>
    <dgm:pt modelId="{758F69E0-C753-4808-B15C-76CFD3D5C553}" type="pres">
      <dgm:prSet presAssocID="{50844F53-B892-4A3E-A3FA-8ECD8E96A1EA}" presName="childText" presStyleLbl="bgAcc1" presStyleIdx="2" presStyleCnt="5">
        <dgm:presLayoutVars>
          <dgm:bulletEnabled val="1"/>
        </dgm:presLayoutVars>
      </dgm:prSet>
      <dgm:spPr/>
      <dgm:t>
        <a:bodyPr/>
        <a:lstStyle/>
        <a:p>
          <a:endParaRPr lang="es-ES"/>
        </a:p>
      </dgm:t>
    </dgm:pt>
    <dgm:pt modelId="{36653456-910B-4628-B87C-026B68DA0BB6}" type="pres">
      <dgm:prSet presAssocID="{ED2E009A-6B1B-418D-B857-2F3968D303C6}" presName="Name13" presStyleLbl="parChTrans1D2" presStyleIdx="3" presStyleCnt="5"/>
      <dgm:spPr/>
      <dgm:t>
        <a:bodyPr/>
        <a:lstStyle/>
        <a:p>
          <a:endParaRPr lang="es-ES"/>
        </a:p>
      </dgm:t>
    </dgm:pt>
    <dgm:pt modelId="{D0A16C2B-C470-492F-9275-F3DBCFEA6A49}" type="pres">
      <dgm:prSet presAssocID="{11DA0AB4-3A3F-4082-8FF4-D7FF1BC930ED}" presName="childText" presStyleLbl="bgAcc1" presStyleIdx="3" presStyleCnt="5">
        <dgm:presLayoutVars>
          <dgm:bulletEnabled val="1"/>
        </dgm:presLayoutVars>
      </dgm:prSet>
      <dgm:spPr/>
      <dgm:t>
        <a:bodyPr/>
        <a:lstStyle/>
        <a:p>
          <a:endParaRPr lang="es-ES"/>
        </a:p>
      </dgm:t>
    </dgm:pt>
    <dgm:pt modelId="{BBBBD48F-4828-431E-B8BD-7FDAEB50662D}" type="pres">
      <dgm:prSet presAssocID="{A75275B4-5436-4EEB-B562-0802255FC2DC}" presName="Name13" presStyleLbl="parChTrans1D2" presStyleIdx="4" presStyleCnt="5"/>
      <dgm:spPr/>
      <dgm:t>
        <a:bodyPr/>
        <a:lstStyle/>
        <a:p>
          <a:endParaRPr lang="es-ES"/>
        </a:p>
      </dgm:t>
    </dgm:pt>
    <dgm:pt modelId="{08F0278F-9E71-4F88-93CF-F0D8DCB98DC2}" type="pres">
      <dgm:prSet presAssocID="{24D2CA90-FCEC-49CE-A859-068CAF2E3AFF}" presName="childText" presStyleLbl="bgAcc1" presStyleIdx="4" presStyleCnt="5">
        <dgm:presLayoutVars>
          <dgm:bulletEnabled val="1"/>
        </dgm:presLayoutVars>
      </dgm:prSet>
      <dgm:spPr/>
      <dgm:t>
        <a:bodyPr/>
        <a:lstStyle/>
        <a:p>
          <a:endParaRPr lang="es-ES"/>
        </a:p>
      </dgm:t>
    </dgm:pt>
  </dgm:ptLst>
  <dgm:cxnLst>
    <dgm:cxn modelId="{8FF9127D-1422-4FB2-9D72-95C529CDCB0A}" type="presOf" srcId="{F596D5FA-FA22-48F4-A393-011E648FDBBE}" destId="{B4055B0D-6B36-439A-8842-C5C31EC73CBF}" srcOrd="0" destOrd="0" presId="urn:microsoft.com/office/officeart/2005/8/layout/hierarchy3"/>
    <dgm:cxn modelId="{BA6CA14C-CD93-4F4A-A638-8ACC1CB35F6E}" type="presOf" srcId="{680A3E01-577C-42A7-B641-200A007855C4}" destId="{F7B5CF02-13BB-4A1D-80BB-6697AFFE862F}" srcOrd="0" destOrd="0" presId="urn:microsoft.com/office/officeart/2005/8/layout/hierarchy3"/>
    <dgm:cxn modelId="{51469344-CFF0-4F6B-94C3-EC69608E2CF6}" srcId="{CAE74F91-3459-4153-A394-451A0645DE0E}" destId="{4F69A2FC-AD71-4FC3-903C-49725DA25BA6}" srcOrd="1" destOrd="0" parTransId="{E6DF4DAB-9F4F-4254-BCE2-D86C23E5609A}" sibTransId="{577C3283-9530-410F-9FD2-93DA950C4659}"/>
    <dgm:cxn modelId="{27FDEFCA-FE0B-41CA-AEEA-BCA96802B924}" type="presOf" srcId="{50844F53-B892-4A3E-A3FA-8ECD8E96A1EA}" destId="{758F69E0-C753-4808-B15C-76CFD3D5C553}" srcOrd="0" destOrd="0" presId="urn:microsoft.com/office/officeart/2005/8/layout/hierarchy3"/>
    <dgm:cxn modelId="{E8B2CA38-44CE-46C8-9DD2-1EDDED94398A}" srcId="{4F69A2FC-AD71-4FC3-903C-49725DA25BA6}" destId="{50844F53-B892-4A3E-A3FA-8ECD8E96A1EA}" srcOrd="0" destOrd="0" parTransId="{BB81C615-3DCE-4C91-A4D5-115F9EA79DE7}" sibTransId="{2A9ADC39-C109-468B-BBAC-2A66E60CF6A9}"/>
    <dgm:cxn modelId="{BE5D9FC2-1486-479D-BE84-E1141ADD8A8C}" type="presOf" srcId="{A75275B4-5436-4EEB-B562-0802255FC2DC}" destId="{BBBBD48F-4828-431E-B8BD-7FDAEB50662D}" srcOrd="0" destOrd="0" presId="urn:microsoft.com/office/officeart/2005/8/layout/hierarchy3"/>
    <dgm:cxn modelId="{5010B7A6-92A7-4E60-9051-5F56F386CB14}" srcId="{680A3E01-577C-42A7-B641-200A007855C4}" destId="{5F3CFAAA-D2DF-426D-8736-049E10A68B08}" srcOrd="1" destOrd="0" parTransId="{F596D5FA-FA22-48F4-A393-011E648FDBBE}" sibTransId="{DABFF8A3-0558-4AB3-A8F1-049DDE694B45}"/>
    <dgm:cxn modelId="{91584868-0B40-4F0D-8F92-D459277FD20B}" type="presOf" srcId="{4F69A2FC-AD71-4FC3-903C-49725DA25BA6}" destId="{73FF3B0B-B9C8-4C92-8F21-FD42FE37F883}" srcOrd="0" destOrd="0" presId="urn:microsoft.com/office/officeart/2005/8/layout/hierarchy3"/>
    <dgm:cxn modelId="{ABF2BEE9-CC8A-4F55-936B-3B2C6560655D}" srcId="{680A3E01-577C-42A7-B641-200A007855C4}" destId="{135E9A7C-1372-4125-BCDA-64CE863BA86F}" srcOrd="0" destOrd="0" parTransId="{1A941DA6-00F9-4E98-8259-4C0ECDB46658}" sibTransId="{B3AA19B6-E41D-4BC9-94C7-70AA30B11FEF}"/>
    <dgm:cxn modelId="{3F854638-810B-429D-901B-94E7D6231B89}" type="presOf" srcId="{4F69A2FC-AD71-4FC3-903C-49725DA25BA6}" destId="{19E476E5-C2EE-44F7-A026-1E77C58A4324}" srcOrd="1" destOrd="0" presId="urn:microsoft.com/office/officeart/2005/8/layout/hierarchy3"/>
    <dgm:cxn modelId="{C2C498F7-0157-4AAE-B180-BDE047DE5654}" type="presOf" srcId="{BB81C615-3DCE-4C91-A4D5-115F9EA79DE7}" destId="{9B02C0EB-DF19-4BAD-85F1-3CFAFB758C4D}" srcOrd="0" destOrd="0" presId="urn:microsoft.com/office/officeart/2005/8/layout/hierarchy3"/>
    <dgm:cxn modelId="{F0CB1CC4-F803-4EAC-8DB6-4AD0718FA048}" srcId="{CAE74F91-3459-4153-A394-451A0645DE0E}" destId="{680A3E01-577C-42A7-B641-200A007855C4}" srcOrd="0" destOrd="0" parTransId="{E9F0D156-D2BD-4722-B6D1-71F67D83050F}" sibTransId="{D8A71966-247E-47BF-A9D1-9484B72FB1FF}"/>
    <dgm:cxn modelId="{E994FA1E-77ED-471A-AA31-B36504E886E1}" type="presOf" srcId="{1A941DA6-00F9-4E98-8259-4C0ECDB46658}" destId="{9ACBE235-A6AE-426C-A1FE-9B0BFC452277}" srcOrd="0" destOrd="0" presId="urn:microsoft.com/office/officeart/2005/8/layout/hierarchy3"/>
    <dgm:cxn modelId="{F981E96B-FDE4-4F36-8232-E5D202BBE6DB}" srcId="{4F69A2FC-AD71-4FC3-903C-49725DA25BA6}" destId="{24D2CA90-FCEC-49CE-A859-068CAF2E3AFF}" srcOrd="2" destOrd="0" parTransId="{A75275B4-5436-4EEB-B562-0802255FC2DC}" sibTransId="{E5D90C74-6C43-4C0D-8278-1EF0796160FC}"/>
    <dgm:cxn modelId="{658793EF-5865-4C33-93ED-257E5E5BFA71}" type="presOf" srcId="{680A3E01-577C-42A7-B641-200A007855C4}" destId="{D1EE95C3-A3C9-4B62-91AE-036AFF600DE4}" srcOrd="1" destOrd="0" presId="urn:microsoft.com/office/officeart/2005/8/layout/hierarchy3"/>
    <dgm:cxn modelId="{EE4B5997-E3B8-4A70-B867-0EFADA5B25EC}" type="presOf" srcId="{5F3CFAAA-D2DF-426D-8736-049E10A68B08}" destId="{4EC032B1-2E9C-4259-AD2A-6FA8D961A2B0}" srcOrd="0" destOrd="0" presId="urn:microsoft.com/office/officeart/2005/8/layout/hierarchy3"/>
    <dgm:cxn modelId="{ADDD4BBB-7BD8-471C-8705-4C9637E2D605}" type="presOf" srcId="{ED2E009A-6B1B-418D-B857-2F3968D303C6}" destId="{36653456-910B-4628-B87C-026B68DA0BB6}" srcOrd="0" destOrd="0" presId="urn:microsoft.com/office/officeart/2005/8/layout/hierarchy3"/>
    <dgm:cxn modelId="{E692446C-EF8D-45CA-854C-BE3F7E0B2F0B}" type="presOf" srcId="{CAE74F91-3459-4153-A394-451A0645DE0E}" destId="{C2A7F68A-2BC1-4779-8A6F-844A5ADF3432}" srcOrd="0" destOrd="0" presId="urn:microsoft.com/office/officeart/2005/8/layout/hierarchy3"/>
    <dgm:cxn modelId="{29D022D3-262C-417E-BFF2-E0F3D4946E1C}" srcId="{4F69A2FC-AD71-4FC3-903C-49725DA25BA6}" destId="{11DA0AB4-3A3F-4082-8FF4-D7FF1BC930ED}" srcOrd="1" destOrd="0" parTransId="{ED2E009A-6B1B-418D-B857-2F3968D303C6}" sibTransId="{4A47BC22-1A79-4B65-9F33-24E2FF487C55}"/>
    <dgm:cxn modelId="{1B4246BC-23E3-409E-9C0D-4B6A156A514C}" type="presOf" srcId="{24D2CA90-FCEC-49CE-A859-068CAF2E3AFF}" destId="{08F0278F-9E71-4F88-93CF-F0D8DCB98DC2}" srcOrd="0" destOrd="0" presId="urn:microsoft.com/office/officeart/2005/8/layout/hierarchy3"/>
    <dgm:cxn modelId="{71A8351B-4A46-4B4A-88F7-666859DBF4B1}" type="presOf" srcId="{135E9A7C-1372-4125-BCDA-64CE863BA86F}" destId="{14D2A536-2F95-4611-A09B-4E7EEFE0A0FD}" srcOrd="0" destOrd="0" presId="urn:microsoft.com/office/officeart/2005/8/layout/hierarchy3"/>
    <dgm:cxn modelId="{455D7419-6AFD-47CC-AB64-41C40FB0C61B}" type="presOf" srcId="{11DA0AB4-3A3F-4082-8FF4-D7FF1BC930ED}" destId="{D0A16C2B-C470-492F-9275-F3DBCFEA6A49}" srcOrd="0" destOrd="0" presId="urn:microsoft.com/office/officeart/2005/8/layout/hierarchy3"/>
    <dgm:cxn modelId="{7D81C1E9-54C9-44A9-90E2-49F444E4F631}" type="presParOf" srcId="{C2A7F68A-2BC1-4779-8A6F-844A5ADF3432}" destId="{9DEAF60F-0AFD-42F4-8E16-8D07C76FD320}" srcOrd="0" destOrd="0" presId="urn:microsoft.com/office/officeart/2005/8/layout/hierarchy3"/>
    <dgm:cxn modelId="{E8E2222D-D2D5-444F-8D93-232489A2270E}" type="presParOf" srcId="{9DEAF60F-0AFD-42F4-8E16-8D07C76FD320}" destId="{54868FC6-A2D6-4CE3-AF22-B833381F7BFD}" srcOrd="0" destOrd="0" presId="urn:microsoft.com/office/officeart/2005/8/layout/hierarchy3"/>
    <dgm:cxn modelId="{211A61F0-5A9D-478C-BFAF-3250E5849923}" type="presParOf" srcId="{54868FC6-A2D6-4CE3-AF22-B833381F7BFD}" destId="{F7B5CF02-13BB-4A1D-80BB-6697AFFE862F}" srcOrd="0" destOrd="0" presId="urn:microsoft.com/office/officeart/2005/8/layout/hierarchy3"/>
    <dgm:cxn modelId="{F95C9A80-6F8B-49D4-A1FD-BA20162AA05C}" type="presParOf" srcId="{54868FC6-A2D6-4CE3-AF22-B833381F7BFD}" destId="{D1EE95C3-A3C9-4B62-91AE-036AFF600DE4}" srcOrd="1" destOrd="0" presId="urn:microsoft.com/office/officeart/2005/8/layout/hierarchy3"/>
    <dgm:cxn modelId="{FD4B5936-837F-4A28-BD08-8E180A5D1491}" type="presParOf" srcId="{9DEAF60F-0AFD-42F4-8E16-8D07C76FD320}" destId="{F91848F3-1D7E-41B6-853C-A9E8D151FF5B}" srcOrd="1" destOrd="0" presId="urn:microsoft.com/office/officeart/2005/8/layout/hierarchy3"/>
    <dgm:cxn modelId="{E0783220-26FD-4039-B751-C3AB7EB67CEF}" type="presParOf" srcId="{F91848F3-1D7E-41B6-853C-A9E8D151FF5B}" destId="{9ACBE235-A6AE-426C-A1FE-9B0BFC452277}" srcOrd="0" destOrd="0" presId="urn:microsoft.com/office/officeart/2005/8/layout/hierarchy3"/>
    <dgm:cxn modelId="{AB974CB5-0DA8-4B05-9DD8-E4477408D84A}" type="presParOf" srcId="{F91848F3-1D7E-41B6-853C-A9E8D151FF5B}" destId="{14D2A536-2F95-4611-A09B-4E7EEFE0A0FD}" srcOrd="1" destOrd="0" presId="urn:microsoft.com/office/officeart/2005/8/layout/hierarchy3"/>
    <dgm:cxn modelId="{50C1D89A-A2E3-4C26-BBC0-7192FE17FF81}" type="presParOf" srcId="{F91848F3-1D7E-41B6-853C-A9E8D151FF5B}" destId="{B4055B0D-6B36-439A-8842-C5C31EC73CBF}" srcOrd="2" destOrd="0" presId="urn:microsoft.com/office/officeart/2005/8/layout/hierarchy3"/>
    <dgm:cxn modelId="{91669DAD-8DB7-402C-9BC9-A4A1DF5926D2}" type="presParOf" srcId="{F91848F3-1D7E-41B6-853C-A9E8D151FF5B}" destId="{4EC032B1-2E9C-4259-AD2A-6FA8D961A2B0}" srcOrd="3" destOrd="0" presId="urn:microsoft.com/office/officeart/2005/8/layout/hierarchy3"/>
    <dgm:cxn modelId="{5229A1FE-46FC-4A43-ADF6-30B56CDE9D6D}" type="presParOf" srcId="{C2A7F68A-2BC1-4779-8A6F-844A5ADF3432}" destId="{AF9F4892-5732-4A34-B58A-C5121CE1FF97}" srcOrd="1" destOrd="0" presId="urn:microsoft.com/office/officeart/2005/8/layout/hierarchy3"/>
    <dgm:cxn modelId="{010C4CF4-D461-4A6F-94A6-64A8C2E7D900}" type="presParOf" srcId="{AF9F4892-5732-4A34-B58A-C5121CE1FF97}" destId="{8EA1D458-FD5F-4650-A5F2-69B69DDC4030}" srcOrd="0" destOrd="0" presId="urn:microsoft.com/office/officeart/2005/8/layout/hierarchy3"/>
    <dgm:cxn modelId="{F3F9D45C-6515-416A-A034-70C9EB94D497}" type="presParOf" srcId="{8EA1D458-FD5F-4650-A5F2-69B69DDC4030}" destId="{73FF3B0B-B9C8-4C92-8F21-FD42FE37F883}" srcOrd="0" destOrd="0" presId="urn:microsoft.com/office/officeart/2005/8/layout/hierarchy3"/>
    <dgm:cxn modelId="{7BAB04A6-91F6-4593-9738-90757EB82C75}" type="presParOf" srcId="{8EA1D458-FD5F-4650-A5F2-69B69DDC4030}" destId="{19E476E5-C2EE-44F7-A026-1E77C58A4324}" srcOrd="1" destOrd="0" presId="urn:microsoft.com/office/officeart/2005/8/layout/hierarchy3"/>
    <dgm:cxn modelId="{CD763B4E-A1B7-401E-8634-98E3E74D5724}" type="presParOf" srcId="{AF9F4892-5732-4A34-B58A-C5121CE1FF97}" destId="{8757BE7A-805C-48DE-B087-D24C49F08D56}" srcOrd="1" destOrd="0" presId="urn:microsoft.com/office/officeart/2005/8/layout/hierarchy3"/>
    <dgm:cxn modelId="{41239242-65FD-4F2B-B972-3DFDA6C6499D}" type="presParOf" srcId="{8757BE7A-805C-48DE-B087-D24C49F08D56}" destId="{9B02C0EB-DF19-4BAD-85F1-3CFAFB758C4D}" srcOrd="0" destOrd="0" presId="urn:microsoft.com/office/officeart/2005/8/layout/hierarchy3"/>
    <dgm:cxn modelId="{9E5524B3-86F7-47B6-95D0-92835C38044C}" type="presParOf" srcId="{8757BE7A-805C-48DE-B087-D24C49F08D56}" destId="{758F69E0-C753-4808-B15C-76CFD3D5C553}" srcOrd="1" destOrd="0" presId="urn:microsoft.com/office/officeart/2005/8/layout/hierarchy3"/>
    <dgm:cxn modelId="{C0DF40D2-F665-4B3F-B677-3C6B7DC5EBB7}" type="presParOf" srcId="{8757BE7A-805C-48DE-B087-D24C49F08D56}" destId="{36653456-910B-4628-B87C-026B68DA0BB6}" srcOrd="2" destOrd="0" presId="urn:microsoft.com/office/officeart/2005/8/layout/hierarchy3"/>
    <dgm:cxn modelId="{2035389E-F667-475E-BDAE-533811CA58E9}" type="presParOf" srcId="{8757BE7A-805C-48DE-B087-D24C49F08D56}" destId="{D0A16C2B-C470-492F-9275-F3DBCFEA6A49}" srcOrd="3" destOrd="0" presId="urn:microsoft.com/office/officeart/2005/8/layout/hierarchy3"/>
    <dgm:cxn modelId="{3BAEC31E-D5EF-450D-AEC8-B51132C6C6CB}" type="presParOf" srcId="{8757BE7A-805C-48DE-B087-D24C49F08D56}" destId="{BBBBD48F-4828-431E-B8BD-7FDAEB50662D}" srcOrd="4" destOrd="0" presId="urn:microsoft.com/office/officeart/2005/8/layout/hierarchy3"/>
    <dgm:cxn modelId="{AA810F69-873A-44C6-A18E-85C80D36B51D}" type="presParOf" srcId="{8757BE7A-805C-48DE-B087-D24C49F08D56}" destId="{08F0278F-9E71-4F88-93CF-F0D8DCB98DC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5CF02-13BB-4A1D-80BB-6697AFFE862F}">
      <dsp:nvSpPr>
        <dsp:cNvPr id="0" name=""/>
        <dsp:cNvSpPr/>
      </dsp:nvSpPr>
      <dsp:spPr>
        <a:xfrm>
          <a:off x="4150" y="168197"/>
          <a:ext cx="3693676" cy="11874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lvl="0" algn="ctr" defTabSz="2578100">
            <a:lnSpc>
              <a:spcPct val="90000"/>
            </a:lnSpc>
            <a:spcBef>
              <a:spcPct val="0"/>
            </a:spcBef>
            <a:spcAft>
              <a:spcPct val="35000"/>
            </a:spcAft>
          </a:pPr>
          <a:r>
            <a:rPr lang="es-MX" sz="5800" kern="1200" dirty="0"/>
            <a:t>Integración</a:t>
          </a:r>
        </a:p>
      </dsp:txBody>
      <dsp:txXfrm>
        <a:off x="38928" y="202975"/>
        <a:ext cx="3624120" cy="1117869"/>
      </dsp:txXfrm>
    </dsp:sp>
    <dsp:sp modelId="{9ACBE235-A6AE-426C-A1FE-9B0BFC452277}">
      <dsp:nvSpPr>
        <dsp:cNvPr id="0" name=""/>
        <dsp:cNvSpPr/>
      </dsp:nvSpPr>
      <dsp:spPr>
        <a:xfrm>
          <a:off x="373517" y="1355622"/>
          <a:ext cx="369367" cy="890568"/>
        </a:xfrm>
        <a:custGeom>
          <a:avLst/>
          <a:gdLst/>
          <a:ahLst/>
          <a:cxnLst/>
          <a:rect l="0" t="0" r="0" b="0"/>
          <a:pathLst>
            <a:path>
              <a:moveTo>
                <a:pt x="0" y="0"/>
              </a:moveTo>
              <a:lnTo>
                <a:pt x="0" y="890568"/>
              </a:lnTo>
              <a:lnTo>
                <a:pt x="369367" y="89056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D2A536-2F95-4611-A09B-4E7EEFE0A0FD}">
      <dsp:nvSpPr>
        <dsp:cNvPr id="0" name=""/>
        <dsp:cNvSpPr/>
      </dsp:nvSpPr>
      <dsp:spPr>
        <a:xfrm>
          <a:off x="742885" y="1652478"/>
          <a:ext cx="3692778" cy="11874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kern="1200" dirty="0"/>
            <a:t>Aún hay niños que son excluidos, por ejemplo los pobres</a:t>
          </a:r>
        </a:p>
      </dsp:txBody>
      <dsp:txXfrm>
        <a:off x="777663" y="1687256"/>
        <a:ext cx="3623222" cy="1117869"/>
      </dsp:txXfrm>
    </dsp:sp>
    <dsp:sp modelId="{B4055B0D-6B36-439A-8842-C5C31EC73CBF}">
      <dsp:nvSpPr>
        <dsp:cNvPr id="0" name=""/>
        <dsp:cNvSpPr/>
      </dsp:nvSpPr>
      <dsp:spPr>
        <a:xfrm>
          <a:off x="373517" y="1355622"/>
          <a:ext cx="369367" cy="3094928"/>
        </a:xfrm>
        <a:custGeom>
          <a:avLst/>
          <a:gdLst/>
          <a:ahLst/>
          <a:cxnLst/>
          <a:rect l="0" t="0" r="0" b="0"/>
          <a:pathLst>
            <a:path>
              <a:moveTo>
                <a:pt x="0" y="0"/>
              </a:moveTo>
              <a:lnTo>
                <a:pt x="0" y="3094928"/>
              </a:lnTo>
              <a:lnTo>
                <a:pt x="369367" y="30949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032B1-2E9C-4259-AD2A-6FA8D961A2B0}">
      <dsp:nvSpPr>
        <dsp:cNvPr id="0" name=""/>
        <dsp:cNvSpPr/>
      </dsp:nvSpPr>
      <dsp:spPr>
        <a:xfrm>
          <a:off x="742885" y="3136760"/>
          <a:ext cx="4336343" cy="262758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kern="1200" dirty="0"/>
            <a:t>Dos limitaciones:</a:t>
          </a:r>
        </a:p>
        <a:p>
          <a:pPr lvl="0" algn="l" defTabSz="844550">
            <a:lnSpc>
              <a:spcPct val="90000"/>
            </a:lnSpc>
            <a:spcBef>
              <a:spcPct val="0"/>
            </a:spcBef>
            <a:spcAft>
              <a:spcPct val="35000"/>
            </a:spcAft>
          </a:pPr>
          <a:r>
            <a:rPr lang="es-MX" sz="1900" kern="1200" dirty="0"/>
            <a:t>1. No atiende a toda la población excluida de las escuelas comunes, se ha limitado a la atención de niños con NEE.</a:t>
          </a:r>
        </a:p>
        <a:p>
          <a:pPr lvl="0" algn="l" defTabSz="844550">
            <a:lnSpc>
              <a:spcPct val="90000"/>
            </a:lnSpc>
            <a:spcBef>
              <a:spcPct val="0"/>
            </a:spcBef>
            <a:spcAft>
              <a:spcPct val="35000"/>
            </a:spcAft>
          </a:pPr>
          <a:r>
            <a:rPr lang="es-MX" sz="1900" kern="1200" dirty="0"/>
            <a:t>2. Los esfuerzos están en preparar al alumno para ajustarse a la dinámica del aula que parece inalterable.</a:t>
          </a:r>
        </a:p>
      </dsp:txBody>
      <dsp:txXfrm>
        <a:off x="819844" y="3213719"/>
        <a:ext cx="4182425" cy="2473663"/>
      </dsp:txXfrm>
    </dsp:sp>
    <dsp:sp modelId="{73FF3B0B-B9C8-4C92-8F21-FD42FE37F883}">
      <dsp:nvSpPr>
        <dsp:cNvPr id="0" name=""/>
        <dsp:cNvSpPr/>
      </dsp:nvSpPr>
      <dsp:spPr>
        <a:xfrm>
          <a:off x="5034814" y="168197"/>
          <a:ext cx="3190635" cy="1187425"/>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lvl="0" algn="ctr" defTabSz="2578100">
            <a:lnSpc>
              <a:spcPct val="90000"/>
            </a:lnSpc>
            <a:spcBef>
              <a:spcPct val="0"/>
            </a:spcBef>
            <a:spcAft>
              <a:spcPct val="35000"/>
            </a:spcAft>
          </a:pPr>
          <a:r>
            <a:rPr lang="es-MX" sz="5800" kern="1200" dirty="0"/>
            <a:t>Inclusión</a:t>
          </a:r>
        </a:p>
      </dsp:txBody>
      <dsp:txXfrm>
        <a:off x="5069592" y="202975"/>
        <a:ext cx="3121079" cy="1117869"/>
      </dsp:txXfrm>
    </dsp:sp>
    <dsp:sp modelId="{9B02C0EB-DF19-4BAD-85F1-3CFAFB758C4D}">
      <dsp:nvSpPr>
        <dsp:cNvPr id="0" name=""/>
        <dsp:cNvSpPr/>
      </dsp:nvSpPr>
      <dsp:spPr>
        <a:xfrm>
          <a:off x="5353878" y="1355622"/>
          <a:ext cx="319063" cy="890568"/>
        </a:xfrm>
        <a:custGeom>
          <a:avLst/>
          <a:gdLst/>
          <a:ahLst/>
          <a:cxnLst/>
          <a:rect l="0" t="0" r="0" b="0"/>
          <a:pathLst>
            <a:path>
              <a:moveTo>
                <a:pt x="0" y="0"/>
              </a:moveTo>
              <a:lnTo>
                <a:pt x="0" y="890568"/>
              </a:lnTo>
              <a:lnTo>
                <a:pt x="319063" y="89056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F69E0-C753-4808-B15C-76CFD3D5C553}">
      <dsp:nvSpPr>
        <dsp:cNvPr id="0" name=""/>
        <dsp:cNvSpPr/>
      </dsp:nvSpPr>
      <dsp:spPr>
        <a:xfrm>
          <a:off x="5672941" y="1652478"/>
          <a:ext cx="1899880" cy="11874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kern="1200" dirty="0"/>
            <a:t>Es lo opuesto a la excusión</a:t>
          </a:r>
        </a:p>
      </dsp:txBody>
      <dsp:txXfrm>
        <a:off x="5707719" y="1687256"/>
        <a:ext cx="1830324" cy="1117869"/>
      </dsp:txXfrm>
    </dsp:sp>
    <dsp:sp modelId="{36653456-910B-4628-B87C-026B68DA0BB6}">
      <dsp:nvSpPr>
        <dsp:cNvPr id="0" name=""/>
        <dsp:cNvSpPr/>
      </dsp:nvSpPr>
      <dsp:spPr>
        <a:xfrm>
          <a:off x="5353878" y="1355622"/>
          <a:ext cx="319063" cy="2374850"/>
        </a:xfrm>
        <a:custGeom>
          <a:avLst/>
          <a:gdLst/>
          <a:ahLst/>
          <a:cxnLst/>
          <a:rect l="0" t="0" r="0" b="0"/>
          <a:pathLst>
            <a:path>
              <a:moveTo>
                <a:pt x="0" y="0"/>
              </a:moveTo>
              <a:lnTo>
                <a:pt x="0" y="2374850"/>
              </a:lnTo>
              <a:lnTo>
                <a:pt x="319063" y="237485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A16C2B-C470-492F-9275-F3DBCFEA6A49}">
      <dsp:nvSpPr>
        <dsp:cNvPr id="0" name=""/>
        <dsp:cNvSpPr/>
      </dsp:nvSpPr>
      <dsp:spPr>
        <a:xfrm>
          <a:off x="5672941" y="3136760"/>
          <a:ext cx="1899880" cy="11874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kern="1200" dirty="0"/>
            <a:t>Nace como respuesta a la exclusión</a:t>
          </a:r>
        </a:p>
      </dsp:txBody>
      <dsp:txXfrm>
        <a:off x="5707719" y="3171538"/>
        <a:ext cx="1830324" cy="1117869"/>
      </dsp:txXfrm>
    </dsp:sp>
    <dsp:sp modelId="{BBBBD48F-4828-431E-B8BD-7FDAEB50662D}">
      <dsp:nvSpPr>
        <dsp:cNvPr id="0" name=""/>
        <dsp:cNvSpPr/>
      </dsp:nvSpPr>
      <dsp:spPr>
        <a:xfrm>
          <a:off x="5353878" y="1355622"/>
          <a:ext cx="319063" cy="3859131"/>
        </a:xfrm>
        <a:custGeom>
          <a:avLst/>
          <a:gdLst/>
          <a:ahLst/>
          <a:cxnLst/>
          <a:rect l="0" t="0" r="0" b="0"/>
          <a:pathLst>
            <a:path>
              <a:moveTo>
                <a:pt x="0" y="0"/>
              </a:moveTo>
              <a:lnTo>
                <a:pt x="0" y="3859131"/>
              </a:lnTo>
              <a:lnTo>
                <a:pt x="319063" y="38591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F0278F-9E71-4F88-93CF-F0D8DCB98DC2}">
      <dsp:nvSpPr>
        <dsp:cNvPr id="0" name=""/>
        <dsp:cNvSpPr/>
      </dsp:nvSpPr>
      <dsp:spPr>
        <a:xfrm>
          <a:off x="5672941" y="4621041"/>
          <a:ext cx="1899880" cy="11874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kern="1200" dirty="0"/>
            <a:t>Supone un avance cualitativo respecto a la integración</a:t>
          </a:r>
        </a:p>
      </dsp:txBody>
      <dsp:txXfrm>
        <a:off x="5707719" y="4655819"/>
        <a:ext cx="1830324" cy="11178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378292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234364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113160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226729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366279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269145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403589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365513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172726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6504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3E2522B-139E-406D-9C5B-732648F9D522}" type="datetimeFigureOut">
              <a:rPr lang="es-MX" smtClean="0"/>
              <a:pPr/>
              <a:t>31/12/2006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86FDD94-3111-44DA-A4BE-098C59A41449}" type="slidenum">
              <a:rPr lang="es-MX" smtClean="0"/>
              <a:pPr/>
              <a:t>‹Nº›</a:t>
            </a:fld>
            <a:endParaRPr lang="es-MX"/>
          </a:p>
        </p:txBody>
      </p:sp>
    </p:spTree>
    <p:extLst>
      <p:ext uri="{BB962C8B-B14F-4D97-AF65-F5344CB8AC3E}">
        <p14:creationId xmlns:p14="http://schemas.microsoft.com/office/powerpoint/2010/main" val="219230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2522B-139E-406D-9C5B-732648F9D522}" type="datetimeFigureOut">
              <a:rPr lang="es-MX" smtClean="0"/>
              <a:pPr/>
              <a:t>31/12/2006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DD94-3111-44DA-A4BE-098C59A41449}" type="slidenum">
              <a:rPr lang="es-MX" smtClean="0"/>
              <a:pPr/>
              <a:t>‹Nº›</a:t>
            </a:fld>
            <a:endParaRPr lang="es-MX"/>
          </a:p>
        </p:txBody>
      </p:sp>
    </p:spTree>
    <p:extLst>
      <p:ext uri="{BB962C8B-B14F-4D97-AF65-F5344CB8AC3E}">
        <p14:creationId xmlns:p14="http://schemas.microsoft.com/office/powerpoint/2010/main" val="2325111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a:t/>
            </a:r>
            <a:br>
              <a:rPr lang="es-MX" dirty="0"/>
            </a:br>
            <a:r>
              <a:rPr lang="es-MX" dirty="0"/>
              <a:t> La cultura de la diversidad y la educación inclusiva. </a:t>
            </a:r>
            <a:br>
              <a:rPr lang="es-MX" dirty="0"/>
            </a:br>
            <a:endParaRPr lang="es-MX" dirty="0"/>
          </a:p>
        </p:txBody>
      </p:sp>
      <p:sp>
        <p:nvSpPr>
          <p:cNvPr id="3" name="2 Subtítulo"/>
          <p:cNvSpPr>
            <a:spLocks noGrp="1"/>
          </p:cNvSpPr>
          <p:nvPr>
            <p:ph type="subTitle" idx="1"/>
          </p:nvPr>
        </p:nvSpPr>
        <p:spPr/>
        <p:txBody>
          <a:bodyPr/>
          <a:lstStyle/>
          <a:p>
            <a:r>
              <a:rPr lang="es-MX" dirty="0"/>
              <a:t>Santiago </a:t>
            </a:r>
            <a:r>
              <a:rPr lang="es-MX" dirty="0" err="1"/>
              <a:t>Rosano</a:t>
            </a:r>
            <a:endParaRPr lang="es-MX" dirty="0"/>
          </a:p>
        </p:txBody>
      </p:sp>
    </p:spTree>
    <p:extLst>
      <p:ext uri="{BB962C8B-B14F-4D97-AF65-F5344CB8AC3E}">
        <p14:creationId xmlns:p14="http://schemas.microsoft.com/office/powerpoint/2010/main" val="121230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229600" cy="1143000"/>
          </a:xfrm>
        </p:spPr>
        <p:txBody>
          <a:bodyPr/>
          <a:lstStyle/>
          <a:p>
            <a:r>
              <a:rPr lang="es-MX" dirty="0"/>
              <a:t>Inclusión</a:t>
            </a:r>
          </a:p>
        </p:txBody>
      </p:sp>
      <p:sp>
        <p:nvSpPr>
          <p:cNvPr id="3" name="2 Marcador de contenido"/>
          <p:cNvSpPr>
            <a:spLocks noGrp="1"/>
          </p:cNvSpPr>
          <p:nvPr>
            <p:ph idx="1"/>
          </p:nvPr>
        </p:nvSpPr>
        <p:spPr>
          <a:xfrm>
            <a:off x="0" y="764704"/>
            <a:ext cx="9144000" cy="4525963"/>
          </a:xfrm>
        </p:spPr>
        <p:txBody>
          <a:bodyPr>
            <a:normAutofit fontScale="85000" lnSpcReduction="20000"/>
          </a:bodyPr>
          <a:lstStyle/>
          <a:p>
            <a:pPr marL="0" indent="0" algn="just">
              <a:buNone/>
            </a:pPr>
            <a:r>
              <a:rPr lang="es-MX" dirty="0"/>
              <a:t>Dos elementos claves (s. Arnaiz)</a:t>
            </a:r>
          </a:p>
          <a:p>
            <a:pPr marL="514350" indent="-514350" algn="just">
              <a:buFont typeface="+mj-lt"/>
              <a:buAutoNum type="arabicPeriod"/>
            </a:pPr>
            <a:r>
              <a:rPr lang="es-MX" dirty="0"/>
              <a:t>La educación como un derecho. Un derecho universal para todas las niñas y niños; a la educación y a una educación de calidad.</a:t>
            </a:r>
          </a:p>
          <a:p>
            <a:pPr marL="514350" indent="-514350" algn="just">
              <a:buFont typeface="+mj-lt"/>
              <a:buAutoNum type="arabicPeriod"/>
            </a:pPr>
            <a:endParaRPr lang="es-MX" dirty="0"/>
          </a:p>
          <a:p>
            <a:pPr marL="514350" indent="-514350" algn="just">
              <a:buFont typeface="+mj-lt"/>
              <a:buAutoNum type="arabicPeriod"/>
            </a:pPr>
            <a:r>
              <a:rPr lang="es-MX" dirty="0"/>
              <a:t>La diversidad como un valor, las diferencias individuales como motivo de celebración, como refiere </a:t>
            </a:r>
            <a:r>
              <a:rPr lang="es-MX" dirty="0" err="1"/>
              <a:t>Moriña</a:t>
            </a:r>
            <a:r>
              <a:rPr lang="es-MX" dirty="0"/>
              <a:t> (2004: 30). </a:t>
            </a:r>
          </a:p>
          <a:p>
            <a:pPr marL="514350" indent="-514350" algn="just">
              <a:buFont typeface="+mj-lt"/>
              <a:buAutoNum type="arabicPeriod"/>
            </a:pPr>
            <a:endParaRPr lang="es-MX" dirty="0"/>
          </a:p>
          <a:p>
            <a:pPr marL="0" indent="0" algn="just">
              <a:buNone/>
            </a:pPr>
            <a:r>
              <a:rPr lang="es-MX" dirty="0"/>
              <a:t>Finalmente esta visión inclusiva tiene que llevar a la transformación de los centros: a fijarnos en y cambiar las escuelas, no a centrarnos en y ‘rehabilitar’ a las niñas y niños.</a:t>
            </a:r>
          </a:p>
        </p:txBody>
      </p:sp>
    </p:spTree>
    <p:extLst>
      <p:ext uri="{BB962C8B-B14F-4D97-AF65-F5344CB8AC3E}">
        <p14:creationId xmlns:p14="http://schemas.microsoft.com/office/powerpoint/2010/main" val="377819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67004177"/>
              </p:ext>
            </p:extLst>
          </p:nvPr>
        </p:nvGraphicFramePr>
        <p:xfrm>
          <a:off x="457200" y="404664"/>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92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0710"/>
            <a:ext cx="8229600" cy="1143000"/>
          </a:xfrm>
        </p:spPr>
        <p:txBody>
          <a:bodyPr>
            <a:normAutofit fontScale="90000"/>
          </a:bodyPr>
          <a:lstStyle/>
          <a:p>
            <a:r>
              <a:rPr lang="es-MX" b="1" dirty="0"/>
              <a:t>LA FILOSOFÍA DE LA INTEGRACIÓN Y DE LA INCLUSIÓN</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551254529"/>
              </p:ext>
            </p:extLst>
          </p:nvPr>
        </p:nvGraphicFramePr>
        <p:xfrm>
          <a:off x="457200" y="1726272"/>
          <a:ext cx="8229600" cy="4815840"/>
        </p:xfrm>
        <a:graphic>
          <a:graphicData uri="http://schemas.openxmlformats.org/drawingml/2006/table">
            <a:tbl>
              <a:tblPr firstRow="1" bandRow="1">
                <a:tableStyleId>{91EBBBCC-DAD2-459C-BE2E-F6DE35CF9A28}</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algn="ctr"/>
                      <a:r>
                        <a:rPr lang="es-MX" sz="2800" dirty="0"/>
                        <a:t>INTEGRACIÓN</a:t>
                      </a:r>
                    </a:p>
                  </a:txBody>
                  <a:tcPr/>
                </a:tc>
                <a:tc>
                  <a:txBody>
                    <a:bodyPr/>
                    <a:lstStyle/>
                    <a:p>
                      <a:pPr algn="ctr"/>
                      <a:r>
                        <a:rPr lang="es-MX" sz="2800" dirty="0"/>
                        <a:t>INCLUSIÓN</a:t>
                      </a:r>
                    </a:p>
                  </a:txBody>
                  <a:tcPr/>
                </a:tc>
                <a:extLst>
                  <a:ext uri="{0D108BD9-81ED-4DB2-BD59-A6C34878D82A}">
                    <a16:rowId xmlns:a16="http://schemas.microsoft.com/office/drawing/2014/main" xmlns="" val="10000"/>
                  </a:ext>
                </a:extLst>
              </a:tr>
              <a:tr h="370840">
                <a:tc>
                  <a:txBody>
                    <a:bodyPr/>
                    <a:lstStyle/>
                    <a:p>
                      <a:pPr algn="l"/>
                      <a:r>
                        <a:rPr lang="es-MX" sz="2000" b="0" i="0" u="none" strike="noStrike" kern="1200" baseline="0" dirty="0">
                          <a:solidFill>
                            <a:schemeClr val="dk1"/>
                          </a:solidFill>
                          <a:latin typeface="+mn-lt"/>
                          <a:ea typeface="+mn-ea"/>
                          <a:cs typeface="+mn-cs"/>
                        </a:rPr>
                        <a:t>Ubicación física dentro de la escuela</a:t>
                      </a:r>
                      <a:endParaRPr lang="es-MX" sz="2000" dirty="0"/>
                    </a:p>
                  </a:txBody>
                  <a:tcPr anchor="ctr"/>
                </a:tc>
                <a:tc>
                  <a:txBody>
                    <a:bodyPr/>
                    <a:lstStyle/>
                    <a:p>
                      <a:r>
                        <a:rPr lang="es-MX" sz="2000" b="0" i="0" u="none" strike="noStrike" kern="1200" baseline="0" dirty="0">
                          <a:solidFill>
                            <a:schemeClr val="dk1"/>
                          </a:solidFill>
                          <a:latin typeface="+mn-lt"/>
                          <a:ea typeface="+mn-ea"/>
                          <a:cs typeface="+mn-cs"/>
                        </a:rPr>
                        <a:t>Participación junto con las otras en la</a:t>
                      </a:r>
                    </a:p>
                    <a:p>
                      <a:r>
                        <a:rPr lang="es-MX" sz="2000" b="0" i="0" u="none" strike="noStrike" kern="1200" baseline="0" dirty="0">
                          <a:solidFill>
                            <a:schemeClr val="dk1"/>
                          </a:solidFill>
                          <a:latin typeface="+mn-lt"/>
                          <a:ea typeface="+mn-ea"/>
                          <a:cs typeface="+mn-cs"/>
                        </a:rPr>
                        <a:t>construcción del conocimiento</a:t>
                      </a:r>
                      <a:endParaRPr lang="es-MX" sz="2000" dirty="0"/>
                    </a:p>
                  </a:txBody>
                  <a:tcPr anchor="ctr"/>
                </a:tc>
                <a:extLst>
                  <a:ext uri="{0D108BD9-81ED-4DB2-BD59-A6C34878D82A}">
                    <a16:rowId xmlns:a16="http://schemas.microsoft.com/office/drawing/2014/main" xmlns="" val="10001"/>
                  </a:ext>
                </a:extLst>
              </a:tr>
              <a:tr h="370840">
                <a:tc>
                  <a:txBody>
                    <a:bodyPr/>
                    <a:lstStyle/>
                    <a:p>
                      <a:pPr algn="l"/>
                      <a:r>
                        <a:rPr lang="es-MX" sz="2000" b="0" i="0" u="none" strike="noStrike" kern="1200" baseline="0" dirty="0">
                          <a:solidFill>
                            <a:schemeClr val="dk1"/>
                          </a:solidFill>
                          <a:latin typeface="+mn-lt"/>
                          <a:ea typeface="+mn-ea"/>
                          <a:cs typeface="+mn-cs"/>
                        </a:rPr>
                        <a:t>El problema es el estudiante</a:t>
                      </a:r>
                      <a:endParaRPr lang="es-MX" sz="2000" dirty="0"/>
                    </a:p>
                  </a:txBody>
                  <a:tcPr anchor="ctr"/>
                </a:tc>
                <a:tc>
                  <a:txBody>
                    <a:bodyPr/>
                    <a:lstStyle/>
                    <a:p>
                      <a:pPr algn="l"/>
                      <a:r>
                        <a:rPr lang="es-MX" sz="2000" b="0" i="0" u="none" strike="noStrike" kern="1200" baseline="0" dirty="0">
                          <a:solidFill>
                            <a:schemeClr val="dk1"/>
                          </a:solidFill>
                          <a:latin typeface="+mn-lt"/>
                          <a:ea typeface="+mn-ea"/>
                          <a:cs typeface="+mn-cs"/>
                        </a:rPr>
                        <a:t>El problema es el currículo escolar</a:t>
                      </a:r>
                      <a:endParaRPr lang="es-MX" sz="2000" dirty="0"/>
                    </a:p>
                  </a:txBody>
                  <a:tcPr anchor="ctr"/>
                </a:tc>
                <a:extLst>
                  <a:ext uri="{0D108BD9-81ED-4DB2-BD59-A6C34878D82A}">
                    <a16:rowId xmlns:a16="http://schemas.microsoft.com/office/drawing/2014/main" xmlns="" val="10002"/>
                  </a:ext>
                </a:extLst>
              </a:tr>
              <a:tr h="370840">
                <a:tc>
                  <a:txBody>
                    <a:bodyPr/>
                    <a:lstStyle/>
                    <a:p>
                      <a:pPr algn="l"/>
                      <a:r>
                        <a:rPr lang="es-MX" sz="2000" b="0" i="0" u="none" strike="noStrike" kern="1200" baseline="0" dirty="0">
                          <a:solidFill>
                            <a:schemeClr val="dk1"/>
                          </a:solidFill>
                          <a:latin typeface="+mn-lt"/>
                          <a:ea typeface="+mn-ea"/>
                          <a:cs typeface="+mn-cs"/>
                        </a:rPr>
                        <a:t>La diferencia como problema</a:t>
                      </a:r>
                      <a:endParaRPr lang="es-MX" sz="2000" dirty="0"/>
                    </a:p>
                  </a:txBody>
                  <a:tcPr anchor="ctr"/>
                </a:tc>
                <a:tc>
                  <a:txBody>
                    <a:bodyPr/>
                    <a:lstStyle/>
                    <a:p>
                      <a:pPr algn="l"/>
                      <a:r>
                        <a:rPr lang="es-MX" sz="2000" b="0" i="0" u="none" strike="noStrike" kern="1200" baseline="0" dirty="0">
                          <a:solidFill>
                            <a:schemeClr val="dk1"/>
                          </a:solidFill>
                          <a:latin typeface="+mn-lt"/>
                          <a:ea typeface="+mn-ea"/>
                          <a:cs typeface="+mn-cs"/>
                        </a:rPr>
                        <a:t>La diferencia como valor</a:t>
                      </a:r>
                      <a:endParaRPr lang="es-MX" sz="2000" dirty="0"/>
                    </a:p>
                  </a:txBody>
                  <a:tcPr anchor="ctr"/>
                </a:tc>
                <a:extLst>
                  <a:ext uri="{0D108BD9-81ED-4DB2-BD59-A6C34878D82A}">
                    <a16:rowId xmlns:a16="http://schemas.microsoft.com/office/drawing/2014/main" xmlns="" val="10003"/>
                  </a:ext>
                </a:extLst>
              </a:tr>
              <a:tr h="370840">
                <a:tc>
                  <a:txBody>
                    <a:bodyPr/>
                    <a:lstStyle/>
                    <a:p>
                      <a:pPr algn="l"/>
                      <a:r>
                        <a:rPr lang="es-MX" sz="2000" b="0" i="0" u="none" strike="noStrike" kern="1200" baseline="0" dirty="0">
                          <a:solidFill>
                            <a:schemeClr val="dk1"/>
                          </a:solidFill>
                          <a:latin typeface="+mn-lt"/>
                          <a:ea typeface="+mn-ea"/>
                          <a:cs typeface="+mn-cs"/>
                        </a:rPr>
                        <a:t>Atención a las personas con N.E.E.</a:t>
                      </a:r>
                      <a:endParaRPr lang="es-MX"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b="0" i="0" u="none" strike="noStrike" kern="1200" baseline="0" dirty="0">
                          <a:solidFill>
                            <a:schemeClr val="dk1"/>
                          </a:solidFill>
                          <a:latin typeface="+mn-lt"/>
                          <a:ea typeface="+mn-ea"/>
                          <a:cs typeface="+mn-cs"/>
                        </a:rPr>
                        <a:t>Atención a </a:t>
                      </a:r>
                      <a:r>
                        <a:rPr lang="es-MX" sz="2000" b="1" i="0" u="none" strike="noStrike" kern="1200" baseline="0" dirty="0">
                          <a:solidFill>
                            <a:schemeClr val="dk1"/>
                          </a:solidFill>
                          <a:latin typeface="+mn-lt"/>
                          <a:ea typeface="+mn-ea"/>
                          <a:cs typeface="+mn-cs"/>
                        </a:rPr>
                        <a:t>todas </a:t>
                      </a:r>
                      <a:r>
                        <a:rPr lang="es-MX" sz="2000" b="0" i="0" u="none" strike="noStrike" kern="1200" baseline="0" dirty="0">
                          <a:solidFill>
                            <a:schemeClr val="dk1"/>
                          </a:solidFill>
                          <a:latin typeface="+mn-lt"/>
                          <a:ea typeface="+mn-ea"/>
                          <a:cs typeface="+mn-cs"/>
                        </a:rPr>
                        <a:t>las niñas y niños (BAPS)</a:t>
                      </a:r>
                      <a:endParaRPr lang="es-MX" sz="2000" dirty="0"/>
                    </a:p>
                  </a:txBody>
                  <a:tcPr anchor="ctr"/>
                </a:tc>
                <a:extLst>
                  <a:ext uri="{0D108BD9-81ED-4DB2-BD59-A6C34878D82A}">
                    <a16:rowId xmlns:a16="http://schemas.microsoft.com/office/drawing/2014/main" xmlns="" val="10004"/>
                  </a:ext>
                </a:extLst>
              </a:tr>
              <a:tr h="370840">
                <a:tc>
                  <a:txBody>
                    <a:bodyPr/>
                    <a:lstStyle/>
                    <a:p>
                      <a:pPr algn="l"/>
                      <a:r>
                        <a:rPr lang="es-MX" sz="2000" b="0" i="0" u="none" strike="noStrike" kern="1200" baseline="0" dirty="0">
                          <a:solidFill>
                            <a:schemeClr val="dk1"/>
                          </a:solidFill>
                          <a:latin typeface="+mn-lt"/>
                          <a:ea typeface="+mn-ea"/>
                          <a:cs typeface="+mn-cs"/>
                        </a:rPr>
                        <a:t>El equipo de apoyo atiende a la niña o niño</a:t>
                      </a:r>
                      <a:endParaRPr lang="es-MX"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b="0" i="0" u="none" strike="noStrike" kern="1200" baseline="0" dirty="0">
                          <a:solidFill>
                            <a:schemeClr val="dk1"/>
                          </a:solidFill>
                          <a:latin typeface="+mn-lt"/>
                          <a:ea typeface="+mn-ea"/>
                          <a:cs typeface="+mn-cs"/>
                        </a:rPr>
                        <a:t>El equipo de apoyo colabora con la maestra o maestro</a:t>
                      </a:r>
                      <a:endParaRPr lang="es-MX" sz="2000" dirty="0"/>
                    </a:p>
                  </a:txBody>
                  <a:tcPr anchor="ctr"/>
                </a:tc>
                <a:extLst>
                  <a:ext uri="{0D108BD9-81ED-4DB2-BD59-A6C34878D82A}">
                    <a16:rowId xmlns:a16="http://schemas.microsoft.com/office/drawing/2014/main" xmlns="" val="10005"/>
                  </a:ext>
                </a:extLst>
              </a:tr>
              <a:tr h="370840">
                <a:tc>
                  <a:txBody>
                    <a:bodyPr/>
                    <a:lstStyle/>
                    <a:p>
                      <a:r>
                        <a:rPr lang="es-MX" sz="2000" b="0" i="0" u="none" strike="noStrike" kern="1200" baseline="0" dirty="0">
                          <a:solidFill>
                            <a:schemeClr val="dk1"/>
                          </a:solidFill>
                          <a:latin typeface="+mn-lt"/>
                          <a:ea typeface="+mn-ea"/>
                          <a:cs typeface="+mn-cs"/>
                        </a:rPr>
                        <a:t>Mantiene las barreras entre normales y no normales</a:t>
                      </a:r>
                      <a:endParaRPr lang="es-MX" sz="2000" dirty="0"/>
                    </a:p>
                  </a:txBody>
                  <a:tcPr anchor="ctr"/>
                </a:tc>
                <a:tc>
                  <a:txBody>
                    <a:bodyPr/>
                    <a:lstStyle/>
                    <a:p>
                      <a:r>
                        <a:rPr lang="es-MX" sz="2000" b="0" i="0" u="none" strike="noStrike" kern="1200" baseline="0" dirty="0">
                          <a:solidFill>
                            <a:schemeClr val="dk1"/>
                          </a:solidFill>
                          <a:latin typeface="+mn-lt"/>
                          <a:ea typeface="+mn-ea"/>
                          <a:cs typeface="+mn-cs"/>
                        </a:rPr>
                        <a:t>Rompe prejuicios de normalidad</a:t>
                      </a:r>
                      <a:endParaRPr lang="es-MX" sz="2000" dirty="0"/>
                    </a:p>
                  </a:txBody>
                  <a:tcPr anchor="ctr"/>
                </a:tc>
                <a:extLst>
                  <a:ext uri="{0D108BD9-81ED-4DB2-BD59-A6C34878D82A}">
                    <a16:rowId xmlns:a16="http://schemas.microsoft.com/office/drawing/2014/main" xmlns="" val="10006"/>
                  </a:ext>
                </a:extLst>
              </a:tr>
              <a:tr h="137680">
                <a:tc>
                  <a:txBody>
                    <a:bodyPr/>
                    <a:lstStyle/>
                    <a:p>
                      <a:r>
                        <a:rPr lang="es-MX" sz="2000" b="0" i="0" u="none" strike="noStrike" kern="1200" baseline="0" dirty="0">
                          <a:solidFill>
                            <a:schemeClr val="dk1"/>
                          </a:solidFill>
                          <a:latin typeface="+mn-lt"/>
                          <a:ea typeface="+mn-ea"/>
                          <a:cs typeface="+mn-cs"/>
                        </a:rPr>
                        <a:t>Supone, en el mejor caso, un cambio educativo</a:t>
                      </a:r>
                      <a:endParaRPr lang="es-MX" sz="2000" dirty="0"/>
                    </a:p>
                  </a:txBody>
                  <a:tcPr anchor="ctr"/>
                </a:tc>
                <a:tc>
                  <a:txBody>
                    <a:bodyPr/>
                    <a:lstStyle/>
                    <a:p>
                      <a:pPr algn="l"/>
                      <a:r>
                        <a:rPr lang="es-MX" sz="2000" b="0" i="0" u="none" strike="noStrike" kern="1200" baseline="0" dirty="0">
                          <a:solidFill>
                            <a:schemeClr val="dk1"/>
                          </a:solidFill>
                          <a:latin typeface="+mn-lt"/>
                          <a:ea typeface="+mn-ea"/>
                          <a:cs typeface="+mn-cs"/>
                        </a:rPr>
                        <a:t>Supone un cambio social</a:t>
                      </a:r>
                      <a:endParaRPr lang="es-MX" sz="2000" dirty="0"/>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95293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16632"/>
            <a:ext cx="9036496" cy="6741368"/>
          </a:xfrm>
        </p:spPr>
        <p:txBody>
          <a:bodyPr>
            <a:normAutofit fontScale="92500"/>
          </a:bodyPr>
          <a:lstStyle/>
          <a:p>
            <a:pPr marL="0" indent="0" algn="just">
              <a:buNone/>
            </a:pPr>
            <a:r>
              <a:rPr lang="es-MX" dirty="0"/>
              <a:t>“La INTEGRACIÓN tiene que ver con los niños que tienen NEE Pero poniendo el énfasis en el fracaso del alumno se enmascara la cuestión fundamental, es decir, el fracaso del sistema para satisfacer las necesidades de todos los niños” (VLACHOU, 1999: 46).</a:t>
            </a:r>
          </a:p>
          <a:p>
            <a:pPr marL="0" indent="0" algn="just">
              <a:buNone/>
            </a:pPr>
            <a:r>
              <a:rPr lang="es-MX" dirty="0" err="1"/>
              <a:t>Booth</a:t>
            </a:r>
            <a:r>
              <a:rPr lang="es-MX" dirty="0"/>
              <a:t> y sus colaboradores (2000) sustituyen el concepto ‘NEE’ por el término ‘barreras para el aprendizaje y participación’. Ello implica un modelo social donde las barreras para aprender y participar surgen a través de una interacción entre los estudiantes y su contexto, las personas, políticas, instituciones, culturas y circunstancias sociales y económicas que afectan a sus vidas.” (MORIÑA, 2004: 39</a:t>
            </a:r>
          </a:p>
        </p:txBody>
      </p:sp>
    </p:spTree>
    <p:extLst>
      <p:ext uri="{BB962C8B-B14F-4D97-AF65-F5344CB8AC3E}">
        <p14:creationId xmlns:p14="http://schemas.microsoft.com/office/powerpoint/2010/main" val="46230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b="1" dirty="0"/>
              <a:t>DE LAS DIFICULTADES DE APRENDIZAJE A LAS BARRERAS DE ACCESO</a:t>
            </a:r>
            <a:endParaRPr lang="es-MX"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06804379"/>
              </p:ext>
            </p:extLst>
          </p:nvPr>
        </p:nvGraphicFramePr>
        <p:xfrm>
          <a:off x="457200" y="1700808"/>
          <a:ext cx="8229600" cy="4680521"/>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xmlns="" val="20000"/>
                    </a:ext>
                  </a:extLst>
                </a:gridCol>
                <a:gridCol w="6203032">
                  <a:extLst>
                    <a:ext uri="{9D8B030D-6E8A-4147-A177-3AD203B41FA5}">
                      <a16:colId xmlns:a16="http://schemas.microsoft.com/office/drawing/2014/main" xmlns="" val="20001"/>
                    </a:ext>
                  </a:extLst>
                </a:gridCol>
              </a:tblGrid>
              <a:tr h="1769465">
                <a:tc>
                  <a:txBody>
                    <a:bodyPr/>
                    <a:lstStyle/>
                    <a:p>
                      <a:pPr algn="ctr"/>
                      <a:r>
                        <a:rPr lang="es-MX" sz="2800" b="1" i="0" u="none" strike="noStrike" kern="1200" baseline="0" dirty="0">
                          <a:solidFill>
                            <a:schemeClr val="lt1"/>
                          </a:solidFill>
                          <a:latin typeface="+mn-lt"/>
                          <a:ea typeface="+mn-ea"/>
                          <a:cs typeface="+mn-cs"/>
                        </a:rPr>
                        <a:t>FASE</a:t>
                      </a:r>
                      <a:endParaRPr lang="es-MX" sz="2800" b="1" dirty="0"/>
                    </a:p>
                  </a:txBody>
                  <a:tcPr anchor="ctr"/>
                </a:tc>
                <a:tc>
                  <a:txBody>
                    <a:bodyPr/>
                    <a:lstStyle/>
                    <a:p>
                      <a:pPr algn="ctr"/>
                      <a:r>
                        <a:rPr lang="es-MX" sz="2800" b="1" i="0" u="none" strike="noStrike" kern="1200" baseline="0" dirty="0">
                          <a:solidFill>
                            <a:schemeClr val="lt1"/>
                          </a:solidFill>
                          <a:latin typeface="+mn-lt"/>
                          <a:ea typeface="+mn-ea"/>
                          <a:cs typeface="+mn-cs"/>
                        </a:rPr>
                        <a:t>VISIÓN DE LAS PROBLEMÁTICAS EN EL PROCESO DE ENSEÑANZA-APRENDIZAJE</a:t>
                      </a:r>
                      <a:endParaRPr lang="es-MX" sz="2800" b="1" dirty="0"/>
                    </a:p>
                  </a:txBody>
                  <a:tcPr anchor="ctr"/>
                </a:tc>
                <a:extLst>
                  <a:ext uri="{0D108BD9-81ED-4DB2-BD59-A6C34878D82A}">
                    <a16:rowId xmlns:a16="http://schemas.microsoft.com/office/drawing/2014/main" xmlns="" val="10000"/>
                  </a:ext>
                </a:extLst>
              </a:tr>
              <a:tr h="970352">
                <a:tc>
                  <a:txBody>
                    <a:bodyPr/>
                    <a:lstStyle/>
                    <a:p>
                      <a:pPr algn="ctr"/>
                      <a:r>
                        <a:rPr lang="es-MX" sz="2800" b="0" i="0" u="none" strike="noStrike" kern="1200" baseline="0" dirty="0">
                          <a:solidFill>
                            <a:schemeClr val="dk1"/>
                          </a:solidFill>
                          <a:latin typeface="+mn-lt"/>
                          <a:ea typeface="+mn-ea"/>
                          <a:cs typeface="+mn-cs"/>
                        </a:rPr>
                        <a:t>Segregación</a:t>
                      </a:r>
                      <a:endParaRPr lang="es-MX" sz="2800" dirty="0"/>
                    </a:p>
                  </a:txBody>
                  <a:tcPr anchor="ctr"/>
                </a:tc>
                <a:tc>
                  <a:txBody>
                    <a:bodyPr/>
                    <a:lstStyle/>
                    <a:p>
                      <a:r>
                        <a:rPr lang="es-MX" sz="2800" b="0" i="0" u="none" strike="noStrike" kern="1200" baseline="0" dirty="0">
                          <a:solidFill>
                            <a:schemeClr val="dk1"/>
                          </a:solidFill>
                          <a:latin typeface="+mn-lt"/>
                          <a:ea typeface="+mn-ea"/>
                          <a:cs typeface="+mn-cs"/>
                        </a:rPr>
                        <a:t>Dificultades de aprendizaje</a:t>
                      </a:r>
                      <a:endParaRPr lang="es-MX" sz="2800" dirty="0"/>
                    </a:p>
                  </a:txBody>
                  <a:tcPr anchor="ctr"/>
                </a:tc>
                <a:extLst>
                  <a:ext uri="{0D108BD9-81ED-4DB2-BD59-A6C34878D82A}">
                    <a16:rowId xmlns:a16="http://schemas.microsoft.com/office/drawing/2014/main" xmlns="" val="10001"/>
                  </a:ext>
                </a:extLst>
              </a:tr>
              <a:tr h="970352">
                <a:tc>
                  <a:txBody>
                    <a:bodyPr/>
                    <a:lstStyle/>
                    <a:p>
                      <a:pPr algn="ctr"/>
                      <a:r>
                        <a:rPr lang="es-MX" sz="2800" b="0" i="0" u="none" strike="noStrike" kern="1200" baseline="0" dirty="0">
                          <a:solidFill>
                            <a:schemeClr val="dk1"/>
                          </a:solidFill>
                          <a:latin typeface="+mn-lt"/>
                          <a:ea typeface="+mn-ea"/>
                          <a:cs typeface="+mn-cs"/>
                        </a:rPr>
                        <a:t>Integración</a:t>
                      </a:r>
                      <a:endParaRPr lang="es-MX" sz="2800" dirty="0"/>
                    </a:p>
                  </a:txBody>
                  <a:tcPr anchor="ctr"/>
                </a:tc>
                <a:tc>
                  <a:txBody>
                    <a:bodyPr/>
                    <a:lstStyle/>
                    <a:p>
                      <a:r>
                        <a:rPr lang="es-MX" sz="2800" b="0" i="0" u="none" strike="noStrike" kern="1200" baseline="0" dirty="0">
                          <a:solidFill>
                            <a:schemeClr val="dk1"/>
                          </a:solidFill>
                          <a:latin typeface="+mn-lt"/>
                          <a:ea typeface="+mn-ea"/>
                          <a:cs typeface="+mn-cs"/>
                        </a:rPr>
                        <a:t>Necesidades educativas especiales</a:t>
                      </a:r>
                      <a:endParaRPr lang="es-MX" sz="2800" dirty="0"/>
                    </a:p>
                  </a:txBody>
                  <a:tcPr anchor="ctr"/>
                </a:tc>
                <a:extLst>
                  <a:ext uri="{0D108BD9-81ED-4DB2-BD59-A6C34878D82A}">
                    <a16:rowId xmlns:a16="http://schemas.microsoft.com/office/drawing/2014/main" xmlns="" val="10002"/>
                  </a:ext>
                </a:extLst>
              </a:tr>
              <a:tr h="970352">
                <a:tc>
                  <a:txBody>
                    <a:bodyPr/>
                    <a:lstStyle/>
                    <a:p>
                      <a:pPr algn="ctr"/>
                      <a:r>
                        <a:rPr lang="es-MX" sz="2800" b="0" i="0" u="none" strike="noStrike" kern="1200" baseline="0" dirty="0">
                          <a:solidFill>
                            <a:schemeClr val="dk1"/>
                          </a:solidFill>
                          <a:latin typeface="+mn-lt"/>
                          <a:ea typeface="+mn-ea"/>
                          <a:cs typeface="+mn-cs"/>
                        </a:rPr>
                        <a:t>Inclusión</a:t>
                      </a:r>
                      <a:endParaRPr lang="es-MX" sz="2800" dirty="0"/>
                    </a:p>
                  </a:txBody>
                  <a:tcPr anchor="ctr"/>
                </a:tc>
                <a:tc>
                  <a:txBody>
                    <a:bodyPr/>
                    <a:lstStyle/>
                    <a:p>
                      <a:r>
                        <a:rPr lang="es-MX" sz="2800" b="0" i="0" u="none" strike="noStrike" kern="1200" baseline="0" dirty="0">
                          <a:solidFill>
                            <a:schemeClr val="dk1"/>
                          </a:solidFill>
                          <a:latin typeface="+mn-lt"/>
                          <a:ea typeface="+mn-ea"/>
                          <a:cs typeface="+mn-cs"/>
                        </a:rPr>
                        <a:t>Barreras de acceso al aprendizaje</a:t>
                      </a:r>
                      <a:endParaRPr lang="es-MX" sz="2800" dirty="0"/>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3487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7799F54-49FA-4A00-A25E-6A89BAF81898}"/>
              </a:ext>
            </a:extLst>
          </p:cNvPr>
          <p:cNvPicPr>
            <a:picLocks noChangeAspect="1"/>
          </p:cNvPicPr>
          <p:nvPr/>
        </p:nvPicPr>
        <p:blipFill rotWithShape="1">
          <a:blip r:embed="rId2"/>
          <a:srcRect t="9450" b="50651"/>
          <a:stretch/>
        </p:blipFill>
        <p:spPr>
          <a:xfrm>
            <a:off x="92897" y="839295"/>
            <a:ext cx="8883506" cy="2578856"/>
          </a:xfrm>
          <a:prstGeom prst="rect">
            <a:avLst/>
          </a:prstGeom>
        </p:spPr>
      </p:pic>
      <p:sp>
        <p:nvSpPr>
          <p:cNvPr id="5" name="CuadroTexto 1">
            <a:extLst>
              <a:ext uri="{FF2B5EF4-FFF2-40B4-BE49-F238E27FC236}">
                <a16:creationId xmlns:a16="http://schemas.microsoft.com/office/drawing/2014/main" xmlns="" id="{2443D171-CCBA-49B4-AFCF-67BEE0370D7D}"/>
              </a:ext>
            </a:extLst>
          </p:cNvPr>
          <p:cNvSpPr txBox="1"/>
          <p:nvPr/>
        </p:nvSpPr>
        <p:spPr>
          <a:xfrm>
            <a:off x="624332" y="123996"/>
            <a:ext cx="7112203" cy="3970318"/>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800" b="1" dirty="0"/>
              <a:t>SEPARACIÓN                                  </a:t>
            </a:r>
            <a:r>
              <a:rPr lang="es-MX" sz="2800" b="1" dirty="0" smtClean="0"/>
              <a:t>EXCLUSIÓN</a:t>
            </a:r>
            <a:endParaRPr lang="es-MX" sz="2800" b="1" dirty="0"/>
          </a:p>
          <a:p>
            <a:endParaRPr lang="es-MX" sz="2800" b="1" dirty="0"/>
          </a:p>
          <a:p>
            <a:endParaRPr lang="es-MX" sz="2800" b="1" dirty="0"/>
          </a:p>
          <a:p>
            <a:endParaRPr lang="es-MX" sz="2800" b="1" dirty="0"/>
          </a:p>
          <a:p>
            <a:endParaRPr lang="es-MX" sz="2800" b="1" dirty="0"/>
          </a:p>
          <a:p>
            <a:endParaRPr lang="es-MX" sz="2800" b="1" dirty="0"/>
          </a:p>
          <a:p>
            <a:endParaRPr lang="es-MX" sz="2800" b="1" dirty="0"/>
          </a:p>
          <a:p>
            <a:endParaRPr lang="es-MX" sz="2800" b="1" dirty="0"/>
          </a:p>
          <a:p>
            <a:r>
              <a:rPr lang="es-MX" sz="2800" b="1" dirty="0"/>
              <a:t>INTEGRACIÓN                                       INCLUSIÓN</a:t>
            </a:r>
          </a:p>
        </p:txBody>
      </p:sp>
      <p:pic>
        <p:nvPicPr>
          <p:cNvPr id="6" name="Imagen 5">
            <a:extLst>
              <a:ext uri="{FF2B5EF4-FFF2-40B4-BE49-F238E27FC236}">
                <a16:creationId xmlns:a16="http://schemas.microsoft.com/office/drawing/2014/main" xmlns="" id="{E820DDD1-9707-4B8B-AF6F-0D683AB95E1F}"/>
              </a:ext>
            </a:extLst>
          </p:cNvPr>
          <p:cNvPicPr>
            <a:picLocks noChangeAspect="1"/>
          </p:cNvPicPr>
          <p:nvPr/>
        </p:nvPicPr>
        <p:blipFill rotWithShape="1">
          <a:blip r:embed="rId2"/>
          <a:srcRect t="63928" b="3523"/>
          <a:stretch/>
        </p:blipFill>
        <p:spPr>
          <a:xfrm>
            <a:off x="40919" y="3933056"/>
            <a:ext cx="9062161" cy="2649635"/>
          </a:xfrm>
          <a:prstGeom prst="rect">
            <a:avLst/>
          </a:prstGeom>
        </p:spPr>
      </p:pic>
    </p:spTree>
    <p:extLst>
      <p:ext uri="{BB962C8B-B14F-4D97-AF65-F5344CB8AC3E}">
        <p14:creationId xmlns:p14="http://schemas.microsoft.com/office/powerpoint/2010/main" val="248302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43408"/>
            <a:ext cx="8229600" cy="1143000"/>
          </a:xfrm>
        </p:spPr>
        <p:txBody>
          <a:bodyPr>
            <a:normAutofit/>
          </a:bodyPr>
          <a:lstStyle/>
          <a:p>
            <a:r>
              <a:rPr lang="es-MX" sz="3600" dirty="0"/>
              <a:t>Diversidad</a:t>
            </a:r>
          </a:p>
        </p:txBody>
      </p:sp>
      <p:sp>
        <p:nvSpPr>
          <p:cNvPr id="3" name="2 Marcador de contenido"/>
          <p:cNvSpPr>
            <a:spLocks noGrp="1"/>
          </p:cNvSpPr>
          <p:nvPr>
            <p:ph idx="1"/>
          </p:nvPr>
        </p:nvSpPr>
        <p:spPr>
          <a:xfrm>
            <a:off x="144742" y="476672"/>
            <a:ext cx="8964488" cy="4525963"/>
          </a:xfrm>
        </p:spPr>
        <p:txBody>
          <a:bodyPr>
            <a:noAutofit/>
          </a:bodyPr>
          <a:lstStyle/>
          <a:p>
            <a:pPr algn="just"/>
            <a:r>
              <a:rPr lang="es-MX" sz="2400" dirty="0"/>
              <a:t>Se  sigue siendo utilizado con sentido negativo.</a:t>
            </a:r>
          </a:p>
          <a:p>
            <a:pPr marL="0" indent="0" algn="just">
              <a:buNone/>
            </a:pPr>
            <a:endParaRPr lang="es-MX" sz="2400" dirty="0"/>
          </a:p>
          <a:p>
            <a:pPr marL="0" indent="0" algn="just">
              <a:buNone/>
            </a:pPr>
            <a:r>
              <a:rPr lang="es-MX" sz="2400" dirty="0"/>
              <a:t>“Las diferentes formas de consumo educativo llevan a cabo de manera descentralizada y ‘flexible’ una reproducción de las desigualdades sociales según nuevas lógicas que apenas tienen nada que ver con la ‘escuela única’. El </a:t>
            </a:r>
            <a:r>
              <a:rPr lang="es-MX" sz="2400" b="1" dirty="0"/>
              <a:t>nuevo modelo de escuela </a:t>
            </a:r>
            <a:r>
              <a:rPr lang="es-MX" sz="2400" dirty="0"/>
              <a:t>funciona con la ‘</a:t>
            </a:r>
            <a:r>
              <a:rPr lang="es-MX" sz="2400" b="1" dirty="0"/>
              <a:t>diversidad’ y la ‘diferenciación</a:t>
            </a:r>
            <a:r>
              <a:rPr lang="es-MX" sz="2400" dirty="0"/>
              <a:t>’, en función de los públicos y las ‘demandas” (LAVAL,2004: 27).</a:t>
            </a:r>
          </a:p>
          <a:p>
            <a:pPr marL="0" indent="0" algn="just">
              <a:buNone/>
            </a:pPr>
            <a:endParaRPr lang="es-MX" sz="2400" dirty="0"/>
          </a:p>
          <a:p>
            <a:pPr marL="0" indent="0" algn="just">
              <a:buNone/>
            </a:pPr>
            <a:r>
              <a:rPr lang="es-MX" sz="2400" dirty="0"/>
              <a:t>Es una cualidad propia de la vida, </a:t>
            </a:r>
            <a:r>
              <a:rPr lang="es-MX" sz="2400" b="1" dirty="0"/>
              <a:t>“no existe cosa más natural que la diversidad. La diferencia es lo normal.” </a:t>
            </a:r>
            <a:r>
              <a:rPr lang="es-MX" sz="2400" dirty="0"/>
              <a:t>(LÓPEZ MELERO, 2004: 50). Una diversidad que no es desigualdad, sino </a:t>
            </a:r>
            <a:r>
              <a:rPr lang="es-MX" sz="2400" b="1" dirty="0"/>
              <a:t>respeto por todos </a:t>
            </a:r>
            <a:r>
              <a:rPr lang="es-MX" sz="2400" dirty="0"/>
              <a:t>los colectivos sociales segregados, por condiciones de género, de </a:t>
            </a:r>
            <a:r>
              <a:rPr lang="es-MX" sz="2400" dirty="0" err="1"/>
              <a:t>étnia</a:t>
            </a:r>
            <a:r>
              <a:rPr lang="es-MX" sz="2400" dirty="0"/>
              <a:t>, socio-culturales, religiosas, de capacidades, de ritmos de aprendizaje, de procesos de desarrollo, de orientación sexual, ideológicas, de salud, etc.</a:t>
            </a:r>
          </a:p>
          <a:p>
            <a:pPr marL="0" indent="0" algn="just">
              <a:buNone/>
            </a:pPr>
            <a:endParaRPr lang="es-MX" sz="2400" dirty="0"/>
          </a:p>
        </p:txBody>
      </p:sp>
    </p:spTree>
    <p:extLst>
      <p:ext uri="{BB962C8B-B14F-4D97-AF65-F5344CB8AC3E}">
        <p14:creationId xmlns:p14="http://schemas.microsoft.com/office/powerpoint/2010/main" val="285548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778" y="188640"/>
            <a:ext cx="9113222" cy="6669360"/>
          </a:xfrm>
        </p:spPr>
        <p:txBody>
          <a:bodyPr>
            <a:normAutofit fontScale="92500" lnSpcReduction="10000"/>
          </a:bodyPr>
          <a:lstStyle/>
          <a:p>
            <a:pPr algn="just"/>
            <a:r>
              <a:rPr lang="es-MX" b="1" dirty="0"/>
              <a:t>Cultura de la diversidad  </a:t>
            </a:r>
            <a:r>
              <a:rPr lang="es-MX" dirty="0"/>
              <a:t>(LÓPEZ MELERO, 2000: 46): la sociedad  es la que debe cambiar sus comportamientos y sus actitudes con respecto a los colectivos marginados para que éstos no se vean sometidos a la tiranía de la normalidad.</a:t>
            </a:r>
          </a:p>
          <a:p>
            <a:pPr algn="just"/>
            <a:endParaRPr lang="es-MX" dirty="0"/>
          </a:p>
          <a:p>
            <a:r>
              <a:rPr lang="es-MX" dirty="0"/>
              <a:t>La separación absurda que hacemos entre </a:t>
            </a:r>
            <a:r>
              <a:rPr lang="es-MX" i="1" dirty="0"/>
              <a:t>nosotras</a:t>
            </a:r>
            <a:r>
              <a:rPr lang="es-MX" dirty="0"/>
              <a:t>, las capacitadas, y </a:t>
            </a:r>
            <a:r>
              <a:rPr lang="es-MX" i="1" dirty="0"/>
              <a:t>las otras</a:t>
            </a:r>
            <a:r>
              <a:rPr lang="es-MX" dirty="0"/>
              <a:t>, las discapacitadas, lejos de ayudarnos a comprender y transformar la realidad, nos obstaculiza el camino de la inclusión. </a:t>
            </a:r>
          </a:p>
          <a:p>
            <a:endParaRPr lang="es-MX" dirty="0"/>
          </a:p>
          <a:p>
            <a:pPr lvl="1"/>
            <a:r>
              <a:rPr lang="es-MX" dirty="0"/>
              <a:t>nosotros debemos trabajar para que las personas discapacitadas se sientan incluidas</a:t>
            </a:r>
          </a:p>
          <a:p>
            <a:pPr lvl="1"/>
            <a:r>
              <a:rPr lang="es-MX" dirty="0"/>
              <a:t>debemos reflexionar sobre cómo miramos a las personas discapacitadas</a:t>
            </a:r>
          </a:p>
          <a:p>
            <a:pPr algn="just"/>
            <a:endParaRPr lang="es-MX" dirty="0"/>
          </a:p>
        </p:txBody>
      </p:sp>
    </p:spTree>
    <p:extLst>
      <p:ext uri="{BB962C8B-B14F-4D97-AF65-F5344CB8AC3E}">
        <p14:creationId xmlns:p14="http://schemas.microsoft.com/office/powerpoint/2010/main" val="54059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83" t="25221" r="965"/>
          <a:stretch/>
        </p:blipFill>
        <p:spPr>
          <a:xfrm>
            <a:off x="21122" y="29525"/>
            <a:ext cx="8943365" cy="6828475"/>
          </a:xfrm>
        </p:spPr>
      </p:pic>
    </p:spTree>
    <p:extLst>
      <p:ext uri="{BB962C8B-B14F-4D97-AF65-F5344CB8AC3E}">
        <p14:creationId xmlns:p14="http://schemas.microsoft.com/office/powerpoint/2010/main" val="377701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0" y="0"/>
            <a:ext cx="9144000" cy="4929411"/>
          </a:xfrm>
        </p:spPr>
        <p:txBody>
          <a:bodyPr>
            <a:normAutofit/>
          </a:bodyPr>
          <a:lstStyle/>
          <a:p>
            <a:r>
              <a:rPr lang="es-MX" b="1" dirty="0"/>
              <a:t>La mayoría </a:t>
            </a:r>
            <a:r>
              <a:rPr lang="es-MX" dirty="0"/>
              <a:t>de las personas </a:t>
            </a:r>
            <a:r>
              <a:rPr lang="es-MX" b="1" dirty="0"/>
              <a:t>somos discapacitadas </a:t>
            </a:r>
            <a:r>
              <a:rPr lang="es-MX" dirty="0"/>
              <a:t>para aceptar y convivir con lo diferente.</a:t>
            </a:r>
          </a:p>
          <a:p>
            <a:endParaRPr lang="es-MX" dirty="0"/>
          </a:p>
          <a:p>
            <a:r>
              <a:rPr lang="es-MX" dirty="0"/>
              <a:t>Manteniendo los privilegios de unas clases sobre otras, de unas razas sobre otras, de un sexo sobre otro, de unas capacidades sobre otras, de unas ideas sobre otras,… de unas personas sobre otras.</a:t>
            </a:r>
          </a:p>
        </p:txBody>
      </p:sp>
      <p:pic>
        <p:nvPicPr>
          <p:cNvPr id="2" name="Imagen 1">
            <a:extLst>
              <a:ext uri="{FF2B5EF4-FFF2-40B4-BE49-F238E27FC236}">
                <a16:creationId xmlns:a16="http://schemas.microsoft.com/office/drawing/2014/main" xmlns="" id="{7BF9C4D7-D975-4C6B-8E17-C57641920156}"/>
              </a:ext>
            </a:extLst>
          </p:cNvPr>
          <p:cNvPicPr>
            <a:picLocks noChangeAspect="1"/>
          </p:cNvPicPr>
          <p:nvPr/>
        </p:nvPicPr>
        <p:blipFill>
          <a:blip r:embed="rId2"/>
          <a:stretch>
            <a:fillRect/>
          </a:stretch>
        </p:blipFill>
        <p:spPr>
          <a:xfrm>
            <a:off x="1547664" y="4005064"/>
            <a:ext cx="5715000" cy="2638425"/>
          </a:xfrm>
          <a:prstGeom prst="rect">
            <a:avLst/>
          </a:prstGeom>
        </p:spPr>
      </p:pic>
    </p:spTree>
    <p:extLst>
      <p:ext uri="{BB962C8B-B14F-4D97-AF65-F5344CB8AC3E}">
        <p14:creationId xmlns:p14="http://schemas.microsoft.com/office/powerpoint/2010/main" val="303137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6222" y="-171400"/>
            <a:ext cx="8229600" cy="1143000"/>
          </a:xfrm>
        </p:spPr>
        <p:txBody>
          <a:bodyPr/>
          <a:lstStyle/>
          <a:p>
            <a:r>
              <a:rPr lang="es-MX" b="1" u="sng" dirty="0"/>
              <a:t>Discapacidad</a:t>
            </a:r>
          </a:p>
        </p:txBody>
      </p:sp>
      <p:sp>
        <p:nvSpPr>
          <p:cNvPr id="3" name="2 Marcador de contenido"/>
          <p:cNvSpPr>
            <a:spLocks noGrp="1"/>
          </p:cNvSpPr>
          <p:nvPr>
            <p:ph idx="1"/>
          </p:nvPr>
        </p:nvSpPr>
        <p:spPr>
          <a:xfrm>
            <a:off x="179512" y="971600"/>
            <a:ext cx="8856984" cy="5886400"/>
          </a:xfrm>
        </p:spPr>
        <p:txBody>
          <a:bodyPr>
            <a:normAutofit lnSpcReduction="10000"/>
          </a:bodyPr>
          <a:lstStyle/>
          <a:p>
            <a:pPr algn="just"/>
            <a:r>
              <a:rPr lang="es-MX" dirty="0"/>
              <a:t>Dificultad para realizar alguna función, cognitiva, física –sensorial o motora– o afectiva, </a:t>
            </a:r>
            <a:r>
              <a:rPr lang="es-MX" i="1" dirty="0"/>
              <a:t>en una situación determinada</a:t>
            </a:r>
            <a:r>
              <a:rPr lang="es-MX" dirty="0"/>
              <a:t>.</a:t>
            </a:r>
          </a:p>
          <a:p>
            <a:pPr algn="just"/>
            <a:r>
              <a:rPr lang="es-MX" dirty="0"/>
              <a:t> La sociedad es la que establece lo que es normal y lo que es la discapacidad, ésta estará supeditada al tiempo y al espacio.</a:t>
            </a:r>
          </a:p>
          <a:p>
            <a:r>
              <a:rPr lang="es-MX" dirty="0"/>
              <a:t>la formación de la ‘normalidad’ es el resultado –y la representación– de un ejercicio de poder.” (BARTON, 1998: 160 y 161).</a:t>
            </a:r>
          </a:p>
          <a:p>
            <a:r>
              <a:rPr lang="es-MX" dirty="0"/>
              <a:t>Somos diversos “respecto a nosotros mismos a lo largo del tiempo y según las circunstancias cambiantes que nos afectan” (GIMENO, 2000: 71).</a:t>
            </a:r>
          </a:p>
          <a:p>
            <a:pPr algn="just"/>
            <a:endParaRPr lang="es-MX" dirty="0"/>
          </a:p>
        </p:txBody>
      </p:sp>
    </p:spTree>
    <p:extLst>
      <p:ext uri="{BB962C8B-B14F-4D97-AF65-F5344CB8AC3E}">
        <p14:creationId xmlns:p14="http://schemas.microsoft.com/office/powerpoint/2010/main" val="304347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7496" t="3421" r="10407" b="4685"/>
          <a:stretch/>
        </p:blipFill>
        <p:spPr>
          <a:xfrm>
            <a:off x="0" y="0"/>
            <a:ext cx="9036495" cy="6636163"/>
          </a:xfrm>
        </p:spPr>
      </p:pic>
    </p:spTree>
    <p:extLst>
      <p:ext uri="{BB962C8B-B14F-4D97-AF65-F5344CB8AC3E}">
        <p14:creationId xmlns:p14="http://schemas.microsoft.com/office/powerpoint/2010/main" val="211224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2820"/>
            <a:ext cx="8229600" cy="1143000"/>
          </a:xfrm>
        </p:spPr>
        <p:txBody>
          <a:bodyPr/>
          <a:lstStyle/>
          <a:p>
            <a:r>
              <a:rPr lang="es-MX" dirty="0">
                <a:effectLst>
                  <a:outerShdw blurRad="38100" dist="38100" dir="2700000" algn="tl">
                    <a:srgbClr val="000000">
                      <a:alpha val="43137"/>
                    </a:srgbClr>
                  </a:outerShdw>
                </a:effectLst>
              </a:rPr>
              <a:t>De la exclusión a la inclusión</a:t>
            </a:r>
          </a:p>
        </p:txBody>
      </p:sp>
      <p:sp>
        <p:nvSpPr>
          <p:cNvPr id="3" name="2 Marcador de contenido"/>
          <p:cNvSpPr>
            <a:spLocks noGrp="1"/>
          </p:cNvSpPr>
          <p:nvPr>
            <p:ph idx="1"/>
          </p:nvPr>
        </p:nvSpPr>
        <p:spPr>
          <a:xfrm>
            <a:off x="107504" y="980728"/>
            <a:ext cx="9036496" cy="4525963"/>
          </a:xfrm>
        </p:spPr>
        <p:txBody>
          <a:bodyPr>
            <a:normAutofit/>
          </a:bodyPr>
          <a:lstStyle/>
          <a:p>
            <a:pPr marL="0" indent="0" algn="just">
              <a:buNone/>
            </a:pPr>
            <a:r>
              <a:rPr lang="es-MX" dirty="0"/>
              <a:t>En el siglo XVII Juan Amos </a:t>
            </a:r>
            <a:r>
              <a:rPr lang="es-MX" dirty="0" err="1"/>
              <a:t>Comenius</a:t>
            </a:r>
            <a:r>
              <a:rPr lang="es-MX" dirty="0"/>
              <a:t> (1592 - 1670), a quien se le considera el padre de la pedagogía moderna, en su obra ‘Didáctica Magna’ formula la máxima: </a:t>
            </a:r>
            <a:r>
              <a:rPr lang="es-MX" i="1" dirty="0"/>
              <a:t>“Educación para todos los niños y niñas del mundo (...) ricos y pobres, hombres y mujeres, los agudos, ávidos y dúctiles, los lentos aunque complacientes, los bruscos y tozudos” </a:t>
            </a:r>
            <a:r>
              <a:rPr lang="es-MX" dirty="0"/>
              <a:t>(REVECO, 2005: 243).</a:t>
            </a:r>
          </a:p>
        </p:txBody>
      </p:sp>
    </p:spTree>
    <p:extLst>
      <p:ext uri="{BB962C8B-B14F-4D97-AF65-F5344CB8AC3E}">
        <p14:creationId xmlns:p14="http://schemas.microsoft.com/office/powerpoint/2010/main" val="389674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normAutofit/>
          </a:bodyPr>
          <a:lstStyle/>
          <a:p>
            <a:r>
              <a:rPr lang="es-MX" sz="3200" dirty="0">
                <a:effectLst>
                  <a:outerShdw blurRad="38100" dist="38100" dir="2700000" algn="tl">
                    <a:srgbClr val="000000">
                      <a:alpha val="43137"/>
                    </a:srgbClr>
                  </a:outerShdw>
                </a:effectLst>
              </a:rPr>
              <a:t>El trayecto de la exclusión hacia la inclusión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00377957"/>
              </p:ext>
            </p:extLst>
          </p:nvPr>
        </p:nvGraphicFramePr>
        <p:xfrm>
          <a:off x="349696" y="908720"/>
          <a:ext cx="8686800" cy="5601984"/>
        </p:xfrm>
        <a:graphic>
          <a:graphicData uri="http://schemas.openxmlformats.org/drawingml/2006/table">
            <a:tbl>
              <a:tblPr firstRow="1" bandRow="1">
                <a:tableStyleId>{93296810-A885-4BE3-A3E7-6D5BEEA58F35}</a:tableStyleId>
              </a:tblPr>
              <a:tblGrid>
                <a:gridCol w="2747223">
                  <a:extLst>
                    <a:ext uri="{9D8B030D-6E8A-4147-A177-3AD203B41FA5}">
                      <a16:colId xmlns:a16="http://schemas.microsoft.com/office/drawing/2014/main" xmlns="" val="20000"/>
                    </a:ext>
                  </a:extLst>
                </a:gridCol>
                <a:gridCol w="5939577">
                  <a:extLst>
                    <a:ext uri="{9D8B030D-6E8A-4147-A177-3AD203B41FA5}">
                      <a16:colId xmlns:a16="http://schemas.microsoft.com/office/drawing/2014/main" xmlns="" val="20001"/>
                    </a:ext>
                  </a:extLst>
                </a:gridCol>
              </a:tblGrid>
              <a:tr h="1121128">
                <a:tc>
                  <a:txBody>
                    <a:bodyPr/>
                    <a:lstStyle/>
                    <a:p>
                      <a:pPr algn="ctr"/>
                      <a:r>
                        <a:rPr lang="es-MX" sz="2400" dirty="0"/>
                        <a:t>FASES</a:t>
                      </a:r>
                    </a:p>
                  </a:txBody>
                  <a:tcPr anchor="ctr"/>
                </a:tc>
                <a:tc>
                  <a:txBody>
                    <a:bodyPr/>
                    <a:lstStyle/>
                    <a:p>
                      <a:pPr algn="ctr"/>
                      <a:r>
                        <a:rPr lang="es-MX" sz="2400" dirty="0"/>
                        <a:t>CONDICIONES EDUCATIVAS</a:t>
                      </a:r>
                    </a:p>
                    <a:p>
                      <a:pPr algn="ctr"/>
                      <a:r>
                        <a:rPr lang="es-MX" sz="1800" u="none" strike="noStrike" kern="1200" baseline="0" dirty="0"/>
                        <a:t>(Para clases sociales desfavorecidas, grupos culturales minoritarios, mujeres y personas con discapacidad)</a:t>
                      </a:r>
                      <a:endParaRPr lang="es-MX" sz="2400" dirty="0"/>
                    </a:p>
                  </a:txBody>
                  <a:tcPr/>
                </a:tc>
                <a:extLst>
                  <a:ext uri="{0D108BD9-81ED-4DB2-BD59-A6C34878D82A}">
                    <a16:rowId xmlns:a16="http://schemas.microsoft.com/office/drawing/2014/main" xmlns="" val="10000"/>
                  </a:ext>
                </a:extLst>
              </a:tr>
              <a:tr h="781392">
                <a:tc>
                  <a:txBody>
                    <a:bodyPr/>
                    <a:lstStyle/>
                    <a:p>
                      <a:pPr algn="ctr"/>
                      <a:r>
                        <a:rPr lang="es-MX" sz="2400" dirty="0"/>
                        <a:t>Exclusión</a:t>
                      </a:r>
                    </a:p>
                  </a:txBody>
                  <a:tcPr anchor="ctr"/>
                </a:tc>
                <a:tc>
                  <a:txBody>
                    <a:bodyPr/>
                    <a:lstStyle/>
                    <a:p>
                      <a:r>
                        <a:rPr lang="es-MX" sz="2000" u="none" strike="noStrike" kern="1200" baseline="0" dirty="0"/>
                        <a:t>No escolarización para todos o algunos de estos grupos</a:t>
                      </a:r>
                      <a:endParaRPr lang="es-MX" sz="2000" dirty="0"/>
                    </a:p>
                  </a:txBody>
                  <a:tcPr anchor="ctr"/>
                </a:tc>
                <a:extLst>
                  <a:ext uri="{0D108BD9-81ED-4DB2-BD59-A6C34878D82A}">
                    <a16:rowId xmlns:a16="http://schemas.microsoft.com/office/drawing/2014/main" xmlns="" val="10001"/>
                  </a:ext>
                </a:extLst>
              </a:tr>
              <a:tr h="781392">
                <a:tc>
                  <a:txBody>
                    <a:bodyPr/>
                    <a:lstStyle/>
                    <a:p>
                      <a:pPr algn="ctr"/>
                      <a:r>
                        <a:rPr lang="es-MX" sz="2400" u="none" strike="noStrike" kern="1200" baseline="0" dirty="0"/>
                        <a:t>Segregación</a:t>
                      </a:r>
                      <a:endParaRPr lang="es-MX" sz="2400" dirty="0"/>
                    </a:p>
                  </a:txBody>
                  <a:tcPr anchor="ctr"/>
                </a:tc>
                <a:tc>
                  <a:txBody>
                    <a:bodyPr/>
                    <a:lstStyle/>
                    <a:p>
                      <a:r>
                        <a:rPr lang="es-MX" sz="2000" u="none" strike="noStrike" kern="1200" baseline="0" dirty="0"/>
                        <a:t>Escolarización en centros diferentes de las clases </a:t>
                      </a:r>
                      <a:r>
                        <a:rPr lang="es-MX" sz="2000" u="none" strike="noStrike" kern="1200" baseline="0"/>
                        <a:t>sociales desfavorecidas</a:t>
                      </a:r>
                      <a:endParaRPr lang="es-MX" sz="2000" dirty="0"/>
                    </a:p>
                  </a:txBody>
                  <a:tcPr anchor="ctr"/>
                </a:tc>
                <a:extLst>
                  <a:ext uri="{0D108BD9-81ED-4DB2-BD59-A6C34878D82A}">
                    <a16:rowId xmlns:a16="http://schemas.microsoft.com/office/drawing/2014/main" xmlns="" val="10002"/>
                  </a:ext>
                </a:extLst>
              </a:tr>
              <a:tr h="1716513">
                <a:tc>
                  <a:txBody>
                    <a:bodyPr/>
                    <a:lstStyle/>
                    <a:p>
                      <a:pPr algn="ctr"/>
                      <a:r>
                        <a:rPr lang="es-MX" sz="2400" u="none" strike="noStrike" kern="1200" baseline="0" dirty="0"/>
                        <a:t>Integración</a:t>
                      </a:r>
                      <a:endParaRPr lang="es-MX" sz="2400" dirty="0"/>
                    </a:p>
                  </a:txBody>
                  <a:tcPr anchor="ctr"/>
                </a:tc>
                <a:tc>
                  <a:txBody>
                    <a:bodyPr/>
                    <a:lstStyle/>
                    <a:p>
                      <a:r>
                        <a:rPr lang="es-MX" sz="2000" u="none" strike="noStrike" kern="1200" baseline="0" dirty="0"/>
                        <a:t>Incorporación de algunas personas de los distintos grupos a la escuela ordinaria (sin que ésta haga cambios sustanciales)</a:t>
                      </a:r>
                      <a:endParaRPr lang="es-MX" sz="2000" dirty="0"/>
                    </a:p>
                  </a:txBody>
                  <a:tcPr anchor="ctr"/>
                </a:tc>
                <a:extLst>
                  <a:ext uri="{0D108BD9-81ED-4DB2-BD59-A6C34878D82A}">
                    <a16:rowId xmlns:a16="http://schemas.microsoft.com/office/drawing/2014/main" xmlns="" val="10003"/>
                  </a:ext>
                </a:extLst>
              </a:tr>
              <a:tr h="1201559">
                <a:tc>
                  <a:txBody>
                    <a:bodyPr/>
                    <a:lstStyle/>
                    <a:p>
                      <a:pPr algn="ctr"/>
                      <a:r>
                        <a:rPr lang="es-MX" sz="2400" u="none" strike="noStrike" kern="1200" baseline="0" dirty="0"/>
                        <a:t>Inclusión</a:t>
                      </a:r>
                      <a:endParaRPr lang="es-MX" sz="2400" dirty="0"/>
                    </a:p>
                  </a:txBody>
                  <a:tcPr anchor="ctr"/>
                </a:tc>
                <a:tc>
                  <a:txBody>
                    <a:bodyPr/>
                    <a:lstStyle/>
                    <a:p>
                      <a:r>
                        <a:rPr lang="es-MX" sz="2000" u="none" strike="noStrike" kern="1200" baseline="0" dirty="0"/>
                        <a:t>Creación de una escuela entre todas y todos para todas y todos</a:t>
                      </a:r>
                      <a:endParaRPr lang="es-MX" sz="2000" dirty="0"/>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130255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1036</Words>
  <Application>Microsoft Office PowerPoint</Application>
  <PresentationFormat>Presentación en pantalla (4:3)</PresentationFormat>
  <Paragraphs>90</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  La cultura de la diversidad y la educación inclusiva.  </vt:lpstr>
      <vt:lpstr>Diversidad</vt:lpstr>
      <vt:lpstr>Presentación de PowerPoint</vt:lpstr>
      <vt:lpstr>Presentación de PowerPoint</vt:lpstr>
      <vt:lpstr>Presentación de PowerPoint</vt:lpstr>
      <vt:lpstr>Discapacidad</vt:lpstr>
      <vt:lpstr>Presentación de PowerPoint</vt:lpstr>
      <vt:lpstr>De la exclusión a la inclusión</vt:lpstr>
      <vt:lpstr>El trayecto de la exclusión hacia la inclusión</vt:lpstr>
      <vt:lpstr>Inclusión</vt:lpstr>
      <vt:lpstr>Presentación de PowerPoint</vt:lpstr>
      <vt:lpstr>LA FILOSOFÍA DE LA INTEGRACIÓN Y DE LA INCLUSIÓN</vt:lpstr>
      <vt:lpstr>Presentación de PowerPoint</vt:lpstr>
      <vt:lpstr>DE LAS DIFICULTADES DE APRENDIZAJE A LAS BARRERAS DE ACCESO</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OfficeDepot</dc:creator>
  <cp:lastModifiedBy>CCPA</cp:lastModifiedBy>
  <cp:revision>28</cp:revision>
  <dcterms:created xsi:type="dcterms:W3CDTF">2015-10-09T16:05:02Z</dcterms:created>
  <dcterms:modified xsi:type="dcterms:W3CDTF">2007-01-01T06:29:52Z</dcterms:modified>
</cp:coreProperties>
</file>