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2" r:id="rId5"/>
    <p:sldId id="268" r:id="rId6"/>
    <p:sldId id="270" r:id="rId7"/>
    <p:sldId id="271" r:id="rId8"/>
    <p:sldId id="272" r:id="rId9"/>
    <p:sldId id="273" r:id="rId10"/>
    <p:sldId id="275"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774"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AC673CDA-69C7-446E-A91E-E186203C9E16}" type="datetimeFigureOut">
              <a:rPr lang="es-MX" smtClean="0"/>
              <a:t>08/10/2019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28AE46C-EDB4-4E04-86A8-3C7AAB8644F5}" type="slidenum">
              <a:rPr lang="es-MX" smtClean="0"/>
              <a:t>‹Nº›</a:t>
            </a:fld>
            <a:endParaRPr lang="es-MX"/>
          </a:p>
        </p:txBody>
      </p:sp>
    </p:spTree>
    <p:extLst>
      <p:ext uri="{BB962C8B-B14F-4D97-AF65-F5344CB8AC3E}">
        <p14:creationId xmlns:p14="http://schemas.microsoft.com/office/powerpoint/2010/main" val="1234838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AC673CDA-69C7-446E-A91E-E186203C9E16}" type="datetimeFigureOut">
              <a:rPr lang="es-MX" smtClean="0"/>
              <a:t>08/10/2019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28AE46C-EDB4-4E04-86A8-3C7AAB8644F5}" type="slidenum">
              <a:rPr lang="es-MX" smtClean="0"/>
              <a:t>‹Nº›</a:t>
            </a:fld>
            <a:endParaRPr lang="es-MX"/>
          </a:p>
        </p:txBody>
      </p:sp>
    </p:spTree>
    <p:extLst>
      <p:ext uri="{BB962C8B-B14F-4D97-AF65-F5344CB8AC3E}">
        <p14:creationId xmlns:p14="http://schemas.microsoft.com/office/powerpoint/2010/main" val="1299214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AC673CDA-69C7-446E-A91E-E186203C9E16}" type="datetimeFigureOut">
              <a:rPr lang="es-MX" smtClean="0"/>
              <a:t>08/10/2019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28AE46C-EDB4-4E04-86A8-3C7AAB8644F5}" type="slidenum">
              <a:rPr lang="es-MX" smtClean="0"/>
              <a:t>‹Nº›</a:t>
            </a:fld>
            <a:endParaRPr lang="es-MX"/>
          </a:p>
        </p:txBody>
      </p:sp>
    </p:spTree>
    <p:extLst>
      <p:ext uri="{BB962C8B-B14F-4D97-AF65-F5344CB8AC3E}">
        <p14:creationId xmlns:p14="http://schemas.microsoft.com/office/powerpoint/2010/main" val="99249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AC673CDA-69C7-446E-A91E-E186203C9E16}" type="datetimeFigureOut">
              <a:rPr lang="es-MX" smtClean="0"/>
              <a:t>08/10/2019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28AE46C-EDB4-4E04-86A8-3C7AAB8644F5}" type="slidenum">
              <a:rPr lang="es-MX" smtClean="0"/>
              <a:t>‹Nº›</a:t>
            </a:fld>
            <a:endParaRPr lang="es-MX"/>
          </a:p>
        </p:txBody>
      </p:sp>
    </p:spTree>
    <p:extLst>
      <p:ext uri="{BB962C8B-B14F-4D97-AF65-F5344CB8AC3E}">
        <p14:creationId xmlns:p14="http://schemas.microsoft.com/office/powerpoint/2010/main" val="3718755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AC673CDA-69C7-446E-A91E-E186203C9E16}" type="datetimeFigureOut">
              <a:rPr lang="es-MX" smtClean="0"/>
              <a:t>08/10/2019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28AE46C-EDB4-4E04-86A8-3C7AAB8644F5}" type="slidenum">
              <a:rPr lang="es-MX" smtClean="0"/>
              <a:t>‹Nº›</a:t>
            </a:fld>
            <a:endParaRPr lang="es-MX"/>
          </a:p>
        </p:txBody>
      </p:sp>
    </p:spTree>
    <p:extLst>
      <p:ext uri="{BB962C8B-B14F-4D97-AF65-F5344CB8AC3E}">
        <p14:creationId xmlns:p14="http://schemas.microsoft.com/office/powerpoint/2010/main" val="3944893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AC673CDA-69C7-446E-A91E-E186203C9E16}" type="datetimeFigureOut">
              <a:rPr lang="es-MX" smtClean="0"/>
              <a:t>08/10/2019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28AE46C-EDB4-4E04-86A8-3C7AAB8644F5}" type="slidenum">
              <a:rPr lang="es-MX" smtClean="0"/>
              <a:t>‹Nº›</a:t>
            </a:fld>
            <a:endParaRPr lang="es-MX"/>
          </a:p>
        </p:txBody>
      </p:sp>
    </p:spTree>
    <p:extLst>
      <p:ext uri="{BB962C8B-B14F-4D97-AF65-F5344CB8AC3E}">
        <p14:creationId xmlns:p14="http://schemas.microsoft.com/office/powerpoint/2010/main" val="1684892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AC673CDA-69C7-446E-A91E-E186203C9E16}" type="datetimeFigureOut">
              <a:rPr lang="es-MX" smtClean="0"/>
              <a:t>08/10/2019</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728AE46C-EDB4-4E04-86A8-3C7AAB8644F5}" type="slidenum">
              <a:rPr lang="es-MX" smtClean="0"/>
              <a:t>‹Nº›</a:t>
            </a:fld>
            <a:endParaRPr lang="es-MX"/>
          </a:p>
        </p:txBody>
      </p:sp>
    </p:spTree>
    <p:extLst>
      <p:ext uri="{BB962C8B-B14F-4D97-AF65-F5344CB8AC3E}">
        <p14:creationId xmlns:p14="http://schemas.microsoft.com/office/powerpoint/2010/main" val="1224167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AC673CDA-69C7-446E-A91E-E186203C9E16}" type="datetimeFigureOut">
              <a:rPr lang="es-MX" smtClean="0"/>
              <a:t>08/10/2019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728AE46C-EDB4-4E04-86A8-3C7AAB8644F5}" type="slidenum">
              <a:rPr lang="es-MX" smtClean="0"/>
              <a:t>‹Nº›</a:t>
            </a:fld>
            <a:endParaRPr lang="es-MX"/>
          </a:p>
        </p:txBody>
      </p:sp>
    </p:spTree>
    <p:extLst>
      <p:ext uri="{BB962C8B-B14F-4D97-AF65-F5344CB8AC3E}">
        <p14:creationId xmlns:p14="http://schemas.microsoft.com/office/powerpoint/2010/main" val="3530202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C673CDA-69C7-446E-A91E-E186203C9E16}" type="datetimeFigureOut">
              <a:rPr lang="es-MX" smtClean="0"/>
              <a:t>08/10/2019</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728AE46C-EDB4-4E04-86A8-3C7AAB8644F5}" type="slidenum">
              <a:rPr lang="es-MX" smtClean="0"/>
              <a:t>‹Nº›</a:t>
            </a:fld>
            <a:endParaRPr lang="es-MX"/>
          </a:p>
        </p:txBody>
      </p:sp>
    </p:spTree>
    <p:extLst>
      <p:ext uri="{BB962C8B-B14F-4D97-AF65-F5344CB8AC3E}">
        <p14:creationId xmlns:p14="http://schemas.microsoft.com/office/powerpoint/2010/main" val="3885303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AC673CDA-69C7-446E-A91E-E186203C9E16}" type="datetimeFigureOut">
              <a:rPr lang="es-MX" smtClean="0"/>
              <a:t>08/10/2019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28AE46C-EDB4-4E04-86A8-3C7AAB8644F5}" type="slidenum">
              <a:rPr lang="es-MX" smtClean="0"/>
              <a:t>‹Nº›</a:t>
            </a:fld>
            <a:endParaRPr lang="es-MX"/>
          </a:p>
        </p:txBody>
      </p:sp>
    </p:spTree>
    <p:extLst>
      <p:ext uri="{BB962C8B-B14F-4D97-AF65-F5344CB8AC3E}">
        <p14:creationId xmlns:p14="http://schemas.microsoft.com/office/powerpoint/2010/main" val="1401331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AC673CDA-69C7-446E-A91E-E186203C9E16}" type="datetimeFigureOut">
              <a:rPr lang="es-MX" smtClean="0"/>
              <a:t>08/10/2019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28AE46C-EDB4-4E04-86A8-3C7AAB8644F5}" type="slidenum">
              <a:rPr lang="es-MX" smtClean="0"/>
              <a:t>‹Nº›</a:t>
            </a:fld>
            <a:endParaRPr lang="es-MX"/>
          </a:p>
        </p:txBody>
      </p:sp>
    </p:spTree>
    <p:extLst>
      <p:ext uri="{BB962C8B-B14F-4D97-AF65-F5344CB8AC3E}">
        <p14:creationId xmlns:p14="http://schemas.microsoft.com/office/powerpoint/2010/main" val="2719581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673CDA-69C7-446E-A91E-E186203C9E16}" type="datetimeFigureOut">
              <a:rPr lang="es-MX" smtClean="0"/>
              <a:t>08/10/2019</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8AE46C-EDB4-4E04-86A8-3C7AAB8644F5}" type="slidenum">
              <a:rPr lang="es-MX" smtClean="0"/>
              <a:t>‹Nº›</a:t>
            </a:fld>
            <a:endParaRPr lang="es-MX"/>
          </a:p>
        </p:txBody>
      </p:sp>
    </p:spTree>
    <p:extLst>
      <p:ext uri="{BB962C8B-B14F-4D97-AF65-F5344CB8AC3E}">
        <p14:creationId xmlns:p14="http://schemas.microsoft.com/office/powerpoint/2010/main" val="2826836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87468" y="413792"/>
            <a:ext cx="8229599" cy="1752600"/>
          </a:xfrm>
        </p:spPr>
        <p:txBody>
          <a:bodyPr/>
          <a:lstStyle/>
          <a:p>
            <a:r>
              <a:rPr lang="es-MX" b="1" dirty="0">
                <a:solidFill>
                  <a:srgbClr val="00B050"/>
                </a:solidFill>
                <a:effectLst>
                  <a:outerShdw blurRad="38100" dist="38100" dir="2700000" algn="tl">
                    <a:srgbClr val="000000">
                      <a:alpha val="43137"/>
                    </a:srgbClr>
                  </a:outerShdw>
                </a:effectLst>
              </a:rPr>
              <a:t>ÍNDICE DE INCLUSIÓN</a:t>
            </a:r>
          </a:p>
        </p:txBody>
      </p:sp>
      <p:sp>
        <p:nvSpPr>
          <p:cNvPr id="5" name="1 Título"/>
          <p:cNvSpPr txBox="1">
            <a:spLocks/>
          </p:cNvSpPr>
          <p:nvPr/>
        </p:nvSpPr>
        <p:spPr>
          <a:xfrm>
            <a:off x="683568" y="1412776"/>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dirty="0">
                <a:latin typeface="AngsanaUPC" pitchFamily="18" charset="-34"/>
                <a:cs typeface="AngsanaUPC" pitchFamily="18" charset="-34"/>
              </a:rPr>
              <a:t>Tony </a:t>
            </a:r>
            <a:r>
              <a:rPr lang="es-MX" dirty="0" err="1">
                <a:latin typeface="AngsanaUPC" pitchFamily="18" charset="-34"/>
                <a:cs typeface="AngsanaUPC" pitchFamily="18" charset="-34"/>
              </a:rPr>
              <a:t>Booth</a:t>
            </a:r>
            <a:r>
              <a:rPr lang="es-MX" dirty="0">
                <a:latin typeface="AngsanaUPC" pitchFamily="18" charset="-34"/>
                <a:cs typeface="AngsanaUPC" pitchFamily="18" charset="-34"/>
              </a:rPr>
              <a:t>  y </a:t>
            </a:r>
            <a:r>
              <a:rPr lang="es-MX" dirty="0" err="1">
                <a:latin typeface="AngsanaUPC" pitchFamily="18" charset="-34"/>
                <a:cs typeface="AngsanaUPC" pitchFamily="18" charset="-34"/>
              </a:rPr>
              <a:t>Mel</a:t>
            </a:r>
            <a:r>
              <a:rPr lang="es-MX" dirty="0">
                <a:latin typeface="AngsanaUPC" pitchFamily="18" charset="-34"/>
                <a:cs typeface="AngsanaUPC" pitchFamily="18" charset="-34"/>
              </a:rPr>
              <a:t> </a:t>
            </a:r>
            <a:r>
              <a:rPr lang="es-MX" dirty="0" err="1">
                <a:latin typeface="AngsanaUPC" pitchFamily="18" charset="-34"/>
                <a:cs typeface="AngsanaUPC" pitchFamily="18" charset="-34"/>
              </a:rPr>
              <a:t>Ainscow</a:t>
            </a:r>
            <a:endParaRPr lang="es-MX" dirty="0">
              <a:latin typeface="AngsanaUPC" pitchFamily="18" charset="-34"/>
              <a:cs typeface="AngsanaUPC" pitchFamily="18" charset="-34"/>
            </a:endParaRPr>
          </a:p>
        </p:txBody>
      </p:sp>
      <p:pic>
        <p:nvPicPr>
          <p:cNvPr id="8" name="Picture 6">
            <a:extLst>
              <a:ext uri="{FF2B5EF4-FFF2-40B4-BE49-F238E27FC236}">
                <a16:creationId xmlns:a16="http://schemas.microsoft.com/office/drawing/2014/main" id="{C568D78C-EC33-4C87-8F9A-2807C518CD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3165376"/>
            <a:ext cx="5472608" cy="2927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2994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3083" y="260630"/>
            <a:ext cx="8229600" cy="1143000"/>
          </a:xfrm>
        </p:spPr>
        <p:txBody>
          <a:bodyPr>
            <a:noAutofit/>
          </a:bodyPr>
          <a:lstStyle/>
          <a:p>
            <a:r>
              <a:rPr lang="es-MX" sz="3600" b="1" dirty="0">
                <a:solidFill>
                  <a:srgbClr val="00B050"/>
                </a:solidFill>
                <a:effectLst>
                  <a:outerShdw blurRad="38100" dist="38100" dir="2700000" algn="tl">
                    <a:srgbClr val="000000">
                      <a:alpha val="43137"/>
                    </a:srgbClr>
                  </a:outerShdw>
                </a:effectLst>
              </a:rPr>
              <a:t>Un modelo social sobre las dificultades de aprendizaje y la discapacidad </a:t>
            </a:r>
          </a:p>
        </p:txBody>
      </p:sp>
      <p:sp>
        <p:nvSpPr>
          <p:cNvPr id="3" name="2 Marcador de contenido"/>
          <p:cNvSpPr>
            <a:spLocks noGrp="1"/>
          </p:cNvSpPr>
          <p:nvPr>
            <p:ph idx="1"/>
          </p:nvPr>
        </p:nvSpPr>
        <p:spPr>
          <a:xfrm>
            <a:off x="423083" y="1434970"/>
            <a:ext cx="8229600" cy="5666437"/>
          </a:xfrm>
        </p:spPr>
        <p:txBody>
          <a:bodyPr>
            <a:normAutofit fontScale="92500" lnSpcReduction="20000"/>
          </a:bodyPr>
          <a:lstStyle/>
          <a:p>
            <a:pPr algn="just"/>
            <a:r>
              <a:rPr lang="es-MX" dirty="0"/>
              <a:t>El uso del concepto “BAP”, define las dificultades que experimenta el alumnado, en vez del término “necesidades educativas especiales”, implica un modelo social respecto de las dificultades de aprendizaje y la discapacidad.</a:t>
            </a:r>
          </a:p>
          <a:p>
            <a:pPr algn="just"/>
            <a:r>
              <a:rPr lang="es-MX" dirty="0"/>
              <a:t>Según un modelo médico, las dificultades en educación son producto de las deficiencias o limitaciones del individuo. </a:t>
            </a:r>
          </a:p>
          <a:p>
            <a:pPr algn="just"/>
            <a:r>
              <a:rPr lang="es-MX" dirty="0"/>
              <a:t>De acuerdo con el modelo social, las barreras al aprendizaje y con la participación surgen de la interacción entre los estudiantes y sus contextos; las personas, las políticas, las instituciones, las culturas y las circunstancias sociales y económicas que afectan a sus vidas. </a:t>
            </a:r>
          </a:p>
        </p:txBody>
      </p:sp>
    </p:spTree>
    <p:extLst>
      <p:ext uri="{BB962C8B-B14F-4D97-AF65-F5344CB8AC3E}">
        <p14:creationId xmlns:p14="http://schemas.microsoft.com/office/powerpoint/2010/main" val="2430147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58416" y="44261"/>
            <a:ext cx="8229600" cy="1143000"/>
          </a:xfrm>
        </p:spPr>
        <p:txBody>
          <a:bodyPr/>
          <a:lstStyle/>
          <a:p>
            <a:r>
              <a:rPr lang="es-MX" b="1" dirty="0">
                <a:solidFill>
                  <a:srgbClr val="00B050"/>
                </a:solidFill>
                <a:effectLst>
                  <a:outerShdw blurRad="38100" dist="38100" dir="2700000" algn="tl">
                    <a:srgbClr val="000000">
                      <a:alpha val="43137"/>
                    </a:srgbClr>
                  </a:outerShdw>
                </a:effectLst>
              </a:rPr>
              <a:t>ÍNDICE DE INCLUSIÓN</a:t>
            </a:r>
            <a:endParaRPr lang="es-MX" dirty="0"/>
          </a:p>
        </p:txBody>
      </p:sp>
      <p:sp>
        <p:nvSpPr>
          <p:cNvPr id="3" name="2 Marcador de contenido"/>
          <p:cNvSpPr>
            <a:spLocks noGrp="1"/>
          </p:cNvSpPr>
          <p:nvPr>
            <p:ph idx="1"/>
          </p:nvPr>
        </p:nvSpPr>
        <p:spPr>
          <a:xfrm>
            <a:off x="0" y="1088233"/>
            <a:ext cx="6912768" cy="5769767"/>
          </a:xfrm>
        </p:spPr>
        <p:txBody>
          <a:bodyPr>
            <a:normAutofit fontScale="85000" lnSpcReduction="10000"/>
          </a:bodyPr>
          <a:lstStyle/>
          <a:p>
            <a:pPr algn="just"/>
            <a:r>
              <a:rPr lang="es-MX" dirty="0"/>
              <a:t>El Índice es un conjunto de materiales diseñados para apoyar a las escuelas en el proceso de avanzar hacia una educación inclusiva. </a:t>
            </a:r>
          </a:p>
          <a:p>
            <a:pPr algn="just"/>
            <a:r>
              <a:rPr lang="es-MX" dirty="0"/>
              <a:t>Objetivo: construir comunidades escolares colaborativas que promuevan en todo el alumnado altos niveles de logro. </a:t>
            </a:r>
          </a:p>
          <a:p>
            <a:pPr algn="just"/>
            <a:r>
              <a:rPr lang="es-MX" dirty="0"/>
              <a:t>Los docentes deben compartir y construir nuevas iniciativas, sobre la base de sus conocimientos previos, y les ayuda a valorar con detalle las posibilidades reales que existen en sus escuelas para aumentar el aprendizaje y la participación de todos sus alumnos </a:t>
            </a:r>
          </a:p>
        </p:txBody>
      </p:sp>
      <p:pic>
        <p:nvPicPr>
          <p:cNvPr id="4" name="Picture 2">
            <a:extLst>
              <a:ext uri="{FF2B5EF4-FFF2-40B4-BE49-F238E27FC236}">
                <a16:creationId xmlns:a16="http://schemas.microsoft.com/office/drawing/2014/main" id="{533FD937-6E01-4CF8-9BDA-49B77456AB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0272" y="188640"/>
            <a:ext cx="2123728" cy="6284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7894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0"/>
            <a:ext cx="8686800" cy="4525963"/>
          </a:xfrm>
        </p:spPr>
        <p:txBody>
          <a:bodyPr>
            <a:normAutofit fontScale="85000" lnSpcReduction="10000"/>
          </a:bodyPr>
          <a:lstStyle/>
          <a:p>
            <a:pPr algn="just"/>
            <a:r>
              <a:rPr lang="es-MX" dirty="0"/>
              <a:t>Es un proceso de auto-evaluación de las escuelas en relación con tres dimensiones; la cultura, las políticas y las prácticas de una educación inclusiva. </a:t>
            </a:r>
          </a:p>
          <a:p>
            <a:pPr algn="just"/>
            <a:r>
              <a:rPr lang="es-MX" dirty="0"/>
              <a:t>Se comienza con la constitución de un grupo de coordinación. </a:t>
            </a:r>
          </a:p>
          <a:p>
            <a:pPr algn="just"/>
            <a:r>
              <a:rPr lang="es-MX" dirty="0"/>
              <a:t>Trabaja directamente con el personal de la escuela, los miembros del Consejo Escolar, el alumnado y las familias en el análisis de todos los aspectos de la escuela</a:t>
            </a:r>
          </a:p>
          <a:p>
            <a:pPr algn="just"/>
            <a:r>
              <a:rPr lang="es-MX" dirty="0"/>
              <a:t>Su función: identificar BAP, definir las prioridades tanto para las fases de desarrollo y mantenimiento como para el seguimiento de los avances. </a:t>
            </a:r>
          </a:p>
          <a:p>
            <a:pPr algn="just"/>
            <a:endParaRPr lang="es-MX" dirty="0"/>
          </a:p>
        </p:txBody>
      </p:sp>
      <p:sp>
        <p:nvSpPr>
          <p:cNvPr id="4" name="AutoShape 2" descr="Resultado de imagen para inclusió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688" y="4670426"/>
            <a:ext cx="5305501" cy="1996851"/>
          </a:xfrm>
          <a:prstGeom prst="rect">
            <a:avLst/>
          </a:prstGeom>
        </p:spPr>
      </p:pic>
    </p:spTree>
    <p:extLst>
      <p:ext uri="{BB962C8B-B14F-4D97-AF65-F5344CB8AC3E}">
        <p14:creationId xmlns:p14="http://schemas.microsoft.com/office/powerpoint/2010/main" val="318565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3096344"/>
          </a:xfrm>
        </p:spPr>
        <p:txBody>
          <a:bodyPr>
            <a:normAutofit/>
          </a:bodyPr>
          <a:lstStyle/>
          <a:p>
            <a:pPr algn="just"/>
            <a:r>
              <a:rPr lang="es-MX" sz="2800" dirty="0"/>
              <a:t>La investigación-acción que se propone se apoya en un conjunto detallado de indicadores y de preguntas, que han de ser analizadas en profundidad para identificar la situación actual de las escuelas, así como sus posibilidades para avanzar hacia una mayor inclusión. </a:t>
            </a: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5312" y="3312368"/>
            <a:ext cx="5715000" cy="3429000"/>
          </a:xfrm>
          <a:prstGeom prst="rect">
            <a:avLst/>
          </a:prstGeom>
        </p:spPr>
      </p:pic>
    </p:spTree>
    <p:extLst>
      <p:ext uri="{BB962C8B-B14F-4D97-AF65-F5344CB8AC3E}">
        <p14:creationId xmlns:p14="http://schemas.microsoft.com/office/powerpoint/2010/main" val="1993722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188640"/>
            <a:ext cx="9144000" cy="6669360"/>
          </a:xfrm>
        </p:spPr>
        <p:txBody>
          <a:bodyPr>
            <a:normAutofit fontScale="92500" lnSpcReduction="20000"/>
          </a:bodyPr>
          <a:lstStyle/>
          <a:p>
            <a:r>
              <a:rPr lang="es-MX" dirty="0"/>
              <a:t>El Índice de inclusión, se </a:t>
            </a:r>
          </a:p>
          <a:p>
            <a:pPr marL="0" indent="0">
              <a:buNone/>
            </a:pPr>
            <a:r>
              <a:rPr lang="es-MX" dirty="0"/>
              <a:t>centra en todos los aspectos</a:t>
            </a:r>
          </a:p>
          <a:p>
            <a:pPr marL="0" indent="0">
              <a:buNone/>
            </a:pPr>
            <a:r>
              <a:rPr lang="es-MX" dirty="0"/>
              <a:t> de la vida escolar y se </a:t>
            </a:r>
          </a:p>
          <a:p>
            <a:pPr marL="0" indent="0">
              <a:buNone/>
            </a:pPr>
            <a:r>
              <a:rPr lang="es-MX" dirty="0"/>
              <a:t>ocupa de  la participación </a:t>
            </a:r>
          </a:p>
          <a:p>
            <a:pPr marL="0" indent="0">
              <a:buNone/>
            </a:pPr>
            <a:r>
              <a:rPr lang="es-MX" dirty="0"/>
              <a:t>de todos los miembros de la</a:t>
            </a:r>
          </a:p>
          <a:p>
            <a:pPr marL="0" indent="0">
              <a:buNone/>
            </a:pPr>
            <a:r>
              <a:rPr lang="es-MX" dirty="0"/>
              <a:t>comunidad educativa. </a:t>
            </a:r>
          </a:p>
          <a:p>
            <a:endParaRPr lang="es-MX" dirty="0"/>
          </a:p>
          <a:p>
            <a:r>
              <a:rPr lang="es-MX" dirty="0"/>
              <a:t>La inclusión se relaciona con un exhaustivo análisis de todas las formas a través de las cuales los centros escolares pueden marginar o excluir al alumnado.</a:t>
            </a:r>
          </a:p>
          <a:p>
            <a:r>
              <a:rPr lang="es-MX" dirty="0"/>
              <a:t>La inclusión significa que los centros educativos se comprometan a realizar un análisis crítico sobre lo que se puede hacer para mejorar el aprendizaje y la participación de todo el alumnado en la escuela y en su localidad. </a:t>
            </a:r>
          </a:p>
          <a:p>
            <a:endParaRPr lang="es-MX" dirty="0"/>
          </a:p>
        </p:txBody>
      </p:sp>
      <p:pic>
        <p:nvPicPr>
          <p:cNvPr id="4" name="Picture 4">
            <a:extLst>
              <a:ext uri="{FF2B5EF4-FFF2-40B4-BE49-F238E27FC236}">
                <a16:creationId xmlns:a16="http://schemas.microsoft.com/office/drawing/2014/main" id="{A9FF8181-B650-4726-ABCA-D0F0DE2B92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8576"/>
          <a:stretch/>
        </p:blipFill>
        <p:spPr bwMode="auto">
          <a:xfrm>
            <a:off x="4572000" y="1"/>
            <a:ext cx="4565249" cy="2996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8874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effectLst>
                  <a:outerShdw blurRad="38100" dist="38100" dir="2700000" algn="tl">
                    <a:srgbClr val="000000">
                      <a:alpha val="43137"/>
                    </a:srgbClr>
                  </a:outerShdw>
                </a:effectLst>
              </a:rPr>
              <a:t>Elementos sobre la perspectiva de la inclusión en el Índice</a:t>
            </a:r>
          </a:p>
        </p:txBody>
      </p:sp>
      <p:sp>
        <p:nvSpPr>
          <p:cNvPr id="3" name="2 Marcador de contenido"/>
          <p:cNvSpPr>
            <a:spLocks noGrp="1"/>
          </p:cNvSpPr>
          <p:nvPr>
            <p:ph idx="1"/>
          </p:nvPr>
        </p:nvSpPr>
        <p:spPr/>
        <p:txBody>
          <a:bodyPr/>
          <a:lstStyle/>
          <a:p>
            <a:endParaRPr lang="es-MX"/>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6092" t="17354" r="16935" b="10688"/>
          <a:stretch/>
        </p:blipFill>
        <p:spPr bwMode="auto">
          <a:xfrm>
            <a:off x="323528" y="1700808"/>
            <a:ext cx="8577943" cy="49348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45836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260648"/>
            <a:ext cx="8435280" cy="4785395"/>
          </a:xfrm>
        </p:spPr>
        <p:txBody>
          <a:bodyPr>
            <a:normAutofit/>
          </a:bodyPr>
          <a:lstStyle/>
          <a:p>
            <a:pPr algn="just"/>
            <a:r>
              <a:rPr lang="es-MX" sz="2800" dirty="0"/>
              <a:t>Al “etiquetar” a un alumno con “Necesidades Educativas Especiales” se generan expectativas más bajas. Además, el hecho de centrarse en las dificultades que experimentan los alumnos que están “etiquetados” puede desviar la atención de las dificultades que experimentan otros alumnos. </a:t>
            </a:r>
          </a:p>
          <a:p>
            <a:pPr algn="just"/>
            <a:r>
              <a:rPr lang="es-MX" sz="2800" dirty="0"/>
              <a:t>Por otro lado, el alumnado clasificado como “con NEE” responsabilidad de un especialista, hay que cambiar esa creencia</a:t>
            </a:r>
          </a:p>
        </p:txBody>
      </p:sp>
      <p:pic>
        <p:nvPicPr>
          <p:cNvPr id="5" name="Picture 2">
            <a:extLst>
              <a:ext uri="{FF2B5EF4-FFF2-40B4-BE49-F238E27FC236}">
                <a16:creationId xmlns:a16="http://schemas.microsoft.com/office/drawing/2014/main" id="{174EB51B-5797-471F-83E4-1C469F6A6D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3976785"/>
            <a:ext cx="6087362" cy="2605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5936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116632"/>
            <a:ext cx="8964488" cy="6408712"/>
          </a:xfrm>
        </p:spPr>
        <p:txBody>
          <a:bodyPr>
            <a:normAutofit/>
          </a:bodyPr>
          <a:lstStyle/>
          <a:p>
            <a:pPr algn="just"/>
            <a:r>
              <a:rPr lang="es-MX" dirty="0"/>
              <a:t>Cuando las dificultades </a:t>
            </a:r>
          </a:p>
          <a:p>
            <a:pPr marL="0" indent="0" algn="just">
              <a:buNone/>
            </a:pPr>
            <a:r>
              <a:rPr lang="es-MX" dirty="0"/>
              <a:t>educativas se atribuyen solo al </a:t>
            </a:r>
          </a:p>
          <a:p>
            <a:pPr marL="0" indent="0" algn="just">
              <a:buNone/>
            </a:pPr>
            <a:r>
              <a:rPr lang="es-MX" dirty="0"/>
              <a:t>déficit del alumno, lo que ocurre </a:t>
            </a:r>
          </a:p>
          <a:p>
            <a:pPr marL="0" indent="0" algn="just">
              <a:buNone/>
            </a:pPr>
            <a:r>
              <a:rPr lang="es-MX" dirty="0"/>
              <a:t>es que se dejan de lado las BAP </a:t>
            </a:r>
          </a:p>
          <a:p>
            <a:pPr marL="0" indent="0" algn="just">
              <a:buNone/>
            </a:pPr>
            <a:r>
              <a:rPr lang="es-MX" dirty="0"/>
              <a:t>y se inhiben los cambios en la </a:t>
            </a:r>
          </a:p>
          <a:p>
            <a:pPr marL="0" indent="0" algn="just">
              <a:buNone/>
            </a:pPr>
            <a:r>
              <a:rPr lang="es-MX" dirty="0"/>
              <a:t>cultura, las políticas y las </a:t>
            </a:r>
          </a:p>
          <a:p>
            <a:pPr marL="0" indent="0" algn="just">
              <a:buNone/>
            </a:pPr>
            <a:r>
              <a:rPr lang="es-MX" dirty="0"/>
              <a:t>prácticas educativas que </a:t>
            </a:r>
          </a:p>
          <a:p>
            <a:pPr marL="0" indent="0" algn="just">
              <a:buNone/>
            </a:pPr>
            <a:r>
              <a:rPr lang="es-MX" dirty="0"/>
              <a:t>minimizarían las dificultades </a:t>
            </a:r>
          </a:p>
          <a:p>
            <a:pPr marL="0" indent="0" algn="just">
              <a:buNone/>
            </a:pPr>
            <a:r>
              <a:rPr lang="es-MX" dirty="0"/>
              <a:t>educativas de todo el alumnado.</a:t>
            </a:r>
          </a:p>
        </p:txBody>
      </p:sp>
      <p:pic>
        <p:nvPicPr>
          <p:cNvPr id="4" name="Picture 2">
            <a:extLst>
              <a:ext uri="{FF2B5EF4-FFF2-40B4-BE49-F238E27FC236}">
                <a16:creationId xmlns:a16="http://schemas.microsoft.com/office/drawing/2014/main" id="{D1BEE6D3-B26C-4663-996F-3471724D6C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3085" y="116632"/>
            <a:ext cx="3040062" cy="650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3464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656022" cy="1143000"/>
          </a:xfrm>
        </p:spPr>
        <p:txBody>
          <a:bodyPr>
            <a:normAutofit fontScale="90000"/>
          </a:bodyPr>
          <a:lstStyle/>
          <a:p>
            <a:r>
              <a:rPr lang="es-MX" dirty="0">
                <a:solidFill>
                  <a:srgbClr val="00B050"/>
                </a:solidFill>
                <a:effectLst>
                  <a:outerShdw blurRad="38100" dist="38100" dir="2700000" algn="tl">
                    <a:srgbClr val="000000">
                      <a:alpha val="43137"/>
                    </a:srgbClr>
                  </a:outerShdw>
                </a:effectLst>
              </a:rPr>
              <a:t>        Barreras al aprendizaje y la participación </a:t>
            </a:r>
          </a:p>
        </p:txBody>
      </p:sp>
      <p:sp>
        <p:nvSpPr>
          <p:cNvPr id="3" name="2 Marcador de contenido"/>
          <p:cNvSpPr>
            <a:spLocks noGrp="1"/>
          </p:cNvSpPr>
          <p:nvPr>
            <p:ph idx="1"/>
          </p:nvPr>
        </p:nvSpPr>
        <p:spPr>
          <a:xfrm>
            <a:off x="30778" y="1417638"/>
            <a:ext cx="9113222" cy="4525963"/>
          </a:xfrm>
        </p:spPr>
        <p:txBody>
          <a:bodyPr>
            <a:noAutofit/>
          </a:bodyPr>
          <a:lstStyle/>
          <a:p>
            <a:pPr algn="just"/>
            <a:r>
              <a:rPr lang="es-MX" sz="2400" dirty="0"/>
              <a:t>                                          En el Índice, el concepto de “NEE” es            </a:t>
            </a:r>
          </a:p>
          <a:p>
            <a:pPr marL="0" indent="0" algn="just">
              <a:buNone/>
            </a:pPr>
            <a:r>
              <a:rPr lang="es-MX" sz="2400" dirty="0"/>
              <a:t>                                       sustituido por el término “BAP”.  </a:t>
            </a:r>
          </a:p>
          <a:p>
            <a:pPr marL="0" indent="0" algn="just">
              <a:buNone/>
            </a:pPr>
            <a:endParaRPr lang="es-MX" sz="2400" dirty="0"/>
          </a:p>
          <a:p>
            <a:pPr algn="just"/>
            <a:r>
              <a:rPr lang="es-MX" sz="2400" dirty="0"/>
              <a:t>La inclusión implica identificar y minimizar las barreras para el aprendizaje y la participación, maximizando los recursos para apoyar ambos procesos. </a:t>
            </a:r>
          </a:p>
          <a:p>
            <a:pPr algn="just"/>
            <a:r>
              <a:rPr lang="es-MX" sz="2400" dirty="0"/>
              <a:t>Las barreras, al igual que los recursos para reducirlas, se pueden encontrar en todos los elementos y estructuras del sistema: dentro de las escuelas, en la comunidad, y en las políticas locales y nacionales.</a:t>
            </a:r>
          </a:p>
        </p:txBody>
      </p:sp>
      <p:pic>
        <p:nvPicPr>
          <p:cNvPr id="4" name="Picture 2">
            <a:extLst>
              <a:ext uri="{FF2B5EF4-FFF2-40B4-BE49-F238E27FC236}">
                <a16:creationId xmlns:a16="http://schemas.microsoft.com/office/drawing/2014/main" id="{B9398BB4-0357-4231-A96B-B30C6132C2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474609">
            <a:off x="356206" y="560051"/>
            <a:ext cx="2412112" cy="1894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088417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664</Words>
  <Application>Microsoft Office PowerPoint</Application>
  <PresentationFormat>Presentación en pantalla (4:3)</PresentationFormat>
  <Paragraphs>42</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AngsanaUPC</vt:lpstr>
      <vt:lpstr>Arial</vt:lpstr>
      <vt:lpstr>Calibri</vt:lpstr>
      <vt:lpstr>Tema de Office</vt:lpstr>
      <vt:lpstr>ÍNDICE DE INCLUSIÓN</vt:lpstr>
      <vt:lpstr>ÍNDICE DE INCLUSIÓN</vt:lpstr>
      <vt:lpstr>Presentación de PowerPoint</vt:lpstr>
      <vt:lpstr>Presentación de PowerPoint</vt:lpstr>
      <vt:lpstr>Presentación de PowerPoint</vt:lpstr>
      <vt:lpstr>Elementos sobre la perspectiva de la inclusión en el Índice</vt:lpstr>
      <vt:lpstr>Presentación de PowerPoint</vt:lpstr>
      <vt:lpstr>Presentación de PowerPoint</vt:lpstr>
      <vt:lpstr>        Barreras al aprendizaje y la participación </vt:lpstr>
      <vt:lpstr>Un modelo social sobre las dificultades de aprendizaje y la discapacidad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ÍNDICE DE INCLUSIÓN</dc:title>
  <dc:creator>Lapenep</dc:creator>
  <cp:lastModifiedBy>edith</cp:lastModifiedBy>
  <cp:revision>8</cp:revision>
  <dcterms:created xsi:type="dcterms:W3CDTF">2016-12-13T14:27:12Z</dcterms:created>
  <dcterms:modified xsi:type="dcterms:W3CDTF">2019-10-08T19:24:47Z</dcterms:modified>
</cp:coreProperties>
</file>