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16" y="15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79AE-E07F-4743-BE80-3A8DA6CBFDFC}" type="datetimeFigureOut">
              <a:rPr lang="es-MX" smtClean="0"/>
              <a:t>08/02/2012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A52BE1A-95CC-400F-8C0B-D38D23011EA4}" type="slidenum">
              <a:rPr lang="es-MX" smtClean="0"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79AE-E07F-4743-BE80-3A8DA6CBFDFC}" type="datetimeFigureOut">
              <a:rPr lang="es-MX" smtClean="0"/>
              <a:t>08/02/2012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BE1A-95CC-400F-8C0B-D38D23011EA4}" type="slidenum">
              <a:rPr lang="es-MX" smtClean="0"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A52BE1A-95CC-400F-8C0B-D38D23011EA4}" type="slidenum">
              <a:rPr lang="es-MX" smtClean="0"/>
              <a:t>‹#›</a:t>
            </a:fld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79AE-E07F-4743-BE80-3A8DA6CBFDFC}" type="datetimeFigureOut">
              <a:rPr lang="es-MX" smtClean="0"/>
              <a:t>08/02/2012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79AE-E07F-4743-BE80-3A8DA6CBFDFC}" type="datetimeFigureOut">
              <a:rPr lang="es-MX" smtClean="0"/>
              <a:t>08/02/2012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A52BE1A-95CC-400F-8C0B-D38D23011EA4}" type="slidenum">
              <a:rPr lang="es-MX" smtClean="0"/>
              <a:t>‹#›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79AE-E07F-4743-BE80-3A8DA6CBFDFC}" type="datetimeFigureOut">
              <a:rPr lang="es-MX" smtClean="0"/>
              <a:t>08/02/2012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A52BE1A-95CC-400F-8C0B-D38D23011EA4}" type="slidenum">
              <a:rPr lang="es-MX" smtClean="0"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DC979AE-E07F-4743-BE80-3A8DA6CBFDFC}" type="datetimeFigureOut">
              <a:rPr lang="es-MX" smtClean="0"/>
              <a:t>08/02/2012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BE1A-95CC-400F-8C0B-D38D23011EA4}" type="slidenum">
              <a:rPr lang="es-MX" smtClean="0"/>
              <a:t>‹#›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79AE-E07F-4743-BE80-3A8DA6CBFDFC}" type="datetimeFigureOut">
              <a:rPr lang="es-MX" smtClean="0"/>
              <a:t>08/02/2012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A52BE1A-95CC-400F-8C0B-D38D23011EA4}" type="slidenum">
              <a:rPr lang="es-MX" smtClean="0"/>
              <a:t>‹#›</a:t>
            </a:fld>
            <a:endParaRPr lang="es-MX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79AE-E07F-4743-BE80-3A8DA6CBFDFC}" type="datetimeFigureOut">
              <a:rPr lang="es-MX" smtClean="0"/>
              <a:t>08/02/2012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A52BE1A-95CC-400F-8C0B-D38D23011EA4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79AE-E07F-4743-BE80-3A8DA6CBFDFC}" type="datetimeFigureOut">
              <a:rPr lang="es-MX" smtClean="0"/>
              <a:t>08/02/2012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52BE1A-95CC-400F-8C0B-D38D23011EA4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A52BE1A-95CC-400F-8C0B-D38D23011EA4}" type="slidenum">
              <a:rPr lang="es-MX" smtClean="0"/>
              <a:t>‹#›</a:t>
            </a:fld>
            <a:endParaRPr lang="es-MX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79AE-E07F-4743-BE80-3A8DA6CBFDFC}" type="datetimeFigureOut">
              <a:rPr lang="es-MX" smtClean="0"/>
              <a:t>08/02/2012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A52BE1A-95CC-400F-8C0B-D38D23011EA4}" type="slidenum">
              <a:rPr lang="es-MX" smtClean="0"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DC979AE-E07F-4743-BE80-3A8DA6CBFDFC}" type="datetimeFigureOut">
              <a:rPr lang="es-MX" smtClean="0"/>
              <a:t>08/02/2012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DC979AE-E07F-4743-BE80-3A8DA6CBFDFC}" type="datetimeFigureOut">
              <a:rPr lang="es-MX" smtClean="0"/>
              <a:t>08/02/2012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A52BE1A-95CC-400F-8C0B-D38D23011EA4}" type="slidenum">
              <a:rPr lang="es-MX" smtClean="0"/>
              <a:t>‹#›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ubtítulo"/>
          <p:cNvSpPr>
            <a:spLocks noGrp="1"/>
          </p:cNvSpPr>
          <p:nvPr>
            <p:ph type="subTitle" idx="1"/>
          </p:nvPr>
        </p:nvSpPr>
        <p:spPr>
          <a:xfrm>
            <a:off x="1331640" y="2924944"/>
            <a:ext cx="6400800" cy="1224136"/>
          </a:xfrm>
        </p:spPr>
        <p:txBody>
          <a:bodyPr/>
          <a:lstStyle/>
          <a:p>
            <a:r>
              <a:rPr lang="es-MX" b="1" dirty="0" smtClean="0">
                <a:solidFill>
                  <a:schemeClr val="accent1"/>
                </a:solidFill>
              </a:rPr>
              <a:t>Gloria Moncada </a:t>
            </a:r>
          </a:p>
          <a:p>
            <a:r>
              <a:rPr lang="es-MX" b="1" dirty="0" smtClean="0">
                <a:solidFill>
                  <a:schemeClr val="accent1"/>
                </a:solidFill>
              </a:rPr>
              <a:t>1°D</a:t>
            </a:r>
            <a:endParaRPr lang="es-MX" b="1" dirty="0">
              <a:solidFill>
                <a:schemeClr val="accent1"/>
              </a:solidFill>
            </a:endParaRPr>
          </a:p>
        </p:txBody>
      </p:sp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Perspectivas antagónicas sobre el desarrollo del lenguaje</a:t>
            </a:r>
            <a:endParaRPr lang="es-MX" b="1" dirty="0"/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08920"/>
            <a:ext cx="2016224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736112"/>
            <a:ext cx="2772775" cy="19984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697423"/>
            <a:ext cx="3337394" cy="24678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9200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51520" y="332655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Todos los niños sin necesidad de una instrucción directa logran aprender una lengua; cualquiera que esta sea; al menos que tengan alguna discapacidad que les impida hacerlo.</a:t>
            </a:r>
          </a:p>
          <a:p>
            <a:r>
              <a:rPr lang="es-MX" dirty="0" smtClean="0"/>
              <a:t>Además de aprenderla, los niños deben también saber leer y escribir dicha lengua y con ello; como en toda lengua o dialecto; deben dominar su gramática.</a:t>
            </a:r>
          </a:p>
          <a:p>
            <a:r>
              <a:rPr lang="es-MX" dirty="0" smtClean="0"/>
              <a:t>Esto ultimo se refiere a las reglas o componentes principales de cómo estructurar el lenguaje; estos son:</a:t>
            </a:r>
          </a:p>
          <a:p>
            <a:endParaRPr lang="es-MX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u="sng" dirty="0" smtClean="0"/>
              <a:t>Fonología. </a:t>
            </a:r>
            <a:r>
              <a:rPr lang="es-MX" dirty="0" smtClean="0"/>
              <a:t>Sonidos.</a:t>
            </a:r>
            <a:endParaRPr lang="es-MX" u="sng" dirty="0" smtClean="0"/>
          </a:p>
          <a:p>
            <a:pPr marL="285750" indent="-285750">
              <a:buFont typeface="Arial" pitchFamily="34" charset="0"/>
              <a:buChar char="•"/>
            </a:pPr>
            <a:endParaRPr lang="es-MX" u="sng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u="sng" dirty="0" smtClean="0"/>
              <a:t>Semántica</a:t>
            </a:r>
            <a:r>
              <a:rPr lang="es-MX" dirty="0" smtClean="0"/>
              <a:t>. Significado.</a:t>
            </a:r>
            <a:endParaRPr lang="es-MX" u="sng" dirty="0" smtClean="0"/>
          </a:p>
          <a:p>
            <a:pPr marL="285750" indent="-285750">
              <a:buFont typeface="Arial" pitchFamily="34" charset="0"/>
              <a:buChar char="•"/>
            </a:pPr>
            <a:endParaRPr lang="es-MX" u="sng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u="sng" dirty="0" smtClean="0"/>
              <a:t>Sintaxis. </a:t>
            </a:r>
            <a:r>
              <a:rPr lang="es-MX" dirty="0" smtClean="0"/>
              <a:t>Forma de combinar palabras. </a:t>
            </a:r>
          </a:p>
          <a:p>
            <a:pPr marL="285750" indent="-285750">
              <a:buFont typeface="Arial" pitchFamily="34" charset="0"/>
              <a:buChar char="•"/>
            </a:pPr>
            <a:endParaRPr lang="es-MX" u="sng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u="sng" dirty="0" smtClean="0"/>
              <a:t>Pragmática. </a:t>
            </a:r>
            <a:r>
              <a:rPr lang="es-MX" dirty="0" smtClean="0"/>
              <a:t>Estrategias para usar el lenguaje apropiadamente dependiendo del contexto.</a:t>
            </a:r>
            <a:endParaRPr lang="es-MX" u="sng" dirty="0" smtClean="0"/>
          </a:p>
          <a:p>
            <a:pPr marL="285750" indent="-285750">
              <a:buFont typeface="Arial" pitchFamily="34" charset="0"/>
              <a:buChar char="•"/>
            </a:pPr>
            <a:endParaRPr lang="es-MX" u="sng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u="sng" dirty="0" smtClean="0"/>
              <a:t>Léxico. </a:t>
            </a:r>
            <a:r>
              <a:rPr lang="es-MX" dirty="0" smtClean="0"/>
              <a:t>Vocabulario.</a:t>
            </a:r>
            <a:endParaRPr lang="es-MX" u="sng" dirty="0" smtClean="0"/>
          </a:p>
          <a:p>
            <a:pPr marL="285750" indent="-285750">
              <a:buFont typeface="Arial" pitchFamily="34" charset="0"/>
              <a:buChar char="•"/>
            </a:pPr>
            <a:endParaRPr lang="es-MX" dirty="0" smtClean="0"/>
          </a:p>
          <a:p>
            <a:endParaRPr lang="es-MX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291560"/>
            <a:ext cx="2676525" cy="1714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9010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981348"/>
              </p:ext>
            </p:extLst>
          </p:nvPr>
        </p:nvGraphicFramePr>
        <p:xfrm>
          <a:off x="179512" y="116632"/>
          <a:ext cx="8784974" cy="6518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349"/>
                <a:gridCol w="1845583"/>
                <a:gridCol w="4577042"/>
              </a:tblGrid>
              <a:tr h="99192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MX" sz="2000" dirty="0" smtClean="0"/>
                        <a:t>PERSPECTIVA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MX" sz="2000" dirty="0" smtClean="0"/>
                        <a:t>TEÓRICO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MX" sz="2000" dirty="0" smtClean="0"/>
                        <a:t>PRINCIPAL FACTOR CAUSAL</a:t>
                      </a:r>
                      <a:endParaRPr lang="es-MX" sz="2000" dirty="0"/>
                    </a:p>
                  </a:txBody>
                  <a:tcPr/>
                </a:tc>
              </a:tr>
              <a:tr h="268048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s-MX" dirty="0" smtClean="0"/>
                        <a:t>Conductista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Skinner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1800" dirty="0" smtClean="0"/>
                        <a:t>Factores ambientales.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1800" dirty="0" smtClean="0"/>
                        <a:t>Imitación.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1800" dirty="0" smtClean="0"/>
                        <a:t>Condicionamiento operante.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1800" dirty="0" smtClean="0"/>
                        <a:t>Moldeado por los reforzamientos a las respuestas ante estímulos</a:t>
                      </a:r>
                      <a:r>
                        <a:rPr lang="es-MX" sz="1800" baseline="0" dirty="0" smtClean="0"/>
                        <a:t> externos.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1800" baseline="0" dirty="0" smtClean="0"/>
                        <a:t>No explica la forma en que realizan una oración.</a:t>
                      </a:r>
                      <a:endParaRPr lang="es-MX" sz="1800" dirty="0"/>
                    </a:p>
                  </a:txBody>
                  <a:tcPr/>
                </a:tc>
              </a:tr>
              <a:tr h="2846388">
                <a:tc>
                  <a:txBody>
                    <a:bodyPr/>
                    <a:lstStyle/>
                    <a:p>
                      <a:pPr algn="l"/>
                      <a:r>
                        <a:rPr lang="es-MX" dirty="0" err="1" smtClean="0"/>
                        <a:t>Innatista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Chomsky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Maduración</a:t>
                      </a:r>
                      <a:r>
                        <a:rPr lang="es-MX" baseline="0" dirty="0" smtClean="0"/>
                        <a:t> biológica.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baseline="0" dirty="0" smtClean="0"/>
                        <a:t>Carácter innato; solo necesita activarse o ser estimulados.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Propenso </a:t>
                      </a:r>
                      <a:r>
                        <a:rPr lang="es-MX" baseline="0" dirty="0" smtClean="0"/>
                        <a:t>a la adquisición del lenguaje.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Se hereda la esencia de todos los idiomas; la experiencia lo determina.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37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999007"/>
              </p:ext>
            </p:extLst>
          </p:nvPr>
        </p:nvGraphicFramePr>
        <p:xfrm>
          <a:off x="179512" y="188641"/>
          <a:ext cx="8856984" cy="6388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2016224"/>
                <a:gridCol w="4464496"/>
              </a:tblGrid>
              <a:tr h="1080119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MX" sz="2000" dirty="0" smtClean="0"/>
                        <a:t>PERSPECTIVA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MX" sz="2000" dirty="0" smtClean="0"/>
                        <a:t>TEÓRICO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MX" sz="2000" dirty="0" smtClean="0"/>
                        <a:t>PRINCIPAL FACTOR CAUSAL</a:t>
                      </a:r>
                      <a:endParaRPr lang="es-MX" sz="2000" dirty="0"/>
                    </a:p>
                  </a:txBody>
                  <a:tcPr/>
                </a:tc>
              </a:tr>
              <a:tr h="2704143">
                <a:tc>
                  <a:txBody>
                    <a:bodyPr/>
                    <a:lstStyle/>
                    <a:p>
                      <a:r>
                        <a:rPr lang="es-MX" dirty="0" smtClean="0"/>
                        <a:t>Interaccionista</a:t>
                      </a:r>
                    </a:p>
                    <a:p>
                      <a:r>
                        <a:rPr lang="es-MX" dirty="0" smtClean="0"/>
                        <a:t>(cognoscitiva)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Piaget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sz="1800" dirty="0" smtClean="0"/>
                        <a:t>Herencia</a:t>
                      </a:r>
                      <a:r>
                        <a:rPr lang="es-MX" sz="1800" baseline="0" dirty="0" smtClean="0"/>
                        <a:t> y ambiente contribuyen a la adquisición del lenguaje.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sz="1800" baseline="0" dirty="0" smtClean="0"/>
                        <a:t>Pensamiento simbólico; condición para aprender el lenguaje.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sz="1800" baseline="0" dirty="0" smtClean="0"/>
                        <a:t>Lenguaje, refleja el pensamiento.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sz="1800" baseline="0" dirty="0" smtClean="0"/>
                        <a:t>Monólogos colectivos.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sz="1800" baseline="0" dirty="0" smtClean="0"/>
                        <a:t>Maduración cognitiva y ambiente sociolingüístico.</a:t>
                      </a:r>
                      <a:endParaRPr lang="es-MX" sz="1800" dirty="0"/>
                    </a:p>
                  </a:txBody>
                  <a:tcPr/>
                </a:tc>
              </a:tr>
              <a:tr h="2604250">
                <a:tc>
                  <a:txBody>
                    <a:bodyPr/>
                    <a:lstStyle/>
                    <a:p>
                      <a:r>
                        <a:rPr lang="es-MX" dirty="0" smtClean="0"/>
                        <a:t>Interaccionista</a:t>
                      </a:r>
                    </a:p>
                    <a:p>
                      <a:r>
                        <a:rPr lang="es-MX" dirty="0" smtClean="0"/>
                        <a:t>(contextual)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Vigotsky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1800" dirty="0" smtClean="0"/>
                        <a:t>Ambiente social y </a:t>
                      </a:r>
                      <a:r>
                        <a:rPr lang="es-MX" sz="1800" smtClean="0"/>
                        <a:t>cultura.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1800" smtClean="0"/>
                        <a:t>Pensamiento </a:t>
                      </a:r>
                      <a:r>
                        <a:rPr lang="es-MX" sz="1800" dirty="0" smtClean="0"/>
                        <a:t>y lenguaje</a:t>
                      </a:r>
                      <a:r>
                        <a:rPr lang="es-MX" sz="1800" baseline="0" dirty="0" smtClean="0"/>
                        <a:t>  se originan en forma independiente, pero se fusionan en algún momento.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sz="1800" baseline="0" dirty="0" smtClean="0"/>
                        <a:t>El habla comunicativa aparece antes del pensamiento verbal. “Habla social” y “habla interna”.</a:t>
                      </a:r>
                      <a:endParaRPr lang="es-MX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3971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138</TotalTime>
  <Words>280</Words>
  <Application>Microsoft Office PowerPoint</Application>
  <PresentationFormat>On-screen Show (4:3)</PresentationFormat>
  <Paragraphs>49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Civil</vt:lpstr>
      <vt:lpstr>Perspectivas antagónicas sobre el desarrollo del lenguaje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L47</dc:creator>
  <cp:lastModifiedBy>Paty</cp:lastModifiedBy>
  <cp:revision>14</cp:revision>
  <dcterms:created xsi:type="dcterms:W3CDTF">2012-02-08T01:42:33Z</dcterms:created>
  <dcterms:modified xsi:type="dcterms:W3CDTF">2012-02-08T07:53:29Z</dcterms:modified>
</cp:coreProperties>
</file>