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9"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4" autoAdjust="0"/>
    <p:restoredTop sz="94660"/>
  </p:normalViewPr>
  <p:slideViewPr>
    <p:cSldViewPr snapToGrid="0">
      <p:cViewPr varScale="1">
        <p:scale>
          <a:sx n="68" d="100"/>
          <a:sy n="68" d="100"/>
        </p:scale>
        <p:origin x="44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10/4/2018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10/4/2018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Etnografía</a:t>
            </a:r>
            <a:endParaRPr lang="es-ES" dirty="0"/>
          </a:p>
        </p:txBody>
      </p:sp>
      <p:sp>
        <p:nvSpPr>
          <p:cNvPr id="3" name="Marcador de contenido 2"/>
          <p:cNvSpPr>
            <a:spLocks noGrp="1"/>
          </p:cNvSpPr>
          <p:nvPr>
            <p:ph idx="1"/>
          </p:nvPr>
        </p:nvSpPr>
        <p:spPr/>
        <p:txBody>
          <a:bodyPr>
            <a:normAutofit fontScale="85000" lnSpcReduction="10000"/>
          </a:bodyPr>
          <a:lstStyle/>
          <a:p>
            <a:pPr algn="just"/>
            <a:r>
              <a:rPr lang="es-ES" dirty="0" smtClean="0"/>
              <a:t>La </a:t>
            </a:r>
            <a:r>
              <a:rPr lang="es-ES" dirty="0"/>
              <a:t>posibilidad de emplear la etnografía para interpretar situaciones naturales en el contexto de la práctica educativa surge por el agotamiento de corrientes tradicionales de investigación para la explicación científica de tales situaciones</a:t>
            </a:r>
            <a:r>
              <a:rPr lang="es-ES" dirty="0" smtClean="0"/>
              <a:t>.</a:t>
            </a:r>
          </a:p>
          <a:p>
            <a:pPr algn="just"/>
            <a:r>
              <a:rPr lang="es-ES" dirty="0" smtClean="0"/>
              <a:t> </a:t>
            </a:r>
            <a:r>
              <a:rPr lang="es-ES" dirty="0"/>
              <a:t>La etnografía es considerada como una técnica de </a:t>
            </a:r>
            <a:r>
              <a:rPr lang="es-ES" dirty="0" smtClean="0"/>
              <a:t>investigación </a:t>
            </a:r>
            <a:r>
              <a:rPr lang="es-ES" dirty="0" err="1" smtClean="0"/>
              <a:t>noconvencional</a:t>
            </a:r>
            <a:r>
              <a:rPr lang="es-ES" dirty="0"/>
              <a:t>, técnica alternativa o emergente de investigación, cuyo proceso se centra en "lo cualitativo". </a:t>
            </a:r>
            <a:endParaRPr lang="es-ES" dirty="0" smtClean="0"/>
          </a:p>
          <a:p>
            <a:pPr algn="just"/>
            <a:r>
              <a:rPr lang="es-ES" dirty="0" smtClean="0"/>
              <a:t>Es </a:t>
            </a:r>
            <a:r>
              <a:rPr lang="es-ES" dirty="0"/>
              <a:t>decir, sus características, alcance y proyección en la investigación de problemas de distinto orden, están en estrecha correspondencia con la posición epistemológica que asume el investigador ante el objeto de estudio, y no sólo con aspectos y datos cualitativos del fenómeno. </a:t>
            </a:r>
            <a:endParaRPr lang="es-ES" dirty="0" smtClean="0"/>
          </a:p>
          <a:p>
            <a:pPr algn="just"/>
            <a:r>
              <a:rPr lang="es-ES" dirty="0" smtClean="0"/>
              <a:t>En </a:t>
            </a:r>
            <a:r>
              <a:rPr lang="es-ES" dirty="0"/>
              <a:t>otras palabras, la concepción etnográfica se identifica con postulados filosóficos que van más allá de la ejecución de una metodología investigativa. </a:t>
            </a:r>
          </a:p>
        </p:txBody>
      </p:sp>
    </p:spTree>
    <p:extLst>
      <p:ext uri="{BB962C8B-B14F-4D97-AF65-F5344CB8AC3E}">
        <p14:creationId xmlns:p14="http://schemas.microsoft.com/office/powerpoint/2010/main" val="429246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just"/>
            <a:r>
              <a:rPr lang="es-ES" dirty="0"/>
              <a:t>El aporte principal, sin embargo, tal vez radique en la posibilidad de elaborar una descripción de la interacción entre maestros y alumnos, distinta a la que se genera con las categorías formales de la didáctica (</a:t>
            </a:r>
            <a:r>
              <a:rPr lang="es-ES" dirty="0" err="1"/>
              <a:t>Flanders</a:t>
            </a:r>
            <a:r>
              <a:rPr lang="es-ES" dirty="0"/>
              <a:t>, etc.), tan utilizadas en la investigación educativa. Agrega así una dimensión nueva al análisis de procesos educativos y permite aproximarse a la compleja relación entre la práctica docente y la experiencia escolar de los niños.</a:t>
            </a:r>
          </a:p>
        </p:txBody>
      </p:sp>
    </p:spTree>
    <p:extLst>
      <p:ext uri="{BB962C8B-B14F-4D97-AF65-F5344CB8AC3E}">
        <p14:creationId xmlns:p14="http://schemas.microsoft.com/office/powerpoint/2010/main" val="1386981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La </a:t>
            </a:r>
            <a:r>
              <a:rPr lang="es-ES" dirty="0" err="1"/>
              <a:t>macroetnografía</a:t>
            </a:r>
            <a:r>
              <a:rPr lang="es-ES" dirty="0"/>
              <a:t>.</a:t>
            </a:r>
          </a:p>
        </p:txBody>
      </p:sp>
      <p:sp>
        <p:nvSpPr>
          <p:cNvPr id="3" name="Marcador de contenido 2"/>
          <p:cNvSpPr>
            <a:spLocks noGrp="1"/>
          </p:cNvSpPr>
          <p:nvPr>
            <p:ph idx="1"/>
          </p:nvPr>
        </p:nvSpPr>
        <p:spPr/>
        <p:txBody>
          <a:bodyPr/>
          <a:lstStyle/>
          <a:p>
            <a:pPr algn="just"/>
            <a:r>
              <a:rPr lang="es-ES" dirty="0"/>
              <a:t>Este enfoque tiende a recurrir a un trabajo de campo más amplio, más clásicamente antropológico, que combina el trabajo con informantes, las historias de vida y otras técnicas con observación directa de los procesos estudiados. </a:t>
            </a:r>
          </a:p>
          <a:p>
            <a:pPr algn="just"/>
            <a:r>
              <a:rPr lang="es-ES" dirty="0"/>
              <a:t>Sus unidades de análisis rebasan así las secuencias de interacción verbal que constituyen el material empírico de la micro-etnografía, por lo tanto abren la posibilidad de reconstruir las mediciones institucionales entre las situaciones y las estructuras sociales.</a:t>
            </a:r>
          </a:p>
          <a:p>
            <a:endParaRPr lang="es-ES" dirty="0"/>
          </a:p>
        </p:txBody>
      </p:sp>
    </p:spTree>
    <p:extLst>
      <p:ext uri="{BB962C8B-B14F-4D97-AF65-F5344CB8AC3E}">
        <p14:creationId xmlns:p14="http://schemas.microsoft.com/office/powerpoint/2010/main" val="399429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0321" y="2278967"/>
            <a:ext cx="10222141" cy="3994847"/>
          </a:xfrm>
        </p:spPr>
        <p:txBody>
          <a:bodyPr>
            <a:normAutofit fontScale="92500"/>
          </a:bodyPr>
          <a:lstStyle/>
          <a:p>
            <a:pPr algn="just"/>
            <a:r>
              <a:rPr lang="es-ES" dirty="0"/>
              <a:t>La intención no ha sido mostrar un panorama completo, sino dar cuenta de la relación entre teoría y etnografía. A pesar de que se observan ciertas constantes teóricas y metodológicas en todos estos tipos de etnografía que derivan de su herencia común, también es evidente que cada orientación teórica imprime ciertas características específicas al quehacer investigativo. Varían la proporción y las técnicas de observación y de entrevista, los criterios de selección de eventos y unidades de análisis, las formas de establecer categorías y de hacer referencias. </a:t>
            </a:r>
            <a:endParaRPr lang="es-ES" dirty="0" smtClean="0"/>
          </a:p>
          <a:p>
            <a:pPr algn="just"/>
            <a:r>
              <a:rPr lang="es-ES" dirty="0" smtClean="0"/>
              <a:t>El </a:t>
            </a:r>
            <a:r>
              <a:rPr lang="es-ES" dirty="0"/>
              <a:t>nivel de realidad que se pretende abordar es distinto en cada caso, así como la forma de descripción que se construye. Es decir, se constatan las consecuencias metodológicas de las diferentes perspectivas teóricas." </a:t>
            </a:r>
          </a:p>
        </p:txBody>
      </p:sp>
    </p:spTree>
    <p:extLst>
      <p:ext uri="{BB962C8B-B14F-4D97-AF65-F5344CB8AC3E}">
        <p14:creationId xmlns:p14="http://schemas.microsoft.com/office/powerpoint/2010/main" val="1228833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Orígenes</a:t>
            </a:r>
            <a:endParaRPr lang="es-ES" dirty="0"/>
          </a:p>
        </p:txBody>
      </p:sp>
      <p:sp>
        <p:nvSpPr>
          <p:cNvPr id="3" name="Marcador de contenido 2"/>
          <p:cNvSpPr>
            <a:spLocks noGrp="1"/>
          </p:cNvSpPr>
          <p:nvPr>
            <p:ph idx="1"/>
          </p:nvPr>
        </p:nvSpPr>
        <p:spPr/>
        <p:txBody>
          <a:bodyPr>
            <a:normAutofit fontScale="92500" lnSpcReduction="10000"/>
          </a:bodyPr>
          <a:lstStyle/>
          <a:p>
            <a:pPr algn="just"/>
            <a:r>
              <a:rPr lang="es-ES" dirty="0"/>
              <a:t>La revisión etimológica del término etnografía refiere a etnos (de </a:t>
            </a:r>
            <a:r>
              <a:rPr lang="es-ES" dirty="0" err="1" smtClean="0"/>
              <a:t>ethos</a:t>
            </a:r>
            <a:r>
              <a:rPr lang="es-ES" dirty="0" smtClean="0"/>
              <a:t>, del </a:t>
            </a:r>
            <a:r>
              <a:rPr lang="es-ES" dirty="0"/>
              <a:t>griego </a:t>
            </a:r>
            <a:r>
              <a:rPr lang="es-ES" dirty="0" err="1"/>
              <a:t>ethnikos</a:t>
            </a:r>
            <a:r>
              <a:rPr lang="es-ES" dirty="0"/>
              <a:t>) que significa todo grupo humano unido por </a:t>
            </a:r>
            <a:r>
              <a:rPr lang="es-ES" dirty="0" smtClean="0"/>
              <a:t>vínculos de </a:t>
            </a:r>
            <a:r>
              <a:rPr lang="es-ES" dirty="0"/>
              <a:t>raza o nacionalidad; en su acepción más simple representa la idea </a:t>
            </a:r>
            <a:r>
              <a:rPr lang="es-ES" dirty="0" smtClean="0"/>
              <a:t>de pueblo.</a:t>
            </a:r>
          </a:p>
          <a:p>
            <a:pPr algn="just"/>
            <a:r>
              <a:rPr lang="es-ES" dirty="0" smtClean="0"/>
              <a:t> </a:t>
            </a:r>
            <a:r>
              <a:rPr lang="es-ES" dirty="0"/>
              <a:t>Etnia como término representa la agrupación natural </a:t>
            </a:r>
            <a:r>
              <a:rPr lang="es-ES" dirty="0" smtClean="0"/>
              <a:t>de individuos </a:t>
            </a:r>
            <a:r>
              <a:rPr lang="es-ES" dirty="0"/>
              <a:t>de igual idioma y cultura, mientras que grafía </a:t>
            </a:r>
            <a:r>
              <a:rPr lang="es-ES" dirty="0" smtClean="0"/>
              <a:t>significa descripción</a:t>
            </a:r>
            <a:r>
              <a:rPr lang="es-ES" dirty="0"/>
              <a:t>. </a:t>
            </a:r>
            <a:endParaRPr lang="es-ES" dirty="0" smtClean="0"/>
          </a:p>
          <a:p>
            <a:pPr algn="just"/>
            <a:r>
              <a:rPr lang="es-ES" dirty="0" smtClean="0"/>
              <a:t>En </a:t>
            </a:r>
            <a:r>
              <a:rPr lang="es-ES" dirty="0"/>
              <a:t>este sentido, se puede interpretar a la etnografía como </a:t>
            </a:r>
            <a:r>
              <a:rPr lang="es-ES" dirty="0" smtClean="0"/>
              <a:t>la descripción </a:t>
            </a:r>
            <a:r>
              <a:rPr lang="es-ES" dirty="0"/>
              <a:t>de agrupaciones, es decir, hacer etnografía es llegar </a:t>
            </a:r>
            <a:r>
              <a:rPr lang="es-ES" dirty="0" smtClean="0"/>
              <a:t>a comprender </a:t>
            </a:r>
            <a:r>
              <a:rPr lang="es-ES" dirty="0"/>
              <a:t>al detalle lo que hacen, dicen y piensan personas con </a:t>
            </a:r>
            <a:r>
              <a:rPr lang="es-ES" dirty="0" smtClean="0"/>
              <a:t>lazos culturales</a:t>
            </a:r>
            <a:r>
              <a:rPr lang="es-ES" dirty="0"/>
              <a:t>, sociales o de cualquier otra índole, que intercambian </a:t>
            </a:r>
            <a:r>
              <a:rPr lang="es-ES" dirty="0" smtClean="0"/>
              <a:t>visiones, valores </a:t>
            </a:r>
            <a:r>
              <a:rPr lang="es-ES" dirty="0"/>
              <a:t>y patrones, bien de tipo social, cultural económico, religioso.</a:t>
            </a:r>
          </a:p>
          <a:p>
            <a:pPr algn="just"/>
            <a:endParaRPr lang="es-ES" dirty="0"/>
          </a:p>
        </p:txBody>
      </p:sp>
    </p:spTree>
    <p:extLst>
      <p:ext uri="{BB962C8B-B14F-4D97-AF65-F5344CB8AC3E}">
        <p14:creationId xmlns:p14="http://schemas.microsoft.com/office/powerpoint/2010/main" val="1433958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33540" y="2083655"/>
            <a:ext cx="9613861" cy="3599316"/>
          </a:xfrm>
        </p:spPr>
        <p:txBody>
          <a:bodyPr>
            <a:normAutofit lnSpcReduction="10000"/>
          </a:bodyPr>
          <a:lstStyle/>
          <a:p>
            <a:pPr algn="just"/>
            <a:r>
              <a:rPr lang="es-ES" dirty="0"/>
              <a:t>Por otro lado, el uso del término etnografía en el quehacer investigativo proviene de la Antropología, en cuyo contexto se la ha definido como la ciencia que estudia, describe y clasifica culturas o pueblos. </a:t>
            </a:r>
            <a:endParaRPr lang="es-ES" dirty="0" smtClean="0"/>
          </a:p>
          <a:p>
            <a:pPr algn="just"/>
            <a:r>
              <a:rPr lang="es-ES" dirty="0" smtClean="0"/>
              <a:t>En </a:t>
            </a:r>
            <a:r>
              <a:rPr lang="es-ES" dirty="0"/>
              <a:t>el ámbito antropológico, los investigadores hacían contacto por largo tiempo con “grupos primitivos” para obtener un conocimiento cultural de su vida cotidiana. </a:t>
            </a:r>
            <a:endParaRPr lang="es-ES" dirty="0" smtClean="0"/>
          </a:p>
          <a:p>
            <a:pPr algn="just"/>
            <a:r>
              <a:rPr lang="es-ES" dirty="0" smtClean="0"/>
              <a:t>De </a:t>
            </a:r>
            <a:r>
              <a:rPr lang="es-ES" dirty="0"/>
              <a:t>esta manera, la etnografía, como técnica utilizada inicialmente en la Antropología, ha derivado en sus condiciones y cualidades en lo que algunos metodólogos del campo investigativo en educación proyectan como investigación participante. </a:t>
            </a:r>
          </a:p>
        </p:txBody>
      </p:sp>
    </p:spTree>
    <p:extLst>
      <p:ext uri="{BB962C8B-B14F-4D97-AF65-F5344CB8AC3E}">
        <p14:creationId xmlns:p14="http://schemas.microsoft.com/office/powerpoint/2010/main" val="156005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algn="just"/>
            <a:r>
              <a:rPr lang="es-ES" dirty="0"/>
              <a:t>Desde sus inicios, los investigadores en educación vislumbraron en la etnografía la posibilidad de descubrir detalles de la vida cotidiana dentro de las instituciones escolares (</a:t>
            </a:r>
            <a:r>
              <a:rPr lang="es-ES" dirty="0" err="1"/>
              <a:t>Levinson</a:t>
            </a:r>
            <a:r>
              <a:rPr lang="es-ES" dirty="0"/>
              <a:t>, 1991). </a:t>
            </a:r>
            <a:endParaRPr lang="es-ES" dirty="0" smtClean="0"/>
          </a:p>
          <a:p>
            <a:pPr algn="just"/>
            <a:r>
              <a:rPr lang="es-ES" dirty="0" smtClean="0"/>
              <a:t>En </a:t>
            </a:r>
            <a:r>
              <a:rPr lang="es-ES" dirty="0"/>
              <a:t>el campo de la investigación se considera a la etnografía como una técnica que permite describir el objeto de estudio. A partir de ésta, el investigador puede derivar interpretaciones </a:t>
            </a:r>
            <a:r>
              <a:rPr lang="es-ES" dirty="0" smtClean="0"/>
              <a:t>y explicaciones </a:t>
            </a:r>
            <a:r>
              <a:rPr lang="es-ES" dirty="0"/>
              <a:t>sobre el fenómeno en estudio, bien por implicación directa de la aplicación de la etnografía o por producto del uso de técnicas de análisis. </a:t>
            </a:r>
          </a:p>
        </p:txBody>
      </p:sp>
    </p:spTree>
    <p:extLst>
      <p:ext uri="{BB962C8B-B14F-4D97-AF65-F5344CB8AC3E}">
        <p14:creationId xmlns:p14="http://schemas.microsoft.com/office/powerpoint/2010/main" val="2216918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20000"/>
          </a:bodyPr>
          <a:lstStyle/>
          <a:p>
            <a:pPr algn="just"/>
            <a:r>
              <a:rPr lang="es-ES" dirty="0"/>
              <a:t>Otro aspecto importante a considerar es que la etnografía aborda el fenómeno en su marco natural en el espacio donde ocurren los hechos; desde una perspectiva subjetiva, cualitativa y holista</a:t>
            </a:r>
            <a:r>
              <a:rPr lang="es-ES" dirty="0" smtClean="0"/>
              <a:t>.</a:t>
            </a:r>
          </a:p>
          <a:p>
            <a:pPr algn="just"/>
            <a:r>
              <a:rPr lang="es-ES" dirty="0"/>
              <a:t>El objeto de la etnografía está dirigido a comprender una determinada forma de vida desde el punto de vista de quienes pertenecen de manera natural a ésta, para construir una teoría de la cultura que es particular al grupo. </a:t>
            </a:r>
            <a:endParaRPr lang="es-ES" dirty="0" smtClean="0"/>
          </a:p>
          <a:p>
            <a:pPr algn="just"/>
            <a:r>
              <a:rPr lang="es-ES" dirty="0" smtClean="0"/>
              <a:t>Su </a:t>
            </a:r>
            <a:r>
              <a:rPr lang="es-ES" dirty="0"/>
              <a:t>meta es captar la visión de los sujetos, su perspectiva acerca del mundo, así como el significado de las acciones y situaciones sociales relacionadas con las personas cuyas acciones y pensamientos se desea comprender. </a:t>
            </a:r>
            <a:endParaRPr lang="es-ES" dirty="0" smtClean="0"/>
          </a:p>
          <a:p>
            <a:pPr algn="just"/>
            <a:r>
              <a:rPr lang="es-ES" dirty="0" smtClean="0"/>
              <a:t>Las </a:t>
            </a:r>
            <a:r>
              <a:rPr lang="es-ES" dirty="0"/>
              <a:t>Ciencias Sociales han desarrollado métodos y técnicas que permiten aproximarse a la situación real, a las necesidades de quienes le pertenecen y a su organización; es allí donde la etnografía ocupa un lugar relevante en el espacio metodológico del campo socioeducativo (Pérez Serrano, 1994). </a:t>
            </a:r>
          </a:p>
        </p:txBody>
      </p:sp>
    </p:spTree>
    <p:extLst>
      <p:ext uri="{BB962C8B-B14F-4D97-AF65-F5344CB8AC3E}">
        <p14:creationId xmlns:p14="http://schemas.microsoft.com/office/powerpoint/2010/main" val="3922080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36592" y="2153993"/>
            <a:ext cx="9613861" cy="3599316"/>
          </a:xfrm>
        </p:spPr>
        <p:txBody>
          <a:bodyPr>
            <a:normAutofit fontScale="85000" lnSpcReduction="10000"/>
          </a:bodyPr>
          <a:lstStyle/>
          <a:p>
            <a:pPr algn="just"/>
            <a:r>
              <a:rPr lang="es-ES" dirty="0"/>
              <a:t>La investigación etnográfica se desarrolló hace poco más de tres décadas, sobre todo en Inglaterra. Proveniente, de la antropología, pronto se constituyó en una alternativa de investigación en educación, provocando múltiples rechazos por no ajustarse a los paradigmas dominantes en esa época. </a:t>
            </a:r>
            <a:endParaRPr lang="es-ES" dirty="0" smtClean="0"/>
          </a:p>
          <a:p>
            <a:pPr algn="just"/>
            <a:r>
              <a:rPr lang="es-ES" dirty="0" smtClean="0"/>
              <a:t>Con </a:t>
            </a:r>
            <a:r>
              <a:rPr lang="es-ES" dirty="0"/>
              <a:t>el término etnografía se hace alusión tanto a una forma de actuar en la investigación de campo, como al producto final de la actividad investigativa. </a:t>
            </a:r>
            <a:endParaRPr lang="es-ES" dirty="0" smtClean="0"/>
          </a:p>
          <a:p>
            <a:pPr algn="just"/>
            <a:r>
              <a:rPr lang="es-ES" dirty="0" smtClean="0"/>
              <a:t>Se </a:t>
            </a:r>
            <a:r>
              <a:rPr lang="es-ES" dirty="0"/>
              <a:t>considera que la etnografía, es mucho más que una herramienta para recolectar datos y no debe ser considerada como un método, sino más bien como un enfoque en el que se encuentran método y teoría, pero sin agotar la problemática de ambos. </a:t>
            </a:r>
            <a:endParaRPr lang="es-ES" dirty="0" smtClean="0"/>
          </a:p>
          <a:p>
            <a:pPr algn="just"/>
            <a:r>
              <a:rPr lang="es-ES" dirty="0" smtClean="0"/>
              <a:t>A </a:t>
            </a:r>
            <a:r>
              <a:rPr lang="es-ES" dirty="0"/>
              <a:t>la etnografía se le considera una teoría descriptiva, mientras que la etnología es entendida como una teoría comparativa.</a:t>
            </a:r>
          </a:p>
        </p:txBody>
      </p:sp>
    </p:spTree>
    <p:extLst>
      <p:ext uri="{BB962C8B-B14F-4D97-AF65-F5344CB8AC3E}">
        <p14:creationId xmlns:p14="http://schemas.microsoft.com/office/powerpoint/2010/main" val="51546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Las guías de campo.</a:t>
            </a:r>
          </a:p>
        </p:txBody>
      </p:sp>
      <p:sp>
        <p:nvSpPr>
          <p:cNvPr id="3" name="Marcador de contenido 2"/>
          <p:cNvSpPr>
            <a:spLocks noGrp="1"/>
          </p:cNvSpPr>
          <p:nvPr>
            <p:ph idx="1"/>
          </p:nvPr>
        </p:nvSpPr>
        <p:spPr/>
        <p:txBody>
          <a:bodyPr/>
          <a:lstStyle/>
          <a:p>
            <a:pPr algn="just"/>
            <a:r>
              <a:rPr lang="es-ES" dirty="0"/>
              <a:t>Posiblemente la sistematización más difundida del trabajo de campo antropológico sea el uso de las guías de campo para orientar la observación y clasificar los datos obtenidos. </a:t>
            </a:r>
            <a:endParaRPr lang="es-ES" dirty="0" smtClean="0"/>
          </a:p>
          <a:p>
            <a:pPr algn="just"/>
            <a:r>
              <a:rPr lang="es-ES" dirty="0" smtClean="0"/>
              <a:t>La </a:t>
            </a:r>
            <a:r>
              <a:rPr lang="es-ES" dirty="0"/>
              <a:t>intención de las guías es proporcionar una serie de categorías universales, transculturales y teóricamente neutras que permitan abordar con el supuesto de objetividad el estudio de los fenómenos educativos en cualquier sociedad.</a:t>
            </a:r>
          </a:p>
        </p:txBody>
      </p:sp>
    </p:spTree>
    <p:extLst>
      <p:ext uri="{BB962C8B-B14F-4D97-AF65-F5344CB8AC3E}">
        <p14:creationId xmlns:p14="http://schemas.microsoft.com/office/powerpoint/2010/main" val="1870973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La etnografía semántica</a:t>
            </a:r>
          </a:p>
        </p:txBody>
      </p:sp>
      <p:sp>
        <p:nvSpPr>
          <p:cNvPr id="3" name="Marcador de contenido 2"/>
          <p:cNvSpPr>
            <a:spLocks noGrp="1"/>
          </p:cNvSpPr>
          <p:nvPr>
            <p:ph idx="1"/>
          </p:nvPr>
        </p:nvSpPr>
        <p:spPr/>
        <p:txBody>
          <a:bodyPr>
            <a:normAutofit fontScale="85000" lnSpcReduction="20000"/>
          </a:bodyPr>
          <a:lstStyle/>
          <a:p>
            <a:pPr algn="just"/>
            <a:r>
              <a:rPr lang="es-ES" dirty="0"/>
              <a:t>Este enfoque supone además un grado de sistematicidad en los fenómenos culturales que rara vez se da al nivel global. No es casual, por lo tanto, que los estudios </a:t>
            </a:r>
            <a:r>
              <a:rPr lang="es-ES" dirty="0" err="1"/>
              <a:t>etnosemánticos</a:t>
            </a:r>
            <a:r>
              <a:rPr lang="es-ES" dirty="0"/>
              <a:t> existentes se refieran sobre todo a los conocimientos más formalizados, como son el parentesco y la etnobotánica, o bien se circunscriben a micro-situaciones poco significativas, ya que se describen sin relación con el contexto social más amplio. </a:t>
            </a:r>
            <a:endParaRPr lang="es-ES" dirty="0" smtClean="0"/>
          </a:p>
          <a:p>
            <a:pPr algn="just"/>
            <a:r>
              <a:rPr lang="es-ES" dirty="0" smtClean="0"/>
              <a:t>Su </a:t>
            </a:r>
            <a:r>
              <a:rPr lang="es-ES" dirty="0"/>
              <a:t>contribución al campo educativo ha sido relativamente escasa, pero ha revelado aspectos de la "cultura escolar", como la categorización propia de los maestros o de los alumnos. También se ha utilizado para sugerir diferencias cognoscitivas radicales, inferidas de las categorías implícitas en la lengua, entre los alumnos de grupos étnicos y los maestros occidentales. </a:t>
            </a:r>
            <a:endParaRPr lang="es-ES" dirty="0" smtClean="0"/>
          </a:p>
          <a:p>
            <a:pPr algn="just"/>
            <a:r>
              <a:rPr lang="es-ES" dirty="0" smtClean="0"/>
              <a:t>A </a:t>
            </a:r>
            <a:r>
              <a:rPr lang="es-ES" dirty="0"/>
              <a:t>pesar de este reducido desarrollo, los presupuestos teóricos de esta corriente han tenido una fuerte influencia general en la etnografía educativa y especialmente en la </a:t>
            </a:r>
            <a:r>
              <a:rPr lang="es-ES" dirty="0" err="1"/>
              <a:t>etnometodología</a:t>
            </a:r>
            <a:r>
              <a:rPr lang="es-ES" dirty="0"/>
              <a:t>.</a:t>
            </a:r>
          </a:p>
        </p:txBody>
      </p:sp>
    </p:spTree>
    <p:extLst>
      <p:ext uri="{BB962C8B-B14F-4D97-AF65-F5344CB8AC3E}">
        <p14:creationId xmlns:p14="http://schemas.microsoft.com/office/powerpoint/2010/main" val="2806286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a:t>La </a:t>
            </a:r>
            <a:r>
              <a:rPr lang="es-ES" dirty="0" err="1"/>
              <a:t>microetnografía</a:t>
            </a:r>
            <a:r>
              <a:rPr lang="es-ES" dirty="0"/>
              <a:t>.</a:t>
            </a:r>
          </a:p>
        </p:txBody>
      </p:sp>
      <p:sp>
        <p:nvSpPr>
          <p:cNvPr id="3" name="Marcador de contenido 2"/>
          <p:cNvSpPr>
            <a:spLocks noGrp="1"/>
          </p:cNvSpPr>
          <p:nvPr>
            <p:ph idx="1"/>
          </p:nvPr>
        </p:nvSpPr>
        <p:spPr/>
        <p:txBody>
          <a:bodyPr>
            <a:normAutofit fontScale="92500" lnSpcReduction="10000"/>
          </a:bodyPr>
          <a:lstStyle/>
          <a:p>
            <a:pPr algn="just"/>
            <a:r>
              <a:rPr lang="es-ES" dirty="0"/>
              <a:t>El tipo de etnografía que probablemente más consistentemente ha contribuido a la comprensión de los fenómenos educativos dentro de las sociedades escolarizadas, tiene sus raíces teóricas en la </a:t>
            </a:r>
            <a:r>
              <a:rPr lang="es-ES" dirty="0" smtClean="0"/>
              <a:t>sociolingüística </a:t>
            </a:r>
            <a:r>
              <a:rPr lang="es-ES" dirty="0"/>
              <a:t>norteamericana (</a:t>
            </a:r>
            <a:r>
              <a:rPr lang="es-ES" dirty="0" err="1"/>
              <a:t>Laboy</a:t>
            </a:r>
            <a:r>
              <a:rPr lang="es-ES" dirty="0"/>
              <a:t>, </a:t>
            </a:r>
            <a:r>
              <a:rPr lang="es-ES" dirty="0" err="1"/>
              <a:t>Hymes</a:t>
            </a:r>
            <a:r>
              <a:rPr lang="es-ES" dirty="0"/>
              <a:t> y </a:t>
            </a:r>
            <a:r>
              <a:rPr lang="es-ES" dirty="0" err="1"/>
              <a:t>Cazden</a:t>
            </a:r>
            <a:r>
              <a:rPr lang="es-ES" dirty="0"/>
              <a:t>). </a:t>
            </a:r>
            <a:endParaRPr lang="es-ES" dirty="0" smtClean="0"/>
          </a:p>
          <a:p>
            <a:pPr algn="just"/>
            <a:r>
              <a:rPr lang="es-ES" dirty="0" smtClean="0"/>
              <a:t>“Micro-etnografía</a:t>
            </a:r>
            <a:r>
              <a:rPr lang="es-ES" dirty="0"/>
              <a:t>" por centrarse en el análisis detallado del registro (grabado o de vídeo) de la interacción que se da en "eventos educativos" de cualquier tipo. </a:t>
            </a:r>
            <a:endParaRPr lang="es-ES" dirty="0" smtClean="0"/>
          </a:p>
          <a:p>
            <a:pPr algn="just"/>
            <a:r>
              <a:rPr lang="es-ES" dirty="0" smtClean="0"/>
              <a:t>En </a:t>
            </a:r>
            <a:r>
              <a:rPr lang="es-ES" dirty="0"/>
              <a:t>gran parte de estos estudios, se intenta mediante el análisis reconstruir el "código" o la "competencia comunicativa" que rige y genera la interacción verbal y no verbal de los actores. Estos códigos o competencias varían de contexto a contexto, de cultura a cultura, según diferentes pautas de socialización. </a:t>
            </a:r>
          </a:p>
        </p:txBody>
      </p:sp>
    </p:spTree>
    <p:extLst>
      <p:ext uri="{BB962C8B-B14F-4D97-AF65-F5344CB8AC3E}">
        <p14:creationId xmlns:p14="http://schemas.microsoft.com/office/powerpoint/2010/main" val="1778950844"/>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20</TotalTime>
  <Words>1419</Words>
  <Application>Microsoft Office PowerPoint</Application>
  <PresentationFormat>Panorámica</PresentationFormat>
  <Paragraphs>39</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Trebuchet MS</vt:lpstr>
      <vt:lpstr>Berlín</vt:lpstr>
      <vt:lpstr>Etnografía</vt:lpstr>
      <vt:lpstr>Orígenes</vt:lpstr>
      <vt:lpstr>Presentación de PowerPoint</vt:lpstr>
      <vt:lpstr>Presentación de PowerPoint</vt:lpstr>
      <vt:lpstr>Presentación de PowerPoint</vt:lpstr>
      <vt:lpstr>Presentación de PowerPoint</vt:lpstr>
      <vt:lpstr>Las guías de campo.</vt:lpstr>
      <vt:lpstr>La etnografía semántica</vt:lpstr>
      <vt:lpstr>La microetnografía.</vt:lpstr>
      <vt:lpstr>Presentación de PowerPoint</vt:lpstr>
      <vt:lpstr>La macroetnografía.</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Etnografía</dc:title>
  <dc:creator>Secretaria</dc:creator>
  <cp:lastModifiedBy>Secretaria</cp:lastModifiedBy>
  <cp:revision>3</cp:revision>
  <dcterms:created xsi:type="dcterms:W3CDTF">2018-10-04T13:08:29Z</dcterms:created>
  <dcterms:modified xsi:type="dcterms:W3CDTF">2018-10-04T13:28:43Z</dcterms:modified>
</cp:coreProperties>
</file>